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9" r:id="rId4"/>
    <p:sldId id="283" r:id="rId5"/>
    <p:sldId id="280" r:id="rId6"/>
    <p:sldId id="281" r:id="rId7"/>
    <p:sldId id="282" r:id="rId8"/>
    <p:sldId id="284" r:id="rId9"/>
    <p:sldId id="271" r:id="rId10"/>
    <p:sldId id="285" r:id="rId11"/>
    <p:sldId id="273" r:id="rId12"/>
    <p:sldId id="272" r:id="rId13"/>
    <p:sldId id="260" r:id="rId14"/>
    <p:sldId id="261" r:id="rId15"/>
    <p:sldId id="262" r:id="rId16"/>
    <p:sldId id="263" r:id="rId17"/>
    <p:sldId id="264" r:id="rId18"/>
    <p:sldId id="266" r:id="rId19"/>
    <p:sldId id="267" r:id="rId20"/>
    <p:sldId id="268" r:id="rId21"/>
    <p:sldId id="274" r:id="rId22"/>
    <p:sldId id="275" r:id="rId23"/>
    <p:sldId id="276" r:id="rId24"/>
    <p:sldId id="277" r:id="rId25"/>
    <p:sldId id="278" r:id="rId26"/>
    <p:sldId id="269" r:id="rId27"/>
    <p:sldId id="270" r:id="rId28"/>
    <p:sldId id="265"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66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22266" autoAdjust="0"/>
    <p:restoredTop sz="94660"/>
  </p:normalViewPr>
  <p:slideViewPr>
    <p:cSldViewPr>
      <p:cViewPr varScale="1">
        <p:scale>
          <a:sx n="73" d="100"/>
          <a:sy n="73" d="100"/>
        </p:scale>
        <p:origin x="-1932"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1669845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2313171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3878344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32227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7806867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1151395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15428260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41755418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28920547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14615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11343F-0352-4443-8C81-24C707BE830F}" type="datetimeFigureOut">
              <a:rPr lang="en-US" smtClean="0"/>
              <a:pPr/>
              <a:t>10/21/2014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215381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11343F-0352-4443-8C81-24C707BE830F}" type="datetimeFigureOut">
              <a:rPr lang="en-US" smtClean="0"/>
              <a:pPr/>
              <a:t>10/21/2014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3A111C-84D4-479D-9582-F5A4ECA103BB}" type="slidenum">
              <a:rPr lang="en-US" smtClean="0"/>
              <a:pPr/>
              <a:t>‹#›</a:t>
            </a:fld>
            <a:endParaRPr lang="en-US"/>
          </a:p>
        </p:txBody>
      </p:sp>
    </p:spTree>
    <p:extLst>
      <p:ext uri="{BB962C8B-B14F-4D97-AF65-F5344CB8AC3E}">
        <p14:creationId xmlns="" xmlns:p14="http://schemas.microsoft.com/office/powerpoint/2010/main" val="19309187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e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050" name="AutoShape 2"/>
          <p:cNvSpPr>
            <a:spLocks/>
          </p:cNvSpPr>
          <p:nvPr/>
        </p:nvSpPr>
        <p:spPr bwMode="auto">
          <a:xfrm>
            <a:off x="7382620" y="5856759"/>
            <a:ext cx="1217786"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1300">
                <a:solidFill>
                  <a:srgbClr val="3B7A6A"/>
                </a:solidFill>
                <a:latin typeface="Trebuchet MS" pitchFamily="34" charset="0"/>
                <a:ea typeface="Trebuchet MS" pitchFamily="34" charset="0"/>
                <a:cs typeface="Trebuchet MS" pitchFamily="34" charset="0"/>
                <a:sym typeface="Trebuchet MS" pitchFamily="34" charset="0"/>
              </a:rPr>
              <a:t>Name Surname</a:t>
            </a:r>
            <a:endParaRPr lang="en-US" altLang="en-US"/>
          </a:p>
        </p:txBody>
      </p:sp>
      <p:sp>
        <p:nvSpPr>
          <p:cNvPr id="2051" name="Line 3"/>
          <p:cNvSpPr>
            <a:spLocks noChangeShapeType="1"/>
          </p:cNvSpPr>
          <p:nvPr/>
        </p:nvSpPr>
        <p:spPr bwMode="auto">
          <a:xfrm>
            <a:off x="560338" y="2634258"/>
            <a:ext cx="802220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52" name="Line 4"/>
          <p:cNvSpPr>
            <a:spLocks noChangeShapeType="1"/>
          </p:cNvSpPr>
          <p:nvPr/>
        </p:nvSpPr>
        <p:spPr bwMode="auto">
          <a:xfrm flipV="1">
            <a:off x="523503" y="5777508"/>
            <a:ext cx="809587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53" name="AutoShape 5"/>
          <p:cNvSpPr>
            <a:spLocks/>
          </p:cNvSpPr>
          <p:nvPr/>
        </p:nvSpPr>
        <p:spPr bwMode="auto">
          <a:xfrm>
            <a:off x="8167316" y="6053212"/>
            <a:ext cx="434206"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1300">
                <a:solidFill>
                  <a:srgbClr val="426C86"/>
                </a:solidFill>
                <a:latin typeface="Trebuchet MS" pitchFamily="34" charset="0"/>
                <a:ea typeface="Trebuchet MS" pitchFamily="34" charset="0"/>
                <a:cs typeface="Trebuchet MS" pitchFamily="34" charset="0"/>
                <a:sym typeface="Trebuchet MS" pitchFamily="34" charset="0"/>
              </a:rPr>
              <a:t>Date</a:t>
            </a:r>
            <a:endParaRPr lang="en-US" altLang="en-US"/>
          </a:p>
        </p:txBody>
      </p:sp>
      <p:sp>
        <p:nvSpPr>
          <p:cNvPr id="2054" name="AutoShape 6"/>
          <p:cNvSpPr>
            <a:spLocks/>
          </p:cNvSpPr>
          <p:nvPr/>
        </p:nvSpPr>
        <p:spPr bwMode="auto">
          <a:xfrm>
            <a:off x="7884914" y="6249665"/>
            <a:ext cx="731119" cy="267891"/>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1300" i="1">
                <a:solidFill>
                  <a:srgbClr val="3B7A6A"/>
                </a:solidFill>
                <a:latin typeface="Trebuchet MS" pitchFamily="34" charset="0"/>
                <a:ea typeface="Trebuchet MS" pitchFamily="34" charset="0"/>
                <a:cs typeface="Trebuchet MS" pitchFamily="34" charset="0"/>
                <a:sym typeface="Trebuchet MS" pitchFamily="34" charset="0"/>
              </a:rPr>
              <a:t>Location</a:t>
            </a:r>
            <a:endParaRPr lang="en-US" altLang="en-US"/>
          </a:p>
        </p:txBody>
      </p:sp>
      <p:sp>
        <p:nvSpPr>
          <p:cNvPr id="2055" name="AutoShape 7"/>
          <p:cNvSpPr>
            <a:spLocks/>
          </p:cNvSpPr>
          <p:nvPr/>
        </p:nvSpPr>
        <p:spPr bwMode="auto">
          <a:xfrm>
            <a:off x="2443386" y="3535040"/>
            <a:ext cx="2369715" cy="5000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endParaRPr lang="en-US" altLang="en-US" dirty="0"/>
          </a:p>
        </p:txBody>
      </p:sp>
      <p:sp>
        <p:nvSpPr>
          <p:cNvPr id="2056" name="Line 8"/>
          <p:cNvSpPr>
            <a:spLocks noChangeShapeType="1"/>
          </p:cNvSpPr>
          <p:nvPr/>
        </p:nvSpPr>
        <p:spPr bwMode="auto">
          <a:xfrm flipV="1">
            <a:off x="514574" y="6573367"/>
            <a:ext cx="8113737"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pic>
        <p:nvPicPr>
          <p:cNvPr id="2057" name="Picture 9" descr="iucn_logo2.gif"/>
          <p:cNvPicPr>
            <a:picLocks noChangeAspect="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557115" y="5961683"/>
            <a:ext cx="532432" cy="50676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058" name="Picture 10" descr="IGRAC-logo-txt-cmyk.jpg"/>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22387" y="6133580"/>
            <a:ext cx="997893" cy="33932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059" name="Picture 11" descr="120.png"/>
          <p:cNvPicPr>
            <a:picLocks noChangeAspect="1"/>
          </p:cNvPicPr>
          <p:nvPr/>
        </p:nvPicPr>
        <p:blipFill>
          <a:blip r:embed="rId5" cstate="print">
            <a:extLst>
              <a:ext uri="{28A0092B-C50C-407E-A947-70E740481C1C}">
                <a14:useLocalDpi xmlns="" xmlns:a14="http://schemas.microsoft.com/office/drawing/2010/main" val="0"/>
              </a:ext>
            </a:extLst>
          </a:blip>
          <a:srcRect b="17345"/>
          <a:stretch>
            <a:fillRect/>
          </a:stretch>
        </p:blipFill>
        <p:spPr bwMode="auto">
          <a:xfrm>
            <a:off x="2109639" y="5855643"/>
            <a:ext cx="1397496" cy="67754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pic>
        <p:nvPicPr>
          <p:cNvPr id="2060" name="Picture 12" descr="SDC_RVB.jpg"/>
          <p:cNvPicPr>
            <a:picLocks noChangeAspect="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3417838" y="5943823"/>
            <a:ext cx="1106165" cy="5000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061" name="Line 19"/>
          <p:cNvSpPr>
            <a:spLocks noChangeShapeType="1"/>
          </p:cNvSpPr>
          <p:nvPr/>
        </p:nvSpPr>
        <p:spPr bwMode="auto">
          <a:xfrm flipV="1">
            <a:off x="560338" y="267891"/>
            <a:ext cx="8021092"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62" name="Line 20"/>
          <p:cNvSpPr>
            <a:spLocks noChangeShapeType="1"/>
          </p:cNvSpPr>
          <p:nvPr/>
        </p:nvSpPr>
        <p:spPr bwMode="auto">
          <a:xfrm flipV="1">
            <a:off x="514574" y="6618015"/>
            <a:ext cx="8113737"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63" name="Line 21"/>
          <p:cNvSpPr>
            <a:spLocks noChangeShapeType="1"/>
          </p:cNvSpPr>
          <p:nvPr/>
        </p:nvSpPr>
        <p:spPr bwMode="auto">
          <a:xfrm flipV="1">
            <a:off x="523503" y="5738441"/>
            <a:ext cx="809587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64" name="Line 22"/>
          <p:cNvSpPr>
            <a:spLocks noChangeShapeType="1"/>
          </p:cNvSpPr>
          <p:nvPr/>
        </p:nvSpPr>
        <p:spPr bwMode="auto">
          <a:xfrm>
            <a:off x="559222" y="2681139"/>
            <a:ext cx="802220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65" name="Line 23"/>
          <p:cNvSpPr>
            <a:spLocks noChangeShapeType="1"/>
          </p:cNvSpPr>
          <p:nvPr/>
        </p:nvSpPr>
        <p:spPr bwMode="auto">
          <a:xfrm>
            <a:off x="559222" y="321469"/>
            <a:ext cx="802220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66" name="AutoShape 24"/>
          <p:cNvSpPr>
            <a:spLocks/>
          </p:cNvSpPr>
          <p:nvPr/>
        </p:nvSpPr>
        <p:spPr bwMode="auto">
          <a:xfrm>
            <a:off x="3485927" y="4297412"/>
            <a:ext cx="2856383" cy="48220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endParaRPr lang="en-US" altLang="en-US" dirty="0"/>
          </a:p>
        </p:txBody>
      </p:sp>
      <p:pic>
        <p:nvPicPr>
          <p:cNvPr id="2067" name="Picture 1"/>
          <p:cNvPicPr>
            <a:picLocks noChangeAspect="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4491633" y="482203"/>
            <a:ext cx="3455789" cy="18975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8" name="Picture 2"/>
          <p:cNvPicPr>
            <a:picLocks noChangeAspect="1"/>
          </p:cNvPicPr>
          <p:nvPr/>
        </p:nvPicPr>
        <p:blipFill>
          <a:blip r:embed="rId8">
            <a:extLst>
              <a:ext uri="{28A0092B-C50C-407E-A947-70E740481C1C}">
                <a14:useLocalDpi xmlns="" xmlns:a14="http://schemas.microsoft.com/office/drawing/2010/main" val="0"/>
              </a:ext>
            </a:extLst>
          </a:blip>
          <a:srcRect/>
          <a:stretch>
            <a:fillRect/>
          </a:stretch>
        </p:blipFill>
        <p:spPr bwMode="auto">
          <a:xfrm>
            <a:off x="1237878" y="877342"/>
            <a:ext cx="2905497" cy="1225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69" name="Picture 1"/>
          <p:cNvPicPr>
            <a:picLocks noChangeAspect="1" noChangeArrowheads="1"/>
          </p:cNvPicPr>
          <p:nvPr/>
        </p:nvPicPr>
        <p:blipFill>
          <a:blip r:embed="rId9">
            <a:extLst>
              <a:ext uri="{28A0092B-C50C-407E-A947-70E740481C1C}">
                <a14:useLocalDpi xmlns="" xmlns:a14="http://schemas.microsoft.com/office/drawing/2010/main" val="0"/>
              </a:ext>
            </a:extLst>
          </a:blip>
          <a:srcRect/>
          <a:stretch>
            <a:fillRect/>
          </a:stretch>
        </p:blipFill>
        <p:spPr bwMode="auto">
          <a:xfrm>
            <a:off x="4752827" y="5951637"/>
            <a:ext cx="663029" cy="50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70" name="Picture 3"/>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5505152" y="5928197"/>
            <a:ext cx="535781" cy="55587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71" name="Picture 2"/>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6219528" y="5883548"/>
            <a:ext cx="475506" cy="58935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Rectangle 30" descr="tile_paper_medgray"/>
          <p:cNvSpPr>
            <a:spLocks/>
          </p:cNvSpPr>
          <p:nvPr/>
        </p:nvSpPr>
        <p:spPr bwMode="auto">
          <a:xfrm>
            <a:off x="0" y="-13831"/>
            <a:ext cx="72196" cy="349131"/>
          </a:xfrm>
          <a:prstGeom prst="rect">
            <a:avLst/>
          </a:prstGeom>
          <a:noFill/>
          <a:ln>
            <a:noFill/>
          </a:ln>
          <a:effectLst>
            <a:outerShdw blurRad="38100" dist="25400" dir="5400000" algn="ctr" rotWithShape="0">
              <a:srgbClr val="000000">
                <a:alpha val="50000"/>
              </a:srgbClr>
            </a:outerShdw>
          </a:effectLst>
          <a:extLst/>
        </p:spPr>
        <p:txBody>
          <a:bodyPr wrap="none" lIns="35717" tIns="35717" rIns="35717" bIns="35717" anchor="ctr">
            <a:spAutoFit/>
          </a:bodyPr>
          <a:lstStyle/>
          <a:p>
            <a:pPr eaLnBrk="0">
              <a:defRPr/>
            </a:pPr>
            <a:endParaRPr lang="fr-FR" altLang="fr-FR"/>
          </a:p>
        </p:txBody>
      </p:sp>
      <p:sp>
        <p:nvSpPr>
          <p:cNvPr id="3" name="Rectangle 31" descr="tile_paper_medgray"/>
          <p:cNvSpPr>
            <a:spLocks/>
          </p:cNvSpPr>
          <p:nvPr/>
        </p:nvSpPr>
        <p:spPr bwMode="auto">
          <a:xfrm>
            <a:off x="0" y="870491"/>
            <a:ext cx="104192" cy="241409"/>
          </a:xfrm>
          <a:prstGeom prst="rect">
            <a:avLst/>
          </a:prstGeom>
          <a:noFill/>
          <a:ln>
            <a:noFill/>
          </a:ln>
          <a:effectLst>
            <a:outerShdw blurRad="38100" dist="25400" dir="5400000" algn="ctr" rotWithShape="0">
              <a:srgbClr val="000000">
                <a:alpha val="50000"/>
              </a:srgbClr>
            </a:outerShdw>
          </a:effectLst>
          <a:extLst/>
        </p:spPr>
        <p:txBody>
          <a:bodyPr wrap="none" lIns="35717" tIns="35717" rIns="35717" bIns="35717" anchor="ctr">
            <a:spAutoFit/>
          </a:bodyPr>
          <a:lstStyle/>
          <a:p>
            <a:pPr eaLnBrk="0">
              <a:defRPr/>
            </a:pPr>
            <a:r>
              <a:rPr lang="en-GB" altLang="fr-FR" sz="1100" b="1">
                <a:latin typeface="Calibri" pitchFamily="34" charset="0"/>
                <a:cs typeface="Times New Roman" pitchFamily="18" charset="0"/>
              </a:rPr>
              <a:t> </a:t>
            </a:r>
            <a:endParaRPr lang="en-GB" altLang="fr-FR"/>
          </a:p>
        </p:txBody>
      </p:sp>
      <p:sp>
        <p:nvSpPr>
          <p:cNvPr id="4" name="Rectangle 32" descr="tile_paper_medgray"/>
          <p:cNvSpPr>
            <a:spLocks/>
          </p:cNvSpPr>
          <p:nvPr/>
        </p:nvSpPr>
        <p:spPr bwMode="auto">
          <a:xfrm>
            <a:off x="0" y="1747833"/>
            <a:ext cx="104192" cy="241409"/>
          </a:xfrm>
          <a:prstGeom prst="rect">
            <a:avLst/>
          </a:prstGeom>
          <a:noFill/>
          <a:ln>
            <a:noFill/>
          </a:ln>
          <a:effectLst>
            <a:outerShdw blurRad="38100" dist="25400" dir="5400000" algn="ctr" rotWithShape="0">
              <a:srgbClr val="000000">
                <a:alpha val="50000"/>
              </a:srgbClr>
            </a:outerShdw>
          </a:effectLst>
          <a:extLst/>
        </p:spPr>
        <p:txBody>
          <a:bodyPr wrap="none" lIns="35717" tIns="35717" rIns="35717" bIns="35717" anchor="ctr">
            <a:spAutoFit/>
          </a:bodyPr>
          <a:lstStyle/>
          <a:p>
            <a:pPr eaLnBrk="0">
              <a:defRPr/>
            </a:pPr>
            <a:r>
              <a:rPr lang="en-GB" altLang="fr-FR" sz="1100" b="1">
                <a:latin typeface="Calibri" pitchFamily="34" charset="0"/>
                <a:cs typeface="Times New Roman" pitchFamily="18" charset="0"/>
              </a:rPr>
              <a:t> </a:t>
            </a:r>
            <a:endParaRPr lang="en-GB" altLang="fr-FR"/>
          </a:p>
        </p:txBody>
      </p:sp>
      <p:sp>
        <p:nvSpPr>
          <p:cNvPr id="5" name="Rectangle 33" descr="tile_paper_medgray"/>
          <p:cNvSpPr>
            <a:spLocks/>
          </p:cNvSpPr>
          <p:nvPr/>
        </p:nvSpPr>
        <p:spPr bwMode="auto">
          <a:xfrm>
            <a:off x="0" y="2604800"/>
            <a:ext cx="72196" cy="349131"/>
          </a:xfrm>
          <a:prstGeom prst="rect">
            <a:avLst/>
          </a:prstGeom>
          <a:noFill/>
          <a:ln>
            <a:noFill/>
          </a:ln>
          <a:effectLst>
            <a:outerShdw blurRad="38100" dist="25400" dir="5400000" algn="ctr" rotWithShape="0">
              <a:srgbClr val="000000">
                <a:alpha val="50000"/>
              </a:srgbClr>
            </a:outerShdw>
          </a:effectLst>
          <a:extLst/>
        </p:spPr>
        <p:txBody>
          <a:bodyPr wrap="none" lIns="35717" tIns="35717" rIns="35717" bIns="35717" anchor="ctr">
            <a:spAutoFit/>
          </a:bodyPr>
          <a:lstStyle/>
          <a:p>
            <a:pPr eaLnBrk="0">
              <a:tabLst>
                <a:tab pos="562550" algn="l"/>
              </a:tabLst>
              <a:defRPr/>
            </a:pPr>
            <a:endParaRPr lang="fr-FR" altLang="fr-FR"/>
          </a:p>
        </p:txBody>
      </p:sp>
      <p:sp>
        <p:nvSpPr>
          <p:cNvPr id="33" name="Title 32"/>
          <p:cNvSpPr>
            <a:spLocks noGrp="1"/>
          </p:cNvSpPr>
          <p:nvPr>
            <p:ph type="title"/>
          </p:nvPr>
        </p:nvSpPr>
        <p:spPr>
          <a:xfrm>
            <a:off x="714348" y="3786190"/>
            <a:ext cx="7772400" cy="1647827"/>
          </a:xfrm>
        </p:spPr>
        <p:txBody>
          <a:bodyPr>
            <a:normAutofit/>
          </a:bodyPr>
          <a:lstStyle/>
          <a:p>
            <a:r>
              <a:rPr lang="en-GB" sz="2400" b="0" dirty="0" smtClean="0">
                <a:solidFill>
                  <a:schemeClr val="accent5">
                    <a:lumMod val="50000"/>
                  </a:schemeClr>
                </a:solidFill>
              </a:rPr>
              <a:t>LEGAL AND INSTITUTIONAL ASPECTS – BOTSWANA</a:t>
            </a:r>
            <a:br>
              <a:rPr lang="en-GB" sz="2400" b="0" dirty="0" smtClean="0">
                <a:solidFill>
                  <a:schemeClr val="accent5">
                    <a:lumMod val="50000"/>
                  </a:schemeClr>
                </a:solidFill>
              </a:rPr>
            </a:br>
            <a:r>
              <a:rPr lang="en-GB" sz="2400" b="0" dirty="0" smtClean="0">
                <a:solidFill>
                  <a:schemeClr val="accent5">
                    <a:lumMod val="50000"/>
                  </a:schemeClr>
                </a:solidFill>
              </a:rPr>
              <a:t/>
            </a:r>
            <a:br>
              <a:rPr lang="en-GB" sz="2400" b="0" dirty="0" smtClean="0">
                <a:solidFill>
                  <a:schemeClr val="accent5">
                    <a:lumMod val="50000"/>
                  </a:schemeClr>
                </a:solidFill>
              </a:rPr>
            </a:br>
            <a:r>
              <a:rPr lang="en-GB" sz="2400" b="0" dirty="0" smtClean="0">
                <a:solidFill>
                  <a:schemeClr val="accent5">
                    <a:lumMod val="50000"/>
                  </a:schemeClr>
                </a:solidFill>
              </a:rPr>
              <a:t>Odirile Otto </a:t>
            </a:r>
            <a:r>
              <a:rPr lang="en-GB" sz="2400" b="0" dirty="0" err="1" smtClean="0">
                <a:solidFill>
                  <a:schemeClr val="accent5">
                    <a:lumMod val="50000"/>
                  </a:schemeClr>
                </a:solidFill>
              </a:rPr>
              <a:t>itumeleng</a:t>
            </a:r>
            <a:endParaRPr lang="en-GB" sz="2400" b="0" dirty="0">
              <a:solidFill>
                <a:schemeClr val="accent5">
                  <a:lumMod val="50000"/>
                </a:schemeClr>
              </a:solidFill>
            </a:endParaRPr>
          </a:p>
        </p:txBody>
      </p:sp>
      <p:sp>
        <p:nvSpPr>
          <p:cNvPr id="34" name="Text Placeholder 33"/>
          <p:cNvSpPr>
            <a:spLocks noGrp="1"/>
          </p:cNvSpPr>
          <p:nvPr>
            <p:ph type="body" idx="1"/>
          </p:nvPr>
        </p:nvSpPr>
        <p:spPr>
          <a:xfrm>
            <a:off x="714348" y="2714620"/>
            <a:ext cx="7780365" cy="1143008"/>
          </a:xfrm>
        </p:spPr>
        <p:txBody>
          <a:bodyPr>
            <a:normAutofit fontScale="92500" lnSpcReduction="10000"/>
          </a:bodyPr>
          <a:lstStyle/>
          <a:p>
            <a:endParaRPr lang="en-US" sz="2400" dirty="0" smtClean="0">
              <a:solidFill>
                <a:srgbClr val="426C86"/>
              </a:solidFill>
              <a:latin typeface="Trebuchet MS Bold" charset="0"/>
              <a:sym typeface="Trebuchet MS Bold" charset="0"/>
            </a:endParaRPr>
          </a:p>
          <a:p>
            <a:r>
              <a:rPr lang="en-US" sz="2400" dirty="0" smtClean="0">
                <a:solidFill>
                  <a:srgbClr val="426C86"/>
                </a:solidFill>
                <a:latin typeface="Trebuchet MS Bold" charset="0"/>
                <a:sym typeface="Trebuchet MS Bold" charset="0"/>
              </a:rPr>
              <a:t>GGRETA PROJECT Regional Technical meeting; 21</a:t>
            </a:r>
            <a:r>
              <a:rPr lang="en-US" sz="2400" baseline="30000" dirty="0" smtClean="0">
                <a:solidFill>
                  <a:srgbClr val="426C86"/>
                </a:solidFill>
                <a:latin typeface="Trebuchet MS Bold" charset="0"/>
                <a:sym typeface="Trebuchet MS Bold" charset="0"/>
              </a:rPr>
              <a:t>st</a:t>
            </a:r>
            <a:r>
              <a:rPr lang="en-US" sz="2400" dirty="0" smtClean="0">
                <a:solidFill>
                  <a:srgbClr val="426C86"/>
                </a:solidFill>
                <a:latin typeface="Trebuchet MS Bold" charset="0"/>
                <a:sym typeface="Trebuchet MS Bold" charset="0"/>
              </a:rPr>
              <a:t> OCTOBER 2014, PRETORIA, SOUTH AFRICA</a:t>
            </a:r>
            <a:endParaRPr lang="en-US" sz="2400" dirty="0" smtClean="0"/>
          </a:p>
          <a:p>
            <a:endParaRPr lang="en-GB" dirty="0">
              <a:solidFill>
                <a:srgbClr val="00B0F0"/>
              </a:solidFill>
            </a:endParaRPr>
          </a:p>
        </p:txBody>
      </p:sp>
    </p:spTree>
    <p:extLst>
      <p:ext uri="{BB962C8B-B14F-4D97-AF65-F5344CB8AC3E}">
        <p14:creationId xmlns="" xmlns:p14="http://schemas.microsoft.com/office/powerpoint/2010/main" val="334195888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sz="2700" dirty="0" smtClean="0">
                <a:solidFill>
                  <a:srgbClr val="164F86"/>
                </a:solidFill>
                <a:latin typeface="Trebuchet MS" pitchFamily="34" charset="0"/>
                <a:sym typeface="Trebuchet MS" pitchFamily="34" charset="0"/>
              </a:rPr>
              <a:t>DOMESTIC LEGAL AND INSTITUTIONAL FRAMEWORK</a:t>
            </a:r>
            <a:r>
              <a:rPr lang="en-US" altLang="en-US" dirty="0" smtClean="0">
                <a:solidFill>
                  <a:srgbClr val="164F86"/>
                </a:solidFill>
                <a:latin typeface="Trebuchet MS" pitchFamily="34" charset="0"/>
                <a:sym typeface="Trebuchet MS" pitchFamily="34" charset="0"/>
              </a:rPr>
              <a:t/>
            </a:r>
            <a:br>
              <a:rPr lang="en-US" altLang="en-US" dirty="0" smtClean="0">
                <a:solidFill>
                  <a:srgbClr val="164F86"/>
                </a:solidFill>
                <a:latin typeface="Trebuchet MS" pitchFamily="34" charset="0"/>
                <a:sym typeface="Trebuchet MS" pitchFamily="34" charset="0"/>
              </a:rPr>
            </a:br>
            <a:r>
              <a:rPr lang="en-US" altLang="en-US" sz="2700" dirty="0" smtClean="0">
                <a:solidFill>
                  <a:srgbClr val="164F86"/>
                </a:solidFill>
                <a:latin typeface="Trebuchet MS" pitchFamily="34" charset="0"/>
                <a:sym typeface="Trebuchet MS" pitchFamily="34" charset="0"/>
              </a:rPr>
              <a:t>Regulations / Subsidiary Legislation</a:t>
            </a:r>
            <a:endParaRPr lang="en-GB" sz="2700" dirty="0"/>
          </a:p>
        </p:txBody>
      </p:sp>
      <p:sp>
        <p:nvSpPr>
          <p:cNvPr id="3" name="Content Placeholder 2"/>
          <p:cNvSpPr>
            <a:spLocks noGrp="1"/>
          </p:cNvSpPr>
          <p:nvPr>
            <p:ph idx="1"/>
          </p:nvPr>
        </p:nvSpPr>
        <p:spPr>
          <a:xfrm>
            <a:off x="457200" y="1600200"/>
            <a:ext cx="8472518" cy="4543444"/>
          </a:xfrm>
        </p:spPr>
        <p:txBody>
          <a:bodyPr>
            <a:noAutofit/>
          </a:bodyPr>
          <a:lstStyle/>
          <a:p>
            <a:pPr>
              <a:buNone/>
            </a:pPr>
            <a:r>
              <a:rPr lang="en-GB" sz="2400" dirty="0" smtClean="0">
                <a:solidFill>
                  <a:schemeClr val="accent5">
                    <a:lumMod val="75000"/>
                  </a:schemeClr>
                </a:solidFill>
              </a:rPr>
              <a:t>All the relevant subsidiary legal instruments have been procured in electronic format and the list is as follows;</a:t>
            </a:r>
          </a:p>
          <a:p>
            <a:pPr lvl="0"/>
            <a:r>
              <a:rPr lang="en-GB" sz="2400" dirty="0" smtClean="0">
                <a:solidFill>
                  <a:schemeClr val="accent5">
                    <a:lumMod val="75000"/>
                  </a:schemeClr>
                </a:solidFill>
              </a:rPr>
              <a:t>Town and Country Planning Regulations – Subsidiary Legislation;</a:t>
            </a:r>
          </a:p>
          <a:p>
            <a:pPr lvl="0"/>
            <a:r>
              <a:rPr lang="en-GB" sz="2400" dirty="0" smtClean="0">
                <a:solidFill>
                  <a:schemeClr val="accent5">
                    <a:lumMod val="75000"/>
                  </a:schemeClr>
                </a:solidFill>
              </a:rPr>
              <a:t>Land Survey Regulations – Subsidiary Legislation;</a:t>
            </a:r>
          </a:p>
          <a:p>
            <a:pPr lvl="0"/>
            <a:r>
              <a:rPr lang="en-GB" sz="2400" dirty="0" smtClean="0">
                <a:solidFill>
                  <a:schemeClr val="accent5">
                    <a:lumMod val="75000"/>
                  </a:schemeClr>
                </a:solidFill>
              </a:rPr>
              <a:t>Water Regulations; Subsidiary Legislation;</a:t>
            </a:r>
          </a:p>
          <a:p>
            <a:pPr lvl="0"/>
            <a:r>
              <a:rPr lang="en-GB" sz="2400" dirty="0" smtClean="0">
                <a:solidFill>
                  <a:schemeClr val="accent5">
                    <a:lumMod val="75000"/>
                  </a:schemeClr>
                </a:solidFill>
              </a:rPr>
              <a:t>Waterworks Regulations; Subsidiary Legislation;</a:t>
            </a:r>
          </a:p>
          <a:p>
            <a:pPr lvl="0"/>
            <a:r>
              <a:rPr lang="en-GB" sz="2400" dirty="0" smtClean="0">
                <a:solidFill>
                  <a:schemeClr val="accent5">
                    <a:lumMod val="75000"/>
                  </a:schemeClr>
                </a:solidFill>
              </a:rPr>
              <a:t>Agro – Chemicals Regulations; Subsidiary Legislation;</a:t>
            </a:r>
          </a:p>
          <a:p>
            <a:pPr lvl="0"/>
            <a:r>
              <a:rPr lang="en-GB" sz="2400" dirty="0" smtClean="0">
                <a:solidFill>
                  <a:schemeClr val="accent5">
                    <a:lumMod val="75000"/>
                  </a:schemeClr>
                </a:solidFill>
              </a:rPr>
              <a:t>Environmental Assessment Regulations; Subsidiary Legislation;</a:t>
            </a:r>
          </a:p>
          <a:p>
            <a:pPr lvl="0"/>
            <a:r>
              <a:rPr lang="en-GB" sz="2400" dirty="0" smtClean="0">
                <a:solidFill>
                  <a:schemeClr val="accent5">
                    <a:lumMod val="75000"/>
                  </a:schemeClr>
                </a:solidFill>
              </a:rPr>
              <a:t>Water Utilities Corporation Regulations; Subsidiary Legislation;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5"/>
          <p:cNvSpPr>
            <a:spLocks/>
          </p:cNvSpPr>
          <p:nvPr/>
        </p:nvSpPr>
        <p:spPr bwMode="auto">
          <a:xfrm>
            <a:off x="1798216" y="1561730"/>
            <a:ext cx="5840016"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smtClean="0">
                <a:solidFill>
                  <a:srgbClr val="164F86"/>
                </a:solidFill>
                <a:latin typeface="Trebuchet MS" pitchFamily="34" charset="0"/>
                <a:ea typeface="Trebuchet MS" pitchFamily="34" charset="0"/>
                <a:cs typeface="Trebuchet MS" pitchFamily="34" charset="0"/>
                <a:sym typeface="Trebuchet MS" pitchFamily="34" charset="0"/>
              </a:rPr>
              <a:t>RELEVANT STATUTES</a:t>
            </a:r>
            <a:endParaRPr lang="en-US" altLang="en-US" dirty="0"/>
          </a:p>
        </p:txBody>
      </p:sp>
      <p:sp>
        <p:nvSpPr>
          <p:cNvPr id="3075" name="AutoShape 6"/>
          <p:cNvSpPr>
            <a:spLocks/>
          </p:cNvSpPr>
          <p:nvPr/>
        </p:nvSpPr>
        <p:spPr bwMode="auto">
          <a:xfrm>
            <a:off x="1268027" y="2590800"/>
            <a:ext cx="6994178" cy="22098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285750" indent="-285750" algn="just" eaLnBrk="1">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From the Legislation identified, it is clear that the provisions made for surface water, freshwater resources apply to Groundwater .</a:t>
            </a:r>
          </a:p>
          <a:p>
            <a:pPr marL="285750" indent="-285750" algn="just" eaLnBrk="1">
              <a:spcBef>
                <a:spcPct val="0"/>
              </a:spcBef>
              <a:buFont typeface="Wingdings" panose="05000000000000000000" pitchFamily="2" charset="2"/>
              <a:buChar char="v"/>
            </a:pPr>
            <a:endParaRPr lang="en-US" altLang="en-US" sz="1800" b="1" dirty="0">
              <a:solidFill>
                <a:srgbClr val="3B7A6A"/>
              </a:solidFill>
              <a:latin typeface="Trebuchet MS" pitchFamily="34" charset="0"/>
              <a:sym typeface="Trebuchet MS" pitchFamily="34" charset="0"/>
            </a:endParaRPr>
          </a:p>
          <a:p>
            <a:pPr marL="285750" indent="-285750" algn="just" eaLnBrk="1">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A detailed analysis of the relevant provisions is outlined below;</a:t>
            </a:r>
            <a:endParaRPr lang="en-US" altLang="en-US" sz="1800" b="1" dirty="0">
              <a:solidFill>
                <a:srgbClr val="3B7A6A"/>
              </a:solidFill>
              <a:latin typeface="Trebuchet MS" pitchFamily="34" charset="0"/>
              <a:sym typeface="Trebuchet MS" pitchFamily="34" charset="0"/>
            </a:endParaRPr>
          </a:p>
        </p:txBody>
      </p:sp>
      <p:pic>
        <p:nvPicPr>
          <p:cNvPr id="1024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024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7" name="AutoShape 11"/>
          <p:cNvSpPr>
            <a:spLocks/>
          </p:cNvSpPr>
          <p:nvPr/>
        </p:nvSpPr>
        <p:spPr bwMode="auto">
          <a:xfrm>
            <a:off x="429742" y="245566"/>
            <a:ext cx="7478613"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2100" dirty="0">
                <a:solidFill>
                  <a:srgbClr val="3B7A6A"/>
                </a:solidFill>
                <a:latin typeface="Trebuchet MS" pitchFamily="34" charset="0"/>
                <a:sym typeface="Trebuchet MS" pitchFamily="34" charset="0"/>
              </a:rPr>
              <a:t>DOMESTIC LEGAL AND INSTITUTIONAL </a:t>
            </a:r>
            <a:r>
              <a:rPr lang="en-US" altLang="en-US" sz="2100" dirty="0" smtClean="0">
                <a:solidFill>
                  <a:srgbClr val="3B7A6A"/>
                </a:solidFill>
                <a:latin typeface="Trebuchet MS" pitchFamily="34" charset="0"/>
                <a:sym typeface="Trebuchet MS" pitchFamily="34" charset="0"/>
              </a:rPr>
              <a:t>FRAMEWORK: GROUNDWATER RESOURCES</a:t>
            </a:r>
            <a:endParaRPr lang="en-US" altLang="en-US" dirty="0"/>
          </a:p>
        </p:txBody>
      </p:sp>
      <p:sp>
        <p:nvSpPr>
          <p:cNvPr id="10248" name="Line 12"/>
          <p:cNvSpPr>
            <a:spLocks noChangeShapeType="1"/>
          </p:cNvSpPr>
          <p:nvPr/>
        </p:nvSpPr>
        <p:spPr bwMode="auto">
          <a:xfrm flipV="1">
            <a:off x="1221135" y="964406"/>
            <a:ext cx="699417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9" name="Line 13"/>
          <p:cNvSpPr>
            <a:spLocks noChangeShapeType="1"/>
          </p:cNvSpPr>
          <p:nvPr/>
        </p:nvSpPr>
        <p:spPr bwMode="auto">
          <a:xfrm flipV="1">
            <a:off x="1375172" y="5786438"/>
            <a:ext cx="684014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1016222259"/>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5"/>
          <p:cNvSpPr>
            <a:spLocks/>
          </p:cNvSpPr>
          <p:nvPr/>
        </p:nvSpPr>
        <p:spPr bwMode="auto">
          <a:xfrm>
            <a:off x="1798216" y="1204392"/>
            <a:ext cx="5840016"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ea typeface="Trebuchet MS" pitchFamily="34" charset="0"/>
                <a:cs typeface="Trebuchet MS" pitchFamily="34" charset="0"/>
                <a:sym typeface="Trebuchet MS" pitchFamily="34" charset="0"/>
              </a:rPr>
              <a:t>WATER ACT (CAP 34:01)</a:t>
            </a:r>
            <a:endParaRPr lang="en-US" altLang="en-US"/>
          </a:p>
        </p:txBody>
      </p:sp>
      <p:sp>
        <p:nvSpPr>
          <p:cNvPr id="3075" name="AutoShape 6"/>
          <p:cNvSpPr>
            <a:spLocks/>
          </p:cNvSpPr>
          <p:nvPr/>
        </p:nvSpPr>
        <p:spPr bwMode="auto">
          <a:xfrm>
            <a:off x="1221135" y="1891978"/>
            <a:ext cx="6994178" cy="3894459"/>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r>
              <a:rPr lang="en-US" altLang="en-US" sz="1800" b="1" u="sng" dirty="0">
                <a:solidFill>
                  <a:srgbClr val="3B7A6A"/>
                </a:solidFill>
                <a:latin typeface="Trebuchet MS" pitchFamily="34" charset="0"/>
                <a:sym typeface="Trebuchet MS" pitchFamily="34" charset="0"/>
              </a:rPr>
              <a:t>Section 2: Interpretation</a:t>
            </a:r>
          </a:p>
          <a:p>
            <a:pPr algn="just" eaLnBrk="1">
              <a:spcBef>
                <a:spcPct val="0"/>
              </a:spcBef>
            </a:pPr>
            <a:endParaRPr lang="en-US" altLang="en-US" sz="1800" b="1" u="sng" dirty="0">
              <a:solidFill>
                <a:srgbClr val="3B7A6A"/>
              </a:solidFill>
              <a:latin typeface="Trebuchet MS" pitchFamily="34" charset="0"/>
              <a:sym typeface="Trebuchet MS" pitchFamily="34" charset="0"/>
            </a:endParaRPr>
          </a:p>
          <a:p>
            <a:pPr algn="just" eaLnBrk="1">
              <a:spcBef>
                <a:spcPct val="0"/>
              </a:spcBef>
            </a:pPr>
            <a:r>
              <a:rPr lang="en-US" altLang="en-US" sz="1800" u="sng" dirty="0">
                <a:solidFill>
                  <a:srgbClr val="3B7A6A"/>
                </a:solidFill>
                <a:latin typeface="Trebuchet MS" pitchFamily="34" charset="0"/>
                <a:sym typeface="Trebuchet MS" pitchFamily="34" charset="0"/>
              </a:rPr>
              <a:t>“Public Water” </a:t>
            </a:r>
            <a:r>
              <a:rPr lang="en-US" altLang="en-US" sz="1800" b="1" dirty="0">
                <a:solidFill>
                  <a:srgbClr val="3B7A6A"/>
                </a:solidFill>
                <a:latin typeface="Trebuchet MS" pitchFamily="34" charset="0"/>
                <a:sym typeface="Trebuchet MS" pitchFamily="34" charset="0"/>
              </a:rPr>
              <a:t>means all water flowing over the surface of the ground or contained in or flowing from any river, spring or stream or natural lake or pan or swamp or in or beneath a watercourse and all underground water made available by means of works, but does not include any water which is used solely for the purposes of extracting mineral substances therefrom or water which has been lawfully appropriated for use.</a:t>
            </a:r>
          </a:p>
          <a:p>
            <a:pPr algn="just" eaLnBrk="1">
              <a:spcBef>
                <a:spcPct val="0"/>
              </a:spcBef>
            </a:pPr>
            <a:endParaRPr lang="en-US" altLang="en-US" sz="1800" b="1" dirty="0">
              <a:solidFill>
                <a:srgbClr val="3B7A6A"/>
              </a:solidFill>
              <a:latin typeface="Trebuchet MS" pitchFamily="34" charset="0"/>
              <a:sym typeface="Trebuchet MS" pitchFamily="34" charset="0"/>
            </a:endParaRPr>
          </a:p>
          <a:p>
            <a:pPr algn="just" eaLnBrk="1">
              <a:spcBef>
                <a:spcPct val="0"/>
              </a:spcBef>
              <a:buFontTx/>
              <a:buChar char="•"/>
            </a:pPr>
            <a:r>
              <a:rPr lang="en-US" altLang="en-US" sz="1800" b="1" dirty="0">
                <a:solidFill>
                  <a:srgbClr val="3B7A6A"/>
                </a:solidFill>
                <a:latin typeface="Trebuchet MS" pitchFamily="34" charset="0"/>
                <a:sym typeface="Trebuchet MS" pitchFamily="34" charset="0"/>
              </a:rPr>
              <a:t>It is without doubt that groundwater is provided for explicitly by this Act.</a:t>
            </a:r>
          </a:p>
        </p:txBody>
      </p:sp>
      <p:pic>
        <p:nvPicPr>
          <p:cNvPr id="1024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024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7" name="AutoShape 11"/>
          <p:cNvSpPr>
            <a:spLocks/>
          </p:cNvSpPr>
          <p:nvPr/>
        </p:nvSpPr>
        <p:spPr bwMode="auto">
          <a:xfrm>
            <a:off x="429742" y="245566"/>
            <a:ext cx="7478613" cy="383977"/>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2100" dirty="0">
                <a:solidFill>
                  <a:srgbClr val="3B7A6A"/>
                </a:solidFill>
                <a:latin typeface="Trebuchet MS" pitchFamily="34" charset="0"/>
                <a:sym typeface="Trebuchet MS" pitchFamily="34" charset="0"/>
              </a:rPr>
              <a:t>DOMESTIC LEGAL AND INSTITUTIONAL </a:t>
            </a:r>
            <a:r>
              <a:rPr lang="en-US" altLang="en-US" sz="2100" dirty="0" smtClean="0">
                <a:solidFill>
                  <a:srgbClr val="3B7A6A"/>
                </a:solidFill>
                <a:latin typeface="Trebuchet MS" pitchFamily="34" charset="0"/>
                <a:sym typeface="Trebuchet MS" pitchFamily="34" charset="0"/>
              </a:rPr>
              <a:t>FRAMEWORK: GROUNDWATER RESOURCES</a:t>
            </a:r>
            <a:endParaRPr lang="en-US" altLang="en-US" dirty="0"/>
          </a:p>
        </p:txBody>
      </p:sp>
      <p:sp>
        <p:nvSpPr>
          <p:cNvPr id="10248" name="Line 12"/>
          <p:cNvSpPr>
            <a:spLocks noChangeShapeType="1"/>
          </p:cNvSpPr>
          <p:nvPr/>
        </p:nvSpPr>
        <p:spPr bwMode="auto">
          <a:xfrm flipV="1">
            <a:off x="1221135" y="964406"/>
            <a:ext cx="699417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9" name="Line 13"/>
          <p:cNvSpPr>
            <a:spLocks noChangeShapeType="1"/>
          </p:cNvSpPr>
          <p:nvPr/>
        </p:nvSpPr>
        <p:spPr bwMode="auto">
          <a:xfrm flipV="1">
            <a:off x="1375172" y="5786438"/>
            <a:ext cx="684014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4075889104"/>
      </p:ext>
    </p:extLst>
  </p:cSld>
  <p:clrMapOvr>
    <a:masterClrMapping/>
  </p:clrMapOvr>
  <p:transition spd="slow">
    <p:wheel spokes="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AutoShape 5"/>
          <p:cNvSpPr>
            <a:spLocks/>
          </p:cNvSpPr>
          <p:nvPr/>
        </p:nvSpPr>
        <p:spPr bwMode="auto">
          <a:xfrm>
            <a:off x="928687" y="750094"/>
            <a:ext cx="7179469"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sym typeface="Trebuchet MS" pitchFamily="34" charset="0"/>
              </a:rPr>
              <a:t>Analysis of the Water Act Provisions</a:t>
            </a:r>
            <a:endParaRPr lang="en-US" altLang="en-US"/>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Abstraction and  Use</a:t>
            </a:r>
          </a:p>
          <a:p>
            <a:pPr algn="just" eaLnBrk="1">
              <a:spcBef>
                <a:spcPct val="0"/>
              </a:spcBef>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Section  4</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no right of property,</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control and use shall be regulated as provided in the Act or in accordance with the provisions of the Waterworks Act (34:03)</a:t>
            </a:r>
          </a:p>
          <a:p>
            <a:pPr algn="just" eaLnBrk="1">
              <a:spcBef>
                <a:spcPct val="0"/>
              </a:spcBef>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Use without </a:t>
            </a:r>
            <a:r>
              <a:rPr lang="en-US" altLang="en-US" sz="1800" b="1" u="sng" dirty="0" err="1">
                <a:solidFill>
                  <a:srgbClr val="3B7A6A"/>
                </a:solidFill>
                <a:latin typeface="Trebuchet MS" pitchFamily="34" charset="0"/>
                <a:ea typeface="Trebuchet MS" pitchFamily="34" charset="0"/>
                <a:cs typeface="Trebuchet MS" pitchFamily="34" charset="0"/>
                <a:sym typeface="Trebuchet MS" pitchFamily="34" charset="0"/>
              </a:rPr>
              <a:t>Licence</a:t>
            </a: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Section 5; domestic use of water</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Section 6; alternative measures occupiers of land are entitled to in order to have access to water-</a:t>
            </a:r>
            <a:r>
              <a:rPr lang="en-US" altLang="en-US" sz="1800" dirty="0" err="1">
                <a:solidFill>
                  <a:srgbClr val="3B7A6A"/>
                </a:solidFill>
                <a:latin typeface="Trebuchet MS" pitchFamily="34" charset="0"/>
                <a:ea typeface="Trebuchet MS" pitchFamily="34" charset="0"/>
                <a:cs typeface="Trebuchet MS" pitchFamily="34" charset="0"/>
                <a:sym typeface="Trebuchet MS" pitchFamily="34" charset="0"/>
              </a:rPr>
              <a:t>e.g</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 sinking of boreholes of specified depths so as to use the water for domestic purposes</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Section 7; accords the rights under Section 6,to holders of rights under the </a:t>
            </a:r>
            <a:r>
              <a:rPr lang="en-US" altLang="en-US" sz="1800" i="1" dirty="0">
                <a:solidFill>
                  <a:srgbClr val="3B7A6A"/>
                </a:solidFill>
                <a:latin typeface="Trebuchet MS" pitchFamily="34" charset="0"/>
                <a:ea typeface="Trebuchet MS" pitchFamily="34" charset="0"/>
                <a:cs typeface="Trebuchet MS" pitchFamily="34" charset="0"/>
                <a:sym typeface="Trebuchet MS" pitchFamily="34" charset="0"/>
              </a:rPr>
              <a:t>Mines and Minerals Act. </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Section 8; use of water is permitted for a holder of rights granted under the provisions of the </a:t>
            </a:r>
            <a:r>
              <a:rPr lang="en-US" altLang="en-US" sz="1800" i="1" dirty="0">
                <a:solidFill>
                  <a:srgbClr val="3B7A6A"/>
                </a:solidFill>
                <a:latin typeface="Trebuchet MS" pitchFamily="34" charset="0"/>
                <a:ea typeface="Trebuchet MS" pitchFamily="34" charset="0"/>
                <a:cs typeface="Trebuchet MS" pitchFamily="34" charset="0"/>
                <a:sym typeface="Trebuchet MS" pitchFamily="34" charset="0"/>
              </a:rPr>
              <a:t>Forest Act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to take forest produce.</a:t>
            </a:r>
          </a:p>
        </p:txBody>
      </p:sp>
      <p:pic>
        <p:nvPicPr>
          <p:cNvPr id="12292"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2293"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2294"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2295" name="Line 12"/>
          <p:cNvSpPr>
            <a:spLocks noChangeShapeType="1"/>
          </p:cNvSpPr>
          <p:nvPr/>
        </p:nvSpPr>
        <p:spPr bwMode="auto">
          <a:xfrm flipV="1">
            <a:off x="1089422" y="535781"/>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2296"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2590215477"/>
      </p:ext>
    </p:extLst>
  </p:cSld>
  <p:clrMapOvr>
    <a:masterClrMapping/>
  </p:clrMapOvr>
  <p:transition spd="slow">
    <p:wheel spokes="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AutoShape 5"/>
          <p:cNvSpPr>
            <a:spLocks/>
          </p:cNvSpPr>
          <p:nvPr/>
        </p:nvSpPr>
        <p:spPr bwMode="auto">
          <a:xfrm>
            <a:off x="928687" y="1093887"/>
            <a:ext cx="7179469"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a:solidFill>
                  <a:srgbClr val="164F86"/>
                </a:solidFill>
                <a:latin typeface="Trebuchet MS" pitchFamily="34" charset="0"/>
                <a:sym typeface="Trebuchet MS" pitchFamily="34" charset="0"/>
              </a:rPr>
              <a:t>Analysis of the Water Act Provisions</a:t>
            </a:r>
            <a:endParaRPr lang="en-US" altLang="en-US" dirty="0"/>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b="1" u="sng">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a:solidFill>
                  <a:srgbClr val="3B7A6A"/>
                </a:solidFill>
                <a:latin typeface="Trebuchet MS" pitchFamily="34" charset="0"/>
                <a:ea typeface="Trebuchet MS" pitchFamily="34" charset="0"/>
                <a:cs typeface="Trebuchet MS" pitchFamily="34" charset="0"/>
                <a:sym typeface="Trebuchet MS" pitchFamily="34" charset="0"/>
              </a:rPr>
              <a:t>Water Abstraction/Use subject to licensing</a:t>
            </a:r>
          </a:p>
          <a:p>
            <a:pPr algn="just" eaLnBrk="1">
              <a:spcBef>
                <a:spcPct val="0"/>
              </a:spcBef>
            </a:pPr>
            <a:endParaRPr lang="en-US" altLang="en-US" sz="1800" b="1" u="sng">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Section 15; Makes provision for the granting or acquiring of the right to abstract or use</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Such right will be for a specified period;</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whether definite or indefinite,</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for such purpose as may be specified in the water right;</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subject to such terms and conditions as it may deem fit.</a:t>
            </a:r>
          </a:p>
          <a:p>
            <a:pPr algn="just" eaLnBrk="1">
              <a:spcBef>
                <a:spcPct val="0"/>
              </a:spcBef>
              <a:buFontTx/>
              <a:buChar char="•"/>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13316"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3317"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3318"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3319" name="Line 12"/>
          <p:cNvSpPr>
            <a:spLocks noChangeShapeType="1"/>
          </p:cNvSpPr>
          <p:nvPr/>
        </p:nvSpPr>
        <p:spPr bwMode="auto">
          <a:xfrm flipV="1">
            <a:off x="1089422" y="535781"/>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3320"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1423961026"/>
      </p:ext>
    </p:extLst>
  </p:cSld>
  <p:clrMapOvr>
    <a:masterClrMapping/>
  </p:clrMapOvr>
  <p:transition spd="slow">
    <p:wheel spokes="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AutoShape 5"/>
          <p:cNvSpPr>
            <a:spLocks/>
          </p:cNvSpPr>
          <p:nvPr/>
        </p:nvSpPr>
        <p:spPr bwMode="auto">
          <a:xfrm>
            <a:off x="928687" y="750094"/>
            <a:ext cx="7179469"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sym typeface="Trebuchet MS" pitchFamily="34" charset="0"/>
              </a:rPr>
              <a:t>Analysis of the Water Act Provisions</a:t>
            </a:r>
            <a:endParaRPr lang="en-US" altLang="en-US"/>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b="1" u="sng">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a:solidFill>
                  <a:srgbClr val="3B7A6A"/>
                </a:solidFill>
                <a:latin typeface="Trebuchet MS" pitchFamily="34" charset="0"/>
                <a:ea typeface="Trebuchet MS" pitchFamily="34" charset="0"/>
                <a:cs typeface="Trebuchet MS" pitchFamily="34" charset="0"/>
                <a:sym typeface="Trebuchet MS" pitchFamily="34" charset="0"/>
              </a:rPr>
              <a:t>Abatement and Control of Pollution</a:t>
            </a:r>
          </a:p>
          <a:p>
            <a:pPr algn="just" eaLnBrk="1">
              <a:spcBef>
                <a:spcPct val="0"/>
              </a:spcBef>
            </a:pPr>
            <a:endParaRPr lang="en-US" altLang="en-US" sz="1800" b="1" u="sng">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a:solidFill>
                  <a:srgbClr val="3B7A6A"/>
                </a:solidFill>
                <a:latin typeface="Trebuchet MS" pitchFamily="34" charset="0"/>
                <a:ea typeface="Trebuchet MS" pitchFamily="34" charset="0"/>
                <a:cs typeface="Trebuchet MS" pitchFamily="34" charset="0"/>
                <a:sym typeface="Trebuchet MS" pitchFamily="34" charset="0"/>
              </a:rPr>
              <a:t>Section 36</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Pollution of public water is an offence  if done;</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(a) without the authority of this Act or any other written law; or</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(b) without the permission of the Water Registrar </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Penalties are outlined under </a:t>
            </a:r>
            <a:r>
              <a:rPr lang="en-US" altLang="en-US" sz="1800" b="1" u="sng">
                <a:solidFill>
                  <a:srgbClr val="3B7A6A"/>
                </a:solidFill>
                <a:latin typeface="Trebuchet MS" pitchFamily="34" charset="0"/>
                <a:ea typeface="Trebuchet MS" pitchFamily="34" charset="0"/>
                <a:cs typeface="Trebuchet MS" pitchFamily="34" charset="0"/>
                <a:sym typeface="Trebuchet MS" pitchFamily="34" charset="0"/>
              </a:rPr>
              <a:t>Section 37 </a:t>
            </a: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for enforcement against wrongdoers. These are comprise of fines and/or prescribed periods one may be imprisoned</a:t>
            </a:r>
          </a:p>
          <a:p>
            <a:pPr algn="just" eaLnBrk="1">
              <a:spcBef>
                <a:spcPct val="0"/>
              </a:spcBef>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14340"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4341"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4342"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4343" name="Line 12"/>
          <p:cNvSpPr>
            <a:spLocks noChangeShapeType="1"/>
          </p:cNvSpPr>
          <p:nvPr/>
        </p:nvSpPr>
        <p:spPr bwMode="auto">
          <a:xfrm flipV="1">
            <a:off x="1089422" y="535781"/>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4344"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722249317"/>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AutoShape 5"/>
          <p:cNvSpPr>
            <a:spLocks/>
          </p:cNvSpPr>
          <p:nvPr/>
        </p:nvSpPr>
        <p:spPr bwMode="auto">
          <a:xfrm>
            <a:off x="802556" y="453182"/>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sym typeface="Trebuchet MS" pitchFamily="34" charset="0"/>
              </a:rPr>
              <a:t>Agrochemicals Act (CAP 35:09)</a:t>
            </a:r>
            <a:endParaRPr lang="en-US" altLang="en-US"/>
          </a:p>
        </p:txBody>
      </p:sp>
      <p:sp>
        <p:nvSpPr>
          <p:cNvPr id="3075" name="AutoShape 6"/>
          <p:cNvSpPr>
            <a:spLocks/>
          </p:cNvSpPr>
          <p:nvPr/>
        </p:nvSpPr>
        <p:spPr bwMode="auto">
          <a:xfrm>
            <a:off x="802555" y="1140768"/>
            <a:ext cx="7519913" cy="48064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Control of Water Pollution (continued</a:t>
            </a: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Section 2</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"agrochemical" means any organic, inorganic or live biological material intended or offered for sale for purposes of-</a:t>
            </a:r>
          </a:p>
          <a:p>
            <a:pPr algn="just" eaLnBrk="1">
              <a:spcBef>
                <a:spcPct val="0"/>
              </a:spcBef>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 a) destruction, control, repulsion, attraction or prevention of any undesirable life forms</a:t>
            </a:r>
          </a:p>
          <a:p>
            <a:pPr algn="just" eaLnBrk="1">
              <a:spcBef>
                <a:spcPct val="0"/>
              </a:spcBef>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injurious to plant and animal growth; or</a:t>
            </a:r>
          </a:p>
          <a:p>
            <a:pPr algn="just" eaLnBrk="1">
              <a:spcBef>
                <a:spcPct val="0"/>
              </a:spcBef>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 b) promotion or inhibition of plant growth such as </a:t>
            </a:r>
            <a:r>
              <a:rPr lang="en-US" altLang="en-US" sz="1800" dirty="0" err="1">
                <a:solidFill>
                  <a:srgbClr val="3B7A6A"/>
                </a:solidFill>
                <a:latin typeface="Trebuchet MS" pitchFamily="34" charset="0"/>
                <a:ea typeface="Trebuchet MS" pitchFamily="34" charset="0"/>
                <a:cs typeface="Trebuchet MS" pitchFamily="34" charset="0"/>
                <a:sym typeface="Trebuchet MS" pitchFamily="34" charset="0"/>
              </a:rPr>
              <a:t>fertilisers</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 growth regulators, hormones, defoliants or legume inoculants</a:t>
            </a:r>
          </a:p>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Section 4(2) (e) </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Makes provision for issuing of licences to persons for </a:t>
            </a:r>
            <a:r>
              <a:rPr lang="en-US" altLang="en-US" sz="1800" dirty="0" err="1">
                <a:solidFill>
                  <a:srgbClr val="3B7A6A"/>
                </a:solidFill>
                <a:latin typeface="Trebuchet MS" pitchFamily="34" charset="0"/>
                <a:ea typeface="Trebuchet MS" pitchFamily="34" charset="0"/>
                <a:cs typeface="Trebuchet MS" pitchFamily="34" charset="0"/>
                <a:sym typeface="Trebuchet MS" pitchFamily="34" charset="0"/>
              </a:rPr>
              <a:t>diposing</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 agrochemicals as one of the functions of the “Registrar”</a:t>
            </a:r>
          </a:p>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1536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536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536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5367" name="Line 12"/>
          <p:cNvSpPr>
            <a:spLocks noChangeShapeType="1"/>
          </p:cNvSpPr>
          <p:nvPr/>
        </p:nvSpPr>
        <p:spPr bwMode="auto">
          <a:xfrm flipV="1">
            <a:off x="500063" y="428625"/>
            <a:ext cx="782240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5368"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1236119797"/>
      </p:ext>
    </p:extLst>
  </p:cSld>
  <p:clrMapOvr>
    <a:masterClrMapping/>
  </p:clrMapOvr>
  <p:transition spd="slow">
    <p:wheel spokes="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AutoShape 5"/>
          <p:cNvSpPr>
            <a:spLocks/>
          </p:cNvSpPr>
          <p:nvPr/>
        </p:nvSpPr>
        <p:spPr bwMode="auto">
          <a:xfrm>
            <a:off x="1011287" y="711027"/>
            <a:ext cx="7179469"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a:solidFill>
                  <a:srgbClr val="164F86"/>
                </a:solidFill>
                <a:latin typeface="Trebuchet MS" pitchFamily="34" charset="0"/>
                <a:sym typeface="Trebuchet MS" pitchFamily="34" charset="0"/>
              </a:rPr>
              <a:t>Agrochemicals Act</a:t>
            </a:r>
            <a:endParaRPr lang="en-US" altLang="en-US" dirty="0"/>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eaLnBrk="0">
              <a:defRPr sz="3600">
                <a:solidFill>
                  <a:srgbClr val="000000"/>
                </a:solidFill>
                <a:latin typeface="Helvetica Light" charset="0"/>
                <a:ea typeface="Helvetica Light" charset="0"/>
                <a:cs typeface="Helvetica Light" charset="0"/>
                <a:sym typeface="Helvetica Light" charset="0"/>
              </a:defRPr>
            </a:lvl1pPr>
            <a:lvl2pPr marL="742950" indent="-285750" eaLnBrk="0">
              <a:defRPr sz="3600">
                <a:solidFill>
                  <a:srgbClr val="000000"/>
                </a:solidFill>
                <a:latin typeface="Helvetica Light" charset="0"/>
                <a:ea typeface="Helvetica Light" charset="0"/>
                <a:cs typeface="Helvetica Light" charset="0"/>
                <a:sym typeface="Helvetica Light" charset="0"/>
              </a:defRPr>
            </a:lvl2pPr>
            <a:lvl3pPr marL="1143000" indent="-228600" eaLnBrk="0">
              <a:defRPr sz="3600">
                <a:solidFill>
                  <a:srgbClr val="000000"/>
                </a:solidFill>
                <a:latin typeface="Helvetica Light" charset="0"/>
                <a:ea typeface="Helvetica Light" charset="0"/>
                <a:cs typeface="Helvetica Light" charset="0"/>
                <a:sym typeface="Helvetica Light" charset="0"/>
              </a:defRPr>
            </a:lvl3pPr>
            <a:lvl4pPr marL="1600200" indent="-228600" eaLnBrk="0">
              <a:defRPr sz="3600">
                <a:solidFill>
                  <a:srgbClr val="000000"/>
                </a:solidFill>
                <a:latin typeface="Helvetica Light" charset="0"/>
                <a:ea typeface="Helvetica Light" charset="0"/>
                <a:cs typeface="Helvetica Light" charset="0"/>
                <a:sym typeface="Helvetica Light" charset="0"/>
              </a:defRPr>
            </a:lvl4pPr>
            <a:lvl5pPr marL="2057400" indent="-228600" eaLnBrk="0">
              <a:defRPr sz="3600">
                <a:solidFill>
                  <a:srgbClr val="000000"/>
                </a:solidFill>
                <a:latin typeface="Helvetica Light" charset="0"/>
                <a:ea typeface="Helvetica Light" charset="0"/>
                <a:cs typeface="Helvetica Light" charset="0"/>
                <a:sym typeface="Helvetica Light" charset="0"/>
              </a:defRPr>
            </a:lvl5pPr>
            <a:lvl6pPr marL="25146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algn="ctr" defTabSz="584200" eaLnBrk="0" fontAlgn="base" hangingPunct="0">
              <a:spcBef>
                <a:spcPct val="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defRPr/>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defRPr/>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Section  22</a:t>
            </a:r>
          </a:p>
          <a:p>
            <a:pPr algn="just" eaLnBrk="1">
              <a:defRP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(1)	No person shall ….dispose of an agrochemical unless a</a:t>
            </a:r>
          </a:p>
          <a:p>
            <a:pPr marL="763461" lvl="1" indent="-241093" algn="just" eaLnBrk="1">
              <a:buFont typeface="Arial" panose="020B0604020202020204" pitchFamily="34" charset="0"/>
              <a:buChar char="•"/>
              <a:defRP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label is part of or securely attached to the container of the agrochemical ;</a:t>
            </a:r>
          </a:p>
          <a:p>
            <a:pPr marL="763461" lvl="1" indent="-241093" algn="just" eaLnBrk="1">
              <a:buFont typeface="Arial" panose="020B0604020202020204" pitchFamily="34" charset="0"/>
              <a:buChar char="•"/>
              <a:defRP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clearly and indelibly marked in English with such information as may be prescribed</a:t>
            </a:r>
          </a:p>
          <a:p>
            <a:pPr marL="763461" lvl="1" indent="-241093" algn="just" eaLnBrk="1">
              <a:buFont typeface="Arial" panose="020B0604020202020204" pitchFamily="34" charset="0"/>
              <a:buChar char="•"/>
              <a:defRP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defRP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(2)	No person shall …dispose of an agrochemical otherwise than</a:t>
            </a:r>
          </a:p>
          <a:p>
            <a:pPr marL="763461" lvl="1" indent="-241093" algn="just" eaLnBrk="1">
              <a:buFont typeface="Arial" panose="020B0604020202020204" pitchFamily="34" charset="0"/>
              <a:buChar char="•"/>
              <a:defRP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in a container that conforms to the conditions and requirements as may be prescribed.</a:t>
            </a:r>
          </a:p>
          <a:p>
            <a:pPr marL="763461" lvl="1" indent="-241093" algn="just" eaLnBrk="1">
              <a:buFont typeface="Arial" panose="020B0604020202020204" pitchFamily="34" charset="0"/>
              <a:buChar char="•"/>
              <a:defRP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marL="763461" lvl="1" indent="-241093" algn="just" eaLnBrk="1">
              <a:buFont typeface="Wingdings" panose="05000000000000000000" pitchFamily="2" charset="2"/>
              <a:buChar char="v"/>
              <a:defRP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Violation of these is an offence under this Act.</a:t>
            </a:r>
          </a:p>
          <a:p>
            <a:pPr lvl="1" indent="0" algn="just" eaLnBrk="1">
              <a:defRP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marL="763461" lvl="1" indent="-241093" algn="just" eaLnBrk="1">
              <a:buFont typeface="Wingdings" panose="05000000000000000000" pitchFamily="2" charset="2"/>
              <a:buChar char="v"/>
              <a:defRP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The Act is not explicitly for groundwater, however, the disposal of agrochemicals in a manner specified by the Act impliedly protects groundwater.</a:t>
            </a:r>
          </a:p>
          <a:p>
            <a:pPr marL="763461" lvl="1" indent="-241093" algn="just" eaLnBrk="1">
              <a:buFont typeface="Arial" panose="020B0604020202020204" pitchFamily="34" charset="0"/>
              <a:buChar char="•"/>
              <a:defRP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marL="763461" lvl="1" indent="-241093" algn="just" eaLnBrk="1">
              <a:buFont typeface="Arial" panose="020B0604020202020204" pitchFamily="34" charset="0"/>
              <a:buChar char="•"/>
              <a:defRP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16388"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6389"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6390"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6391" name="Line 12"/>
          <p:cNvSpPr>
            <a:spLocks noChangeShapeType="1"/>
          </p:cNvSpPr>
          <p:nvPr/>
        </p:nvSpPr>
        <p:spPr bwMode="auto">
          <a:xfrm flipV="1">
            <a:off x="1089422" y="535781"/>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6392"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318609630"/>
      </p:ext>
    </p:extLst>
  </p:cSld>
  <p:clrMapOvr>
    <a:masterClrMapping/>
  </p:clrMapOvr>
  <p:transition spd="slow">
    <p:wheel spokes="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5"/>
          <p:cNvSpPr>
            <a:spLocks/>
          </p:cNvSpPr>
          <p:nvPr/>
        </p:nvSpPr>
        <p:spPr bwMode="auto">
          <a:xfrm>
            <a:off x="802556" y="745629"/>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sym typeface="Trebuchet MS" pitchFamily="34" charset="0"/>
              </a:rPr>
              <a:t>Town &amp; Country Planning Act (32:09)</a:t>
            </a:r>
            <a:endParaRPr lang="en-US" altLang="en-US"/>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1085850" indent="-34290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The </a:t>
            </a: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long title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of the Act reiterates that;</a:t>
            </a:r>
          </a:p>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This is an Act to make provision for the orderly and progressive development of land in both Urban and rural areas and to preserve and improve the amenities thereof; for the grant of permission to develop land and for other powers of control over the use of</a:t>
            </a:r>
          </a:p>
          <a:p>
            <a:pPr algn="just" eaLnBrk="1">
              <a:spcBef>
                <a:spcPct val="0"/>
              </a:spcBef>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land; and for purposes ancillary to or connected with the matters aforesaid;</a:t>
            </a:r>
          </a:p>
          <a:p>
            <a:pPr algn="just" eaLnBrk="1">
              <a:spcBef>
                <a:spcPct val="0"/>
              </a:spcBef>
            </a:pPr>
            <a:endParaRPr lang="en-US" altLang="en-US" sz="1800" b="1"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Section 6(3) (b)</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Land development is to be carried out in accordance with an approved development Plan.</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A development plan may allocate land particularly for water resources.</a:t>
            </a:r>
          </a:p>
          <a:p>
            <a:pPr lvl="1" algn="just" eaLnBrk="1">
              <a:spcBef>
                <a:spcPct val="0"/>
              </a:spcBef>
              <a:buFont typeface="Arial" pitchFamily="34" charset="0"/>
              <a:buChar cha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18436"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8437"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8438"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8439"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8440"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3512470642"/>
      </p:ext>
    </p:extLst>
  </p:cSld>
  <p:clrMapOvr>
    <a:masterClrMapping/>
  </p:clrMapOvr>
  <p:transition spd="slow">
    <p:wheel spokes="1"/>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AutoShape 5"/>
          <p:cNvSpPr>
            <a:spLocks/>
          </p:cNvSpPr>
          <p:nvPr/>
        </p:nvSpPr>
        <p:spPr bwMode="auto">
          <a:xfrm>
            <a:off x="802556" y="745629"/>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sym typeface="Trebuchet MS" pitchFamily="34" charset="0"/>
              </a:rPr>
              <a:t>Town &amp; Country Planning Act</a:t>
            </a:r>
            <a:endParaRPr lang="en-US" altLang="en-US"/>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1085850" indent="-34290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r>
              <a:rPr lang="en-US" altLang="en-US" sz="1800" u="sng">
                <a:solidFill>
                  <a:srgbClr val="3B7A6A"/>
                </a:solidFill>
                <a:latin typeface="Trebuchet MS" pitchFamily="34" charset="0"/>
                <a:ea typeface="Trebuchet MS" pitchFamily="34" charset="0"/>
                <a:cs typeface="Trebuchet MS" pitchFamily="34" charset="0"/>
                <a:sym typeface="Trebuchet MS" pitchFamily="34" charset="0"/>
              </a:rPr>
              <a:t>Section 10</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Planning permission in urban and  rural areas is granted at the discretion of the Board (as per the definition in the Act) with careful consideration to the impact and effects it will have.</a:t>
            </a: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Based on such consideration, the Board will either grant or refuse to grant permission, or grant such permission with conditions attached to it.</a:t>
            </a:r>
          </a:p>
          <a:p>
            <a:pPr algn="just" eaLnBrk="1">
              <a:spcBef>
                <a:spcPct val="0"/>
              </a:spcBef>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It is implicit therefore that  in granting a development permit, where water resources are affected or likely to be affected, such will be taken into consideration, and a decision made in a manner suitable for the circumstances at that time</a:t>
            </a:r>
            <a:r>
              <a:rPr lang="en-US" altLang="en-US" sz="1800" b="1">
                <a:solidFill>
                  <a:srgbClr val="3B7A6A"/>
                </a:solidFill>
                <a:latin typeface="Trebuchet MS" pitchFamily="34" charset="0"/>
                <a:ea typeface="Trebuchet MS" pitchFamily="34" charset="0"/>
                <a:cs typeface="Trebuchet MS" pitchFamily="34" charset="0"/>
                <a:sym typeface="Trebuchet MS" pitchFamily="34" charset="0"/>
              </a:rPr>
              <a:t>.</a:t>
            </a: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a:p>
            <a:pPr lvl="1" algn="just" eaLnBrk="1">
              <a:spcBef>
                <a:spcPct val="0"/>
              </a:spcBef>
              <a:buFont typeface="Arial" pitchFamily="34" charset="0"/>
              <a:buChar char="•"/>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19460"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9461"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9462"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9463"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9464"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448025205"/>
      </p:ext>
    </p:extLst>
  </p:cSld>
  <p:clrMapOvr>
    <a:masterClrMapping/>
  </p:clrMapOvr>
  <p:transition spd="slow">
    <p:wheel spokes="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6"/>
          <p:cNvSpPr>
            <a:spLocks/>
          </p:cNvSpPr>
          <p:nvPr/>
        </p:nvSpPr>
        <p:spPr bwMode="auto">
          <a:xfrm>
            <a:off x="1210460" y="1142984"/>
            <a:ext cx="7219191" cy="57150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r>
              <a:rPr lang="en-US" sz="1600" b="1" dirty="0" smtClean="0">
                <a:solidFill>
                  <a:schemeClr val="accent5">
                    <a:lumMod val="50000"/>
                  </a:schemeClr>
                </a:solidFill>
              </a:rPr>
              <a:t>Revised SADC PROTOCOL ON SHARED WATERCOURSES 2000</a:t>
            </a:r>
            <a:r>
              <a:rPr lang="en-US" altLang="en-US" sz="1800" u="sng" dirty="0" smtClean="0">
                <a:solidFill>
                  <a:srgbClr val="3B7A6A"/>
                </a:solidFill>
                <a:latin typeface="Trebuchet MS" pitchFamily="34" charset="0"/>
                <a:sym typeface="Trebuchet MS" pitchFamily="34" charset="0"/>
              </a:rPr>
              <a:t>;</a:t>
            </a:r>
          </a:p>
          <a:p>
            <a:pPr algn="just" eaLnBrk="1">
              <a:spcBef>
                <a:spcPct val="0"/>
              </a:spcBef>
            </a:pPr>
            <a:endParaRPr lang="en-US" altLang="en-US" sz="1800" u="sng" dirty="0" smtClean="0">
              <a:solidFill>
                <a:srgbClr val="3B7A6A"/>
              </a:solidFill>
              <a:latin typeface="Trebuchet MS" pitchFamily="34" charset="0"/>
              <a:sym typeface="Trebuchet MS" pitchFamily="34" charset="0"/>
            </a:endParaRPr>
          </a:p>
        </p:txBody>
      </p:sp>
      <p:pic>
        <p:nvPicPr>
          <p:cNvPr id="1024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024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7" name="AutoShape 11"/>
          <p:cNvSpPr>
            <a:spLocks/>
          </p:cNvSpPr>
          <p:nvPr/>
        </p:nvSpPr>
        <p:spPr bwMode="auto">
          <a:xfrm>
            <a:off x="429742" y="245566"/>
            <a:ext cx="7514332" cy="71884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2100" dirty="0" smtClean="0">
                <a:solidFill>
                  <a:srgbClr val="3B7A6A"/>
                </a:solidFill>
                <a:latin typeface="Trebuchet MS" pitchFamily="34" charset="0"/>
                <a:sym typeface="Trebuchet MS" pitchFamily="34" charset="0"/>
              </a:rPr>
              <a:t>REGIONAL </a:t>
            </a:r>
            <a:r>
              <a:rPr lang="en-US" altLang="en-US" sz="2100" dirty="0">
                <a:solidFill>
                  <a:srgbClr val="3B7A6A"/>
                </a:solidFill>
                <a:latin typeface="Trebuchet MS" pitchFamily="34" charset="0"/>
                <a:sym typeface="Trebuchet MS" pitchFamily="34" charset="0"/>
              </a:rPr>
              <a:t>LEGAL AND INSTITUTIONAL </a:t>
            </a:r>
            <a:r>
              <a:rPr lang="en-US" altLang="en-US" sz="2100" dirty="0" smtClean="0">
                <a:solidFill>
                  <a:srgbClr val="3B7A6A"/>
                </a:solidFill>
                <a:latin typeface="Trebuchet MS" pitchFamily="34" charset="0"/>
                <a:sym typeface="Trebuchet MS" pitchFamily="34" charset="0"/>
              </a:rPr>
              <a:t>FRAMEWORK: GROUNDWATER RESOURCES</a:t>
            </a:r>
            <a:endParaRPr lang="en-US" altLang="en-US" dirty="0"/>
          </a:p>
        </p:txBody>
      </p:sp>
      <p:sp>
        <p:nvSpPr>
          <p:cNvPr id="10248" name="Line 12"/>
          <p:cNvSpPr>
            <a:spLocks noChangeShapeType="1"/>
          </p:cNvSpPr>
          <p:nvPr/>
        </p:nvSpPr>
        <p:spPr bwMode="auto">
          <a:xfrm flipV="1">
            <a:off x="1221135" y="964406"/>
            <a:ext cx="699417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9" name="Line 13"/>
          <p:cNvSpPr>
            <a:spLocks noChangeShapeType="1"/>
          </p:cNvSpPr>
          <p:nvPr/>
        </p:nvSpPr>
        <p:spPr bwMode="auto">
          <a:xfrm flipV="1">
            <a:off x="1375172" y="5786438"/>
            <a:ext cx="684014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9" name="Title 8"/>
          <p:cNvSpPr>
            <a:spLocks noGrp="1"/>
          </p:cNvSpPr>
          <p:nvPr>
            <p:ph type="title"/>
          </p:nvPr>
        </p:nvSpPr>
        <p:spPr>
          <a:xfrm>
            <a:off x="457200" y="928670"/>
            <a:ext cx="7829576" cy="45719"/>
          </a:xfrm>
        </p:spPr>
        <p:txBody>
          <a:bodyPr>
            <a:normAutofit fontScale="90000"/>
          </a:bodyPr>
          <a:lstStyle/>
          <a:p>
            <a:endParaRPr lang="en-GB" sz="800" dirty="0"/>
          </a:p>
        </p:txBody>
      </p:sp>
      <p:sp>
        <p:nvSpPr>
          <p:cNvPr id="10" name="Content Placeholder 9"/>
          <p:cNvSpPr>
            <a:spLocks noGrp="1"/>
          </p:cNvSpPr>
          <p:nvPr>
            <p:ph idx="1"/>
          </p:nvPr>
        </p:nvSpPr>
        <p:spPr>
          <a:xfrm>
            <a:off x="428596" y="1500174"/>
            <a:ext cx="8229600" cy="4686320"/>
          </a:xfrm>
        </p:spPr>
        <p:txBody>
          <a:bodyPr>
            <a:normAutofit/>
          </a:bodyPr>
          <a:lstStyle/>
          <a:p>
            <a:pPr algn="just"/>
            <a:r>
              <a:rPr lang="en-US" altLang="en-US" sz="2000" b="1" u="sng" dirty="0" smtClean="0">
                <a:solidFill>
                  <a:srgbClr val="3B7A6A"/>
                </a:solidFill>
                <a:latin typeface="Trebuchet MS" pitchFamily="34" charset="0"/>
                <a:ea typeface="Trebuchet MS" pitchFamily="34" charset="0"/>
                <a:cs typeface="Trebuchet MS" pitchFamily="34" charset="0"/>
                <a:sym typeface="Trebuchet MS" pitchFamily="34" charset="0"/>
              </a:rPr>
              <a:t>Article 1</a:t>
            </a:r>
          </a:p>
          <a:p>
            <a:pPr algn="just"/>
            <a:endParaRPr lang="en-US" altLang="en-US" sz="2000" b="1" u="sng"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buFontTx/>
              <a:buChar char="•"/>
            </a:pPr>
            <a:r>
              <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rPr>
              <a:t>Definition of “Watercourse”</a:t>
            </a:r>
          </a:p>
          <a:p>
            <a:pPr algn="just"/>
            <a:endPar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r>
              <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rPr>
              <a:t>“means a system of surface and </a:t>
            </a:r>
            <a:r>
              <a:rPr lang="en-US" altLang="en-US" sz="2000" b="1" dirty="0" smtClean="0">
                <a:solidFill>
                  <a:srgbClr val="3B7A6A"/>
                </a:solidFill>
                <a:latin typeface="Trebuchet MS" pitchFamily="34" charset="0"/>
                <a:ea typeface="Trebuchet MS" pitchFamily="34" charset="0"/>
                <a:cs typeface="Trebuchet MS" pitchFamily="34" charset="0"/>
                <a:sym typeface="Trebuchet MS" pitchFamily="34" charset="0"/>
              </a:rPr>
              <a:t>ground waters </a:t>
            </a:r>
            <a:r>
              <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rPr>
              <a:t>consisting by virtue of their physical relationship a unitary whole normally flowing into a common terminus such as the sea, lake or </a:t>
            </a:r>
            <a:r>
              <a:rPr lang="en-US" altLang="en-US" sz="2000" b="1" dirty="0" smtClean="0">
                <a:solidFill>
                  <a:srgbClr val="3B7A6A"/>
                </a:solidFill>
                <a:latin typeface="Trebuchet MS" pitchFamily="34" charset="0"/>
                <a:ea typeface="Trebuchet MS" pitchFamily="34" charset="0"/>
                <a:cs typeface="Trebuchet MS" pitchFamily="34" charset="0"/>
                <a:sym typeface="Trebuchet MS" pitchFamily="34" charset="0"/>
              </a:rPr>
              <a:t>aquifer</a:t>
            </a:r>
            <a:r>
              <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rPr>
              <a:t>”</a:t>
            </a:r>
          </a:p>
          <a:p>
            <a:pPr algn="just"/>
            <a:endPar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buFontTx/>
              <a:buChar char="•"/>
            </a:pPr>
            <a:r>
              <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rPr>
              <a:t>The provisions of the Protocol are not textually specific to ground waters, however by virtue of the definition of watercourses, the provisions are inherently applicable to ground waters- </a:t>
            </a:r>
            <a:r>
              <a:rPr lang="en-US" altLang="en-US" sz="2000" dirty="0" err="1" smtClean="0">
                <a:solidFill>
                  <a:srgbClr val="3B7A6A"/>
                </a:solidFill>
                <a:latin typeface="Trebuchet MS" pitchFamily="34" charset="0"/>
                <a:ea typeface="Trebuchet MS" pitchFamily="34" charset="0"/>
                <a:cs typeface="Trebuchet MS" pitchFamily="34" charset="0"/>
                <a:sym typeface="Trebuchet MS" pitchFamily="34" charset="0"/>
              </a:rPr>
              <a:t>i.e</a:t>
            </a:r>
            <a:r>
              <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rPr>
              <a:t> the </a:t>
            </a:r>
            <a:r>
              <a:rPr lang="en-US" altLang="en-US" sz="2000" dirty="0" err="1" smtClean="0">
                <a:solidFill>
                  <a:srgbClr val="3B7A6A"/>
                </a:solidFill>
                <a:latin typeface="Trebuchet MS" pitchFamily="34" charset="0"/>
                <a:ea typeface="Trebuchet MS" pitchFamily="34" charset="0"/>
                <a:cs typeface="Trebuchet MS" pitchFamily="34" charset="0"/>
                <a:sym typeface="Trebuchet MS" pitchFamily="34" charset="0"/>
              </a:rPr>
              <a:t>Stampriet</a:t>
            </a:r>
            <a:r>
              <a:rPr lang="en-US" altLang="en-US" sz="2000" dirty="0" smtClean="0">
                <a:solidFill>
                  <a:srgbClr val="3B7A6A"/>
                </a:solidFill>
                <a:latin typeface="Trebuchet MS" pitchFamily="34" charset="0"/>
                <a:ea typeface="Trebuchet MS" pitchFamily="34" charset="0"/>
                <a:cs typeface="Trebuchet MS" pitchFamily="34" charset="0"/>
                <a:sym typeface="Trebuchet MS" pitchFamily="34" charset="0"/>
              </a:rPr>
              <a:t> Aquifer in question</a:t>
            </a:r>
          </a:p>
          <a:p>
            <a:pPr algn="just">
              <a:buNone/>
            </a:pPr>
            <a:endParaRPr lang="en-GB" sz="2000" dirty="0"/>
          </a:p>
        </p:txBody>
      </p:sp>
    </p:spTree>
    <p:extLst>
      <p:ext uri="{BB962C8B-B14F-4D97-AF65-F5344CB8AC3E}">
        <p14:creationId xmlns="" xmlns:p14="http://schemas.microsoft.com/office/powerpoint/2010/main" val="1509807045"/>
      </p:ext>
    </p:extLst>
  </p:cSld>
  <p:clrMapOvr>
    <a:masterClrMapping/>
  </p:clrMapOvr>
  <p:transition spd="slow">
    <p:wheel spokes="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p:cNvSpPr>
          <p:nvPr/>
        </p:nvSpPr>
        <p:spPr bwMode="auto">
          <a:xfrm>
            <a:off x="802556" y="745629"/>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a:solidFill>
                  <a:srgbClr val="164F86"/>
                </a:solidFill>
                <a:latin typeface="Trebuchet MS" pitchFamily="34" charset="0"/>
                <a:sym typeface="Trebuchet MS" pitchFamily="34" charset="0"/>
              </a:rPr>
              <a:t>Waterworks </a:t>
            </a:r>
            <a:r>
              <a:rPr lang="en-US" altLang="en-US" sz="4200" dirty="0" smtClean="0">
                <a:solidFill>
                  <a:srgbClr val="164F86"/>
                </a:solidFill>
                <a:latin typeface="Trebuchet MS" pitchFamily="34" charset="0"/>
                <a:sym typeface="Trebuchet MS" pitchFamily="34" charset="0"/>
              </a:rPr>
              <a:t>Act (34:03)</a:t>
            </a:r>
            <a:endParaRPr lang="en-US" altLang="en-US" dirty="0"/>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r>
              <a:rPr lang="en-US" altLang="en-US" sz="1800" u="sng" dirty="0">
                <a:solidFill>
                  <a:srgbClr val="3B7A6A"/>
                </a:solidFill>
                <a:latin typeface="Trebuchet MS" pitchFamily="34" charset="0"/>
                <a:ea typeface="Trebuchet MS" pitchFamily="34" charset="0"/>
                <a:cs typeface="Trebuchet MS" pitchFamily="34" charset="0"/>
                <a:sym typeface="Trebuchet MS" pitchFamily="34" charset="0"/>
              </a:rPr>
              <a:t>Waterworks Act </a:t>
            </a:r>
          </a:p>
          <a:p>
            <a:pPr algn="just" eaLnBrk="1">
              <a:spcBef>
                <a:spcPct val="0"/>
              </a:spcBef>
            </a:pPr>
            <a:endParaRPr lang="en-US" altLang="en-US" sz="1800"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This Act is meant to encourage and protect public water supply systems. </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Waterworks areas need to be delineated and </a:t>
            </a:r>
            <a:r>
              <a:rPr lang="en-US" altLang="en-US" sz="1800" dirty="0" err="1">
                <a:solidFill>
                  <a:srgbClr val="3B7A6A"/>
                </a:solidFill>
                <a:latin typeface="Trebuchet MS" pitchFamily="34" charset="0"/>
                <a:ea typeface="Trebuchet MS" pitchFamily="34" charset="0"/>
                <a:cs typeface="Trebuchet MS" pitchFamily="34" charset="0"/>
                <a:sym typeface="Trebuchet MS" pitchFamily="34" charset="0"/>
              </a:rPr>
              <a:t>gazetted</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 and a Water Authority appointed. </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The Water Authority receives the water development rights and has the duty to develop a water supply system. The Water Authority (WA) effectively the monopoly of water supply.</a:t>
            </a:r>
          </a:p>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Water Utilities Corporation is the WA in Botswana.</a:t>
            </a:r>
          </a:p>
        </p:txBody>
      </p:sp>
      <p:pic>
        <p:nvPicPr>
          <p:cNvPr id="2048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048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7"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8"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2637839789"/>
      </p:ext>
    </p:extLst>
  </p:cSld>
  <p:clrMapOvr>
    <a:masterClrMapping/>
  </p:clrMapOvr>
  <p:transition spd="slow">
    <p:wheel spokes="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p:cNvSpPr>
          <p:nvPr/>
        </p:nvSpPr>
        <p:spPr bwMode="auto">
          <a:xfrm>
            <a:off x="802556" y="640371"/>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smtClean="0">
                <a:solidFill>
                  <a:srgbClr val="164F86"/>
                </a:solidFill>
                <a:latin typeface="Trebuchet MS" pitchFamily="34" charset="0"/>
                <a:sym typeface="Trebuchet MS" pitchFamily="34" charset="0"/>
              </a:rPr>
              <a:t>Borehole Act (Cap </a:t>
            </a:r>
            <a:r>
              <a:rPr lang="en-US" altLang="en-US" sz="4200" dirty="0">
                <a:solidFill>
                  <a:srgbClr val="164F86"/>
                </a:solidFill>
                <a:latin typeface="Trebuchet MS" pitchFamily="34" charset="0"/>
                <a:sym typeface="Trebuchet MS" pitchFamily="34" charset="0"/>
              </a:rPr>
              <a:t>34:02</a:t>
            </a:r>
            <a:r>
              <a:rPr lang="en-US" altLang="en-US" sz="4200" dirty="0" smtClean="0">
                <a:solidFill>
                  <a:srgbClr val="164F86"/>
                </a:solidFill>
                <a:latin typeface="Trebuchet MS" pitchFamily="34" charset="0"/>
                <a:sym typeface="Trebuchet MS" pitchFamily="34" charset="0"/>
              </a:rPr>
              <a:t>)</a:t>
            </a:r>
            <a:endParaRPr lang="en-US" altLang="en-US" sz="4200" dirty="0">
              <a:solidFill>
                <a:srgbClr val="164F86"/>
              </a:solidFill>
              <a:latin typeface="Trebuchet MS" pitchFamily="34" charset="0"/>
              <a:sym typeface="Trebuchet MS" pitchFamily="34" charset="0"/>
            </a:endParaRPr>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2048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048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7"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8"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 name="Rectangle 1"/>
          <p:cNvSpPr/>
          <p:nvPr/>
        </p:nvSpPr>
        <p:spPr>
          <a:xfrm>
            <a:off x="928687" y="1305342"/>
            <a:ext cx="7179469" cy="5355312"/>
          </a:xfrm>
          <a:prstGeom prst="rect">
            <a:avLst/>
          </a:prstGeom>
        </p:spPr>
        <p:txBody>
          <a:bodyPr wrap="square">
            <a:spAutoFit/>
          </a:bodyPr>
          <a:lstStyle/>
          <a:p>
            <a:pPr lvl="0" algn="just">
              <a:spcBef>
                <a:spcPct val="0"/>
              </a:spcBef>
            </a:pPr>
            <a:endParaRPr lang="en-US" dirty="0" smtClean="0">
              <a:solidFill>
                <a:srgbClr val="3B7A6A"/>
              </a:solidFill>
              <a:latin typeface="Trebuchet MS" pitchFamily="34" charset="0"/>
              <a:sym typeface="Trebuchet MS" pitchFamily="34" charset="0"/>
            </a:endParaRPr>
          </a:p>
          <a:p>
            <a:pPr lvl="0" algn="just">
              <a:spcBef>
                <a:spcPct val="0"/>
              </a:spcBef>
            </a:pPr>
            <a:r>
              <a:rPr lang="en-US" dirty="0" smtClean="0">
                <a:solidFill>
                  <a:srgbClr val="3B7A6A"/>
                </a:solidFill>
                <a:latin typeface="Trebuchet MS" pitchFamily="34" charset="0"/>
                <a:sym typeface="Trebuchet MS" pitchFamily="34" charset="0"/>
              </a:rPr>
              <a:t>In an  effort to make provision for  and/or to protect freshwater resources and ground water, the relevant provision in this Act is Section 4.</a:t>
            </a:r>
          </a:p>
          <a:p>
            <a:pPr lvl="0" algn="just">
              <a:spcBef>
                <a:spcPct val="0"/>
              </a:spcBef>
            </a:pPr>
            <a:endParaRPr lang="en-US" dirty="0">
              <a:solidFill>
                <a:srgbClr val="3B7A6A"/>
              </a:solidFill>
              <a:latin typeface="Trebuchet MS" pitchFamily="34" charset="0"/>
              <a:sym typeface="Trebuchet MS" pitchFamily="34" charset="0"/>
            </a:endParaRPr>
          </a:p>
          <a:p>
            <a:pPr lvl="0" algn="just">
              <a:spcBef>
                <a:spcPct val="0"/>
              </a:spcBef>
            </a:pPr>
            <a:r>
              <a:rPr lang="en-US" b="1" u="sng" dirty="0" smtClean="0">
                <a:solidFill>
                  <a:srgbClr val="3B7A6A"/>
                </a:solidFill>
                <a:latin typeface="Trebuchet MS" pitchFamily="34" charset="0"/>
                <a:sym typeface="Trebuchet MS" pitchFamily="34" charset="0"/>
              </a:rPr>
              <a:t>Section 4</a:t>
            </a:r>
          </a:p>
          <a:p>
            <a:pPr lvl="0" algn="just">
              <a:spcBef>
                <a:spcPct val="0"/>
              </a:spcBef>
            </a:pPr>
            <a:endParaRPr lang="en-US" b="1" u="sng" dirty="0">
              <a:solidFill>
                <a:srgbClr val="3B7A6A"/>
              </a:solidFill>
              <a:latin typeface="Trebuchet MS" pitchFamily="34" charset="0"/>
              <a:sym typeface="Trebuchet MS" pitchFamily="34" charset="0"/>
            </a:endParaRPr>
          </a:p>
          <a:p>
            <a:pPr lvl="0" algn="just">
              <a:spcBef>
                <a:spcPct val="0"/>
              </a:spcBef>
            </a:pPr>
            <a:r>
              <a:rPr lang="en-US" dirty="0" smtClean="0">
                <a:solidFill>
                  <a:srgbClr val="3B7A6A"/>
                </a:solidFill>
                <a:latin typeface="Trebuchet MS" pitchFamily="34" charset="0"/>
                <a:sym typeface="Trebuchet MS" pitchFamily="34" charset="0"/>
              </a:rPr>
              <a:t>Before a borehole, of a depth of 15metres and beyond is sunk, one must provide the Director of Geological services with such intention to.</a:t>
            </a:r>
          </a:p>
          <a:p>
            <a:pPr lvl="0" algn="just">
              <a:spcBef>
                <a:spcPct val="0"/>
              </a:spcBef>
            </a:pPr>
            <a:endParaRPr lang="en-US" dirty="0">
              <a:solidFill>
                <a:srgbClr val="3B7A6A"/>
              </a:solidFill>
              <a:latin typeface="Trebuchet MS" pitchFamily="34" charset="0"/>
              <a:sym typeface="Trebuchet MS" pitchFamily="34" charset="0"/>
            </a:endParaRPr>
          </a:p>
          <a:p>
            <a:pPr lvl="0" algn="just">
              <a:spcBef>
                <a:spcPct val="0"/>
              </a:spcBef>
            </a:pPr>
            <a:r>
              <a:rPr lang="en-US" dirty="0" smtClean="0">
                <a:solidFill>
                  <a:srgbClr val="3B7A6A"/>
                </a:solidFill>
                <a:latin typeface="Trebuchet MS" pitchFamily="34" charset="0"/>
                <a:sym typeface="Trebuchet MS" pitchFamily="34" charset="0"/>
              </a:rPr>
              <a:t>The form provided for by the Director must </a:t>
            </a:r>
            <a:r>
              <a:rPr lang="en-US" dirty="0">
                <a:solidFill>
                  <a:srgbClr val="3B7A6A"/>
                </a:solidFill>
                <a:latin typeface="Trebuchet MS" pitchFamily="34" charset="0"/>
                <a:sym typeface="Trebuchet MS" pitchFamily="34" charset="0"/>
              </a:rPr>
              <a:t>be </a:t>
            </a:r>
            <a:r>
              <a:rPr lang="en-US" dirty="0" smtClean="0">
                <a:solidFill>
                  <a:srgbClr val="3B7A6A"/>
                </a:solidFill>
                <a:latin typeface="Trebuchet MS" pitchFamily="34" charset="0"/>
                <a:sym typeface="Trebuchet MS" pitchFamily="34" charset="0"/>
              </a:rPr>
              <a:t>completed by recording the </a:t>
            </a:r>
            <a:r>
              <a:rPr lang="en-US" dirty="0">
                <a:solidFill>
                  <a:srgbClr val="3B7A6A"/>
                </a:solidFill>
                <a:latin typeface="Trebuchet MS" pitchFamily="34" charset="0"/>
                <a:sym typeface="Trebuchet MS" pitchFamily="34" charset="0"/>
              </a:rPr>
              <a:t>progress of the work which shall </a:t>
            </a:r>
            <a:r>
              <a:rPr lang="en-US" dirty="0" smtClean="0">
                <a:solidFill>
                  <a:srgbClr val="3B7A6A"/>
                </a:solidFill>
                <a:latin typeface="Trebuchet MS" pitchFamily="34" charset="0"/>
                <a:sym typeface="Trebuchet MS" pitchFamily="34" charset="0"/>
              </a:rPr>
              <a:t>include measurements </a:t>
            </a:r>
            <a:r>
              <a:rPr lang="en-US" dirty="0">
                <a:solidFill>
                  <a:srgbClr val="3B7A6A"/>
                </a:solidFill>
                <a:latin typeface="Trebuchet MS" pitchFamily="34" charset="0"/>
                <a:sym typeface="Trebuchet MS" pitchFamily="34" charset="0"/>
              </a:rPr>
              <a:t>of the strata passed through and of the levels at which water is struck </a:t>
            </a:r>
            <a:r>
              <a:rPr lang="en-US" dirty="0" smtClean="0">
                <a:solidFill>
                  <a:srgbClr val="3B7A6A"/>
                </a:solidFill>
                <a:latin typeface="Trebuchet MS" pitchFamily="34" charset="0"/>
                <a:sym typeface="Trebuchet MS" pitchFamily="34" charset="0"/>
              </a:rPr>
              <a:t>and subsequently rests.</a:t>
            </a:r>
          </a:p>
          <a:p>
            <a:pPr lvl="0" algn="just">
              <a:spcBef>
                <a:spcPct val="0"/>
              </a:spcBef>
            </a:pPr>
            <a:endParaRPr lang="en-US" dirty="0">
              <a:solidFill>
                <a:srgbClr val="3B7A6A"/>
              </a:solidFill>
              <a:latin typeface="Trebuchet MS" pitchFamily="34" charset="0"/>
              <a:sym typeface="Trebuchet MS" pitchFamily="34" charset="0"/>
            </a:endParaRPr>
          </a:p>
          <a:p>
            <a:pPr lvl="0" algn="just">
              <a:spcBef>
                <a:spcPct val="0"/>
              </a:spcBef>
            </a:pPr>
            <a:r>
              <a:rPr lang="en-US" dirty="0" smtClean="0">
                <a:solidFill>
                  <a:srgbClr val="3B7A6A"/>
                </a:solidFill>
                <a:latin typeface="Trebuchet MS" pitchFamily="34" charset="0"/>
                <a:sym typeface="Trebuchet MS" pitchFamily="34" charset="0"/>
              </a:rPr>
              <a:t>Underground water is herein protected by the provisions herein.</a:t>
            </a:r>
          </a:p>
          <a:p>
            <a:pPr lvl="0" algn="just">
              <a:spcBef>
                <a:spcPct val="0"/>
              </a:spcBef>
            </a:pPr>
            <a:endParaRPr lang="en-US" dirty="0">
              <a:solidFill>
                <a:srgbClr val="3B7A6A"/>
              </a:solidFill>
              <a:latin typeface="Trebuchet MS" pitchFamily="34" charset="0"/>
              <a:sym typeface="Trebuchet MS" pitchFamily="34" charset="0"/>
            </a:endParaRPr>
          </a:p>
          <a:p>
            <a:pPr lvl="0" algn="just">
              <a:spcBef>
                <a:spcPct val="0"/>
              </a:spcBef>
            </a:pPr>
            <a:endParaRPr lang="en-US" dirty="0"/>
          </a:p>
        </p:txBody>
      </p:sp>
    </p:spTree>
    <p:extLst>
      <p:ext uri="{BB962C8B-B14F-4D97-AF65-F5344CB8AC3E}">
        <p14:creationId xmlns="" xmlns:p14="http://schemas.microsoft.com/office/powerpoint/2010/main" val="1062154002"/>
      </p:ext>
    </p:extLst>
  </p:cSld>
  <p:clrMapOvr>
    <a:masterClrMapping/>
  </p:clrMapOvr>
  <p:transition spd="slow">
    <p:wheel spokes="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p:cNvSpPr>
          <p:nvPr/>
        </p:nvSpPr>
        <p:spPr bwMode="auto">
          <a:xfrm>
            <a:off x="802556" y="745629"/>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smtClean="0">
                <a:solidFill>
                  <a:srgbClr val="164F86"/>
                </a:solidFill>
                <a:latin typeface="Trebuchet MS" pitchFamily="34" charset="0"/>
                <a:sym typeface="Trebuchet MS" pitchFamily="34" charset="0"/>
              </a:rPr>
              <a:t>Water Utilities Corporation Act (Cap 72:09)</a:t>
            </a:r>
            <a:endParaRPr lang="en-US" altLang="en-US" sz="4200" dirty="0">
              <a:solidFill>
                <a:srgbClr val="164F86"/>
              </a:solidFill>
              <a:latin typeface="Trebuchet MS" pitchFamily="34" charset="0"/>
              <a:sym typeface="Trebuchet MS" pitchFamily="34" charset="0"/>
            </a:endParaRPr>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r>
              <a:rPr lang="en-US" altLang="en-US" sz="1800" b="1" u="sng" dirty="0" smtClean="0">
                <a:solidFill>
                  <a:srgbClr val="3B7A6A"/>
                </a:solidFill>
                <a:latin typeface="Trebuchet MS" pitchFamily="34" charset="0"/>
                <a:ea typeface="Trebuchet MS" pitchFamily="34" charset="0"/>
                <a:cs typeface="Trebuchet MS" pitchFamily="34" charset="0"/>
                <a:sym typeface="Trebuchet MS" pitchFamily="34" charset="0"/>
              </a:rPr>
              <a:t>Long Title</a:t>
            </a:r>
          </a:p>
          <a:p>
            <a:pPr algn="just" eaLnBrk="1">
              <a:spcBef>
                <a:spcPct val="0"/>
              </a:spcBef>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An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Act to provide for the establishment of a Corporation to </a:t>
            </a: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be known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as the </a:t>
            </a: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Water Utilities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Corporation for the supply and distribution of water within the </a:t>
            </a:r>
            <a:r>
              <a:rPr lang="en-US" altLang="en-US" sz="1800" dirty="0" err="1" smtClean="0">
                <a:solidFill>
                  <a:srgbClr val="3B7A6A"/>
                </a:solidFill>
                <a:latin typeface="Trebuchet MS" pitchFamily="34" charset="0"/>
                <a:ea typeface="Trebuchet MS" pitchFamily="34" charset="0"/>
                <a:cs typeface="Trebuchet MS" pitchFamily="34" charset="0"/>
                <a:sym typeface="Trebuchet MS" pitchFamily="34" charset="0"/>
              </a:rPr>
              <a:t>Shashe</a:t>
            </a: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 Development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Area and elsewhere and to provide for matters incidental thereto </a:t>
            </a: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and connected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therewith</a:t>
            </a: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a:t>
            </a:r>
          </a:p>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In Botswana the distribution of water the Corporations main task. They ensure that freshwater resources as well as groundwater are made available to the furthest parts of the land.</a:t>
            </a: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2048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048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7"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8"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3034948848"/>
      </p:ext>
    </p:extLst>
  </p:cSld>
  <p:clrMapOvr>
    <a:masterClrMapping/>
  </p:clrMapOvr>
  <p:transition spd="slow">
    <p:wheel spokes="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p:cNvSpPr>
          <p:nvPr/>
        </p:nvSpPr>
        <p:spPr bwMode="auto">
          <a:xfrm>
            <a:off x="802556" y="745629"/>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smtClean="0">
                <a:solidFill>
                  <a:srgbClr val="164F86"/>
                </a:solidFill>
                <a:latin typeface="Trebuchet MS" pitchFamily="34" charset="0"/>
                <a:sym typeface="Trebuchet MS" pitchFamily="34" charset="0"/>
              </a:rPr>
              <a:t>Environmental Impact Assessment Act </a:t>
            </a:r>
            <a:r>
              <a:rPr lang="en-US" altLang="en-US" sz="4200" dirty="0">
                <a:solidFill>
                  <a:srgbClr val="164F86"/>
                </a:solidFill>
                <a:latin typeface="Trebuchet MS" pitchFamily="34" charset="0"/>
                <a:sym typeface="Trebuchet MS" pitchFamily="34" charset="0"/>
              </a:rPr>
              <a:t>(Cap 65:07</a:t>
            </a:r>
            <a:r>
              <a:rPr lang="en-US" altLang="en-US" sz="4200" dirty="0" smtClean="0">
                <a:solidFill>
                  <a:srgbClr val="164F86"/>
                </a:solidFill>
                <a:latin typeface="Trebuchet MS" pitchFamily="34" charset="0"/>
                <a:sym typeface="Trebuchet MS" pitchFamily="34" charset="0"/>
              </a:rPr>
              <a:t>)</a:t>
            </a:r>
            <a:endParaRPr lang="en-US" altLang="en-US" sz="4200" dirty="0">
              <a:solidFill>
                <a:srgbClr val="164F86"/>
              </a:solidFill>
              <a:latin typeface="Trebuchet MS" pitchFamily="34" charset="0"/>
              <a:sym typeface="Trebuchet MS" pitchFamily="34" charset="0"/>
            </a:endParaRPr>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2048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048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7"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8"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3" name="Rectangle 2"/>
          <p:cNvSpPr/>
          <p:nvPr/>
        </p:nvSpPr>
        <p:spPr>
          <a:xfrm>
            <a:off x="1180951" y="2058020"/>
            <a:ext cx="6763123" cy="2862322"/>
          </a:xfrm>
          <a:prstGeom prst="rect">
            <a:avLst/>
          </a:prstGeom>
        </p:spPr>
        <p:txBody>
          <a:bodyPr wrap="square">
            <a:spAutoFit/>
          </a:bodyPr>
          <a:lstStyle/>
          <a:p>
            <a:pPr lvl="0" algn="just">
              <a:spcBef>
                <a:spcPct val="0"/>
              </a:spcBef>
            </a:pPr>
            <a:r>
              <a:rPr lang="en-US" altLang="en-US" u="sng" dirty="0" smtClean="0">
                <a:solidFill>
                  <a:srgbClr val="3B7A6A"/>
                </a:solidFill>
                <a:latin typeface="Trebuchet MS" pitchFamily="34" charset="0"/>
                <a:ea typeface="Trebuchet MS" pitchFamily="34" charset="0"/>
                <a:cs typeface="Trebuchet MS" pitchFamily="34" charset="0"/>
                <a:sym typeface="Trebuchet MS" pitchFamily="34" charset="0"/>
              </a:rPr>
              <a:t>Long Title</a:t>
            </a:r>
          </a:p>
          <a:p>
            <a:pPr lvl="0" algn="just">
              <a:spcBef>
                <a:spcPct val="0"/>
              </a:spcBef>
            </a:pPr>
            <a:endParaRPr lang="en-US" altLang="en-US" b="1" u="sng" dirty="0">
              <a:solidFill>
                <a:srgbClr val="3B7A6A"/>
              </a:solidFill>
              <a:latin typeface="Trebuchet MS" pitchFamily="34" charset="0"/>
              <a:ea typeface="Trebuchet MS" pitchFamily="34" charset="0"/>
              <a:cs typeface="Trebuchet MS" pitchFamily="34" charset="0"/>
              <a:sym typeface="Trebuchet MS" pitchFamily="34" charset="0"/>
            </a:endParaRPr>
          </a:p>
          <a:p>
            <a:pPr lvl="0" algn="just">
              <a:spcBef>
                <a:spcPct val="0"/>
              </a:spcBef>
            </a:pP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An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Act to provide for environmental impact assessment to be used to assess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the potential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effects of planned developmental activities; to determine and to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provide mitigation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measures for effects of such activities as may have a significant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adverse impact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on the environment; to put in place a monitoring process and evaluation of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the environmental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impacts of implemented activities; and to provide for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matters incidental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to the foregoing.</a:t>
            </a:r>
            <a:endParaRPr lang="en-US" altLang="en-US" dirty="0">
              <a:solidFill>
                <a:srgbClr val="3B7A6A"/>
              </a:solidFill>
              <a:latin typeface="Trebuchet MS" pitchFamily="34" charset="0"/>
              <a:ea typeface="Trebuchet MS" pitchFamily="34" charset="0"/>
              <a:cs typeface="Trebuchet MS" pitchFamily="34" charset="0"/>
              <a:sym typeface="Trebuchet MS" pitchFamily="34" charset="0"/>
            </a:endParaRPr>
          </a:p>
        </p:txBody>
      </p:sp>
    </p:spTree>
    <p:extLst>
      <p:ext uri="{BB962C8B-B14F-4D97-AF65-F5344CB8AC3E}">
        <p14:creationId xmlns="" xmlns:p14="http://schemas.microsoft.com/office/powerpoint/2010/main" val="2318541732"/>
      </p:ext>
    </p:extLst>
  </p:cSld>
  <p:clrMapOvr>
    <a:masterClrMapping/>
  </p:clrMapOvr>
  <p:transition spd="slow">
    <p:wheel spokes="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p:cNvSpPr>
          <p:nvPr/>
        </p:nvSpPr>
        <p:spPr bwMode="auto">
          <a:xfrm>
            <a:off x="802556" y="745629"/>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smtClean="0">
                <a:solidFill>
                  <a:srgbClr val="164F86"/>
                </a:solidFill>
                <a:latin typeface="Trebuchet MS" pitchFamily="34" charset="0"/>
                <a:sym typeface="Trebuchet MS" pitchFamily="34" charset="0"/>
              </a:rPr>
              <a:t>Mines, Quarries, Works And Machinery (Cap </a:t>
            </a:r>
            <a:r>
              <a:rPr lang="en-US" altLang="en-US" sz="4200" dirty="0">
                <a:solidFill>
                  <a:srgbClr val="164F86"/>
                </a:solidFill>
                <a:latin typeface="Trebuchet MS" pitchFamily="34" charset="0"/>
                <a:sym typeface="Trebuchet MS" pitchFamily="34" charset="0"/>
              </a:rPr>
              <a:t>44:02)</a:t>
            </a:r>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2048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048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7"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8"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 name="Rectangle 1"/>
          <p:cNvSpPr/>
          <p:nvPr/>
        </p:nvSpPr>
        <p:spPr>
          <a:xfrm>
            <a:off x="928687" y="1658781"/>
            <a:ext cx="7179469" cy="4524315"/>
          </a:xfrm>
          <a:prstGeom prst="rect">
            <a:avLst/>
          </a:prstGeom>
        </p:spPr>
        <p:txBody>
          <a:bodyPr wrap="square">
            <a:spAutoFit/>
          </a:bodyPr>
          <a:lstStyle/>
          <a:p>
            <a:pPr lvl="0" algn="just">
              <a:spcBef>
                <a:spcPct val="0"/>
              </a:spcBef>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Provisions are made in this Act to ensure that the works carried out in the mining and quarrying operations do not result in a negative impact on, </a:t>
            </a:r>
            <a:r>
              <a:rPr lang="en-US" altLang="en-US" i="1" dirty="0" smtClean="0">
                <a:solidFill>
                  <a:srgbClr val="3B7A6A"/>
                </a:solidFill>
                <a:latin typeface="Trebuchet MS" pitchFamily="34" charset="0"/>
                <a:ea typeface="Trebuchet MS" pitchFamily="34" charset="0"/>
                <a:cs typeface="Trebuchet MS" pitchFamily="34" charset="0"/>
                <a:sym typeface="Trebuchet MS" pitchFamily="34" charset="0"/>
              </a:rPr>
              <a:t>inter alia,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freshwater resources, or water resources in their entirety.</a:t>
            </a:r>
          </a:p>
          <a:p>
            <a:pPr lvl="0" algn="just">
              <a:spcBef>
                <a:spcPct val="0"/>
              </a:spcBef>
            </a:pPr>
            <a:endParaRPr lang="en-US" altLang="en-US" dirty="0">
              <a:solidFill>
                <a:srgbClr val="3B7A6A"/>
              </a:solidFill>
              <a:latin typeface="Trebuchet MS" pitchFamily="34" charset="0"/>
              <a:ea typeface="Trebuchet MS" pitchFamily="34" charset="0"/>
              <a:cs typeface="Trebuchet MS" pitchFamily="34" charset="0"/>
              <a:sym typeface="Trebuchet MS" pitchFamily="34" charset="0"/>
            </a:endParaRPr>
          </a:p>
          <a:p>
            <a:pPr lvl="0" algn="just">
              <a:spcBef>
                <a:spcPct val="0"/>
              </a:spcBef>
            </a:pPr>
            <a:r>
              <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rPr>
              <a:t>Regulations; Section 11</a:t>
            </a:r>
          </a:p>
          <a:p>
            <a:pPr lvl="0" algn="just">
              <a:spcBef>
                <a:spcPct val="0"/>
              </a:spcBef>
            </a:pPr>
            <a:endParaRPr lang="en-US" altLang="en-US" b="1" u="sng" dirty="0">
              <a:solidFill>
                <a:srgbClr val="3B7A6A"/>
              </a:solidFill>
              <a:latin typeface="Trebuchet MS" pitchFamily="34" charset="0"/>
              <a:ea typeface="Trebuchet MS" pitchFamily="34" charset="0"/>
              <a:cs typeface="Trebuchet MS" pitchFamily="34" charset="0"/>
              <a:sym typeface="Trebuchet MS" pitchFamily="34" charset="0"/>
            </a:endParaRPr>
          </a:p>
          <a:p>
            <a:pPr lvl="0" algn="just">
              <a:spcBef>
                <a:spcPct val="0"/>
              </a:spcBef>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The </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Minister may make regulations for the better carrying out of the objects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and purposes </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of this Act and for giving effect to its principles and provisions, and in particular,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but without </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prejudice to the generality of the foregoing, such regulations may, in relation to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all mines</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 quarries and works or any mine, quarry or works, make provision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concerning;</a:t>
            </a:r>
          </a:p>
          <a:p>
            <a:pPr lvl="0" algn="just">
              <a:spcBef>
                <a:spcPct val="0"/>
              </a:spcBef>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	</a:t>
            </a:r>
          </a:p>
          <a:p>
            <a:pPr lvl="0" algn="just">
              <a:spcBef>
                <a:spcPct val="0"/>
              </a:spcBef>
            </a:pP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a) …</a:t>
            </a:r>
          </a:p>
          <a:p>
            <a:pPr lvl="0" algn="just">
              <a:spcBef>
                <a:spcPct val="0"/>
              </a:spcBef>
            </a:pPr>
            <a:endParaRPr lang="en-US" altLang="en-US" dirty="0">
              <a:solidFill>
                <a:srgbClr val="3B7A6A"/>
              </a:solidFill>
              <a:latin typeface="Trebuchet MS" pitchFamily="34" charset="0"/>
              <a:ea typeface="Trebuchet MS" pitchFamily="34" charset="0"/>
              <a:cs typeface="Trebuchet MS" pitchFamily="34" charset="0"/>
              <a:sym typeface="Trebuchet MS" pitchFamily="34" charset="0"/>
            </a:endParaRPr>
          </a:p>
        </p:txBody>
      </p:sp>
    </p:spTree>
    <p:extLst>
      <p:ext uri="{BB962C8B-B14F-4D97-AF65-F5344CB8AC3E}">
        <p14:creationId xmlns="" xmlns:p14="http://schemas.microsoft.com/office/powerpoint/2010/main" val="560756426"/>
      </p:ext>
    </p:extLst>
  </p:cSld>
  <p:clrMapOvr>
    <a:masterClrMapping/>
  </p:clrMapOvr>
  <p:transition spd="slow">
    <p:wheel spokes="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AutoShape 5"/>
          <p:cNvSpPr>
            <a:spLocks/>
          </p:cNvSpPr>
          <p:nvPr/>
        </p:nvSpPr>
        <p:spPr bwMode="auto">
          <a:xfrm>
            <a:off x="802556" y="745629"/>
            <a:ext cx="7608094"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dirty="0" smtClean="0">
                <a:solidFill>
                  <a:srgbClr val="164F86"/>
                </a:solidFill>
                <a:latin typeface="Trebuchet MS" pitchFamily="34" charset="0"/>
                <a:sym typeface="Trebuchet MS" pitchFamily="34" charset="0"/>
              </a:rPr>
              <a:t>Mines, Quarries, Works And Machinery (Cap </a:t>
            </a:r>
            <a:r>
              <a:rPr lang="en-US" altLang="en-US" sz="4200" dirty="0">
                <a:solidFill>
                  <a:srgbClr val="164F86"/>
                </a:solidFill>
                <a:latin typeface="Trebuchet MS" pitchFamily="34" charset="0"/>
                <a:sym typeface="Trebuchet MS" pitchFamily="34" charset="0"/>
              </a:rPr>
              <a:t>44:02)</a:t>
            </a:r>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2048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048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7" name="Line 12"/>
          <p:cNvSpPr>
            <a:spLocks noChangeShapeType="1"/>
          </p:cNvSpPr>
          <p:nvPr/>
        </p:nvSpPr>
        <p:spPr bwMode="auto">
          <a:xfrm flipV="1">
            <a:off x="1180951" y="375047"/>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0488"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 name="Rectangle 1"/>
          <p:cNvSpPr/>
          <p:nvPr/>
        </p:nvSpPr>
        <p:spPr>
          <a:xfrm>
            <a:off x="1180951" y="1847440"/>
            <a:ext cx="6927205" cy="3831818"/>
          </a:xfrm>
          <a:prstGeom prst="rect">
            <a:avLst/>
          </a:prstGeom>
        </p:spPr>
        <p:txBody>
          <a:bodyPr wrap="square">
            <a:spAutoFit/>
          </a:bodyPr>
          <a:lstStyle/>
          <a:p>
            <a:pPr lvl="0" algn="just">
              <a:lnSpc>
                <a:spcPct val="150000"/>
              </a:lnSpc>
              <a:spcBef>
                <a:spcPct val="0"/>
              </a:spcBef>
            </a:pPr>
            <a:endParaRPr lang="en-US" altLang="en-US" dirty="0">
              <a:solidFill>
                <a:srgbClr val="3B7A6A"/>
              </a:solidFill>
              <a:latin typeface="Trebuchet MS" pitchFamily="34" charset="0"/>
              <a:ea typeface="Trebuchet MS" pitchFamily="34" charset="0"/>
              <a:cs typeface="Trebuchet MS" pitchFamily="34" charset="0"/>
              <a:sym typeface="Trebuchet MS" pitchFamily="34" charset="0"/>
            </a:endParaRPr>
          </a:p>
          <a:p>
            <a:pPr lvl="0" algn="just">
              <a:lnSpc>
                <a:spcPct val="150000"/>
              </a:lnSpc>
              <a:spcBef>
                <a:spcPct val="0"/>
              </a:spcBef>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e) the </a:t>
            </a:r>
            <a:r>
              <a:rPr lang="en-US" altLang="en-US" b="1" u="sng" dirty="0">
                <a:solidFill>
                  <a:srgbClr val="3B7A6A"/>
                </a:solidFill>
                <a:latin typeface="Trebuchet MS" pitchFamily="34" charset="0"/>
                <a:ea typeface="Trebuchet MS" pitchFamily="34" charset="0"/>
                <a:cs typeface="Trebuchet MS" pitchFamily="34" charset="0"/>
                <a:sym typeface="Trebuchet MS" pitchFamily="34" charset="0"/>
              </a:rPr>
              <a:t>protection and preservation</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 of </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the surface of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mines</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 quarries and works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and adjoining </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land, of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buildings</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 roads, railways and other structures and enclosures on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or above </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the surface of such land, </a:t>
            </a:r>
            <a:r>
              <a:rPr lang="en-US" altLang="en-US" b="1" u="sng" dirty="0">
                <a:solidFill>
                  <a:srgbClr val="3B7A6A"/>
                </a:solidFill>
                <a:latin typeface="Trebuchet MS" pitchFamily="34" charset="0"/>
                <a:ea typeface="Trebuchet MS" pitchFamily="34" charset="0"/>
                <a:cs typeface="Trebuchet MS" pitchFamily="34" charset="0"/>
                <a:sym typeface="Trebuchet MS" pitchFamily="34" charset="0"/>
              </a:rPr>
              <a:t>and of water resources</a:t>
            </a:r>
            <a:r>
              <a:rPr lang="en-US" altLang="en-US" dirty="0">
                <a:solidFill>
                  <a:srgbClr val="3B7A6A"/>
                </a:solidFill>
                <a:latin typeface="Trebuchet MS" pitchFamily="34" charset="0"/>
                <a:ea typeface="Trebuchet MS" pitchFamily="34" charset="0"/>
                <a:cs typeface="Trebuchet MS" pitchFamily="34" charset="0"/>
                <a:sym typeface="Trebuchet MS" pitchFamily="34" charset="0"/>
              </a:rPr>
              <a:t>,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the conditions under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which any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such surface, buildings, roads, railways, structures or enclosures may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be undermined</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 and the conditions under which mining may be carried on, under and </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in the </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vicinity of such </a:t>
            </a:r>
            <a:r>
              <a:rPr lang="en-US" altLang="en-US" u="sng" dirty="0">
                <a:solidFill>
                  <a:srgbClr val="3B7A6A"/>
                </a:solidFill>
                <a:latin typeface="Trebuchet MS" pitchFamily="34" charset="0"/>
                <a:ea typeface="Trebuchet MS" pitchFamily="34" charset="0"/>
                <a:cs typeface="Trebuchet MS" pitchFamily="34" charset="0"/>
                <a:sym typeface="Trebuchet MS" pitchFamily="34" charset="0"/>
              </a:rPr>
              <a:t>water resources</a:t>
            </a:r>
            <a:r>
              <a:rPr lang="en-US" altLang="en-US" b="1" dirty="0">
                <a:solidFill>
                  <a:srgbClr val="3B7A6A"/>
                </a:solidFill>
                <a:latin typeface="Trebuchet MS" pitchFamily="34" charset="0"/>
                <a:ea typeface="Trebuchet MS" pitchFamily="34" charset="0"/>
                <a:cs typeface="Trebuchet MS" pitchFamily="34" charset="0"/>
                <a:sym typeface="Trebuchet MS" pitchFamily="34" charset="0"/>
              </a:rPr>
              <a:t>;</a:t>
            </a:r>
          </a:p>
        </p:txBody>
      </p:sp>
    </p:spTree>
    <p:extLst>
      <p:ext uri="{BB962C8B-B14F-4D97-AF65-F5344CB8AC3E}">
        <p14:creationId xmlns="" xmlns:p14="http://schemas.microsoft.com/office/powerpoint/2010/main" val="1343915515"/>
      </p:ext>
    </p:extLst>
  </p:cSld>
  <p:clrMapOvr>
    <a:masterClrMapping/>
  </p:clrMapOvr>
  <p:transition spd="slow">
    <p:wheel spokes="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5"/>
          <p:cNvSpPr>
            <a:spLocks/>
          </p:cNvSpPr>
          <p:nvPr/>
        </p:nvSpPr>
        <p:spPr bwMode="auto">
          <a:xfrm>
            <a:off x="928687" y="750094"/>
            <a:ext cx="7179469"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sym typeface="Trebuchet MS" pitchFamily="34" charset="0"/>
              </a:rPr>
              <a:t>Ownership of Groundwater</a:t>
            </a:r>
            <a:endParaRPr lang="en-US" altLang="en-US"/>
          </a:p>
        </p:txBody>
      </p:sp>
      <p:sp>
        <p:nvSpPr>
          <p:cNvPr id="21507"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marL="342900" indent="-342900"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buFontTx/>
              <a:buChar cha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According to the 1968 water Act, the State owns all water resources. The State has delegated water user and development rights to various stakeholders:</a:t>
            </a: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The Water Utilities Corporation (WUC) has the duty to provide safe drinking water to urban and rural areas in so-called water work areas. WUC has a monopoly in these areas; others are, for example, not allowed to drill boreholes in these areas. The WUC has to break even, i.e. charge the full resource costs to end users.</a:t>
            </a:r>
          </a:p>
          <a:p>
            <a:pPr algn="just" eaLnBrk="1">
              <a:spcBef>
                <a:spcPct val="0"/>
              </a:spcBef>
              <a:buFontTx/>
              <a:buChar cha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The District Councils (DCs) operate and maintain the water supply systems in all other rural villages, usually through the Water and Sanitation Division;</a:t>
            </a:r>
          </a:p>
          <a:p>
            <a:pPr algn="just" eaLnBrk="1">
              <a:spcBef>
                <a:spcPct val="0"/>
              </a:spcBef>
              <a:buFontTx/>
              <a:buChar cha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21508"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1509"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1510"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1511" name="Line 12"/>
          <p:cNvSpPr>
            <a:spLocks noChangeShapeType="1"/>
          </p:cNvSpPr>
          <p:nvPr/>
        </p:nvSpPr>
        <p:spPr bwMode="auto">
          <a:xfrm flipV="1">
            <a:off x="1089422" y="535781"/>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1512"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2889177332"/>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AutoShape 5"/>
          <p:cNvSpPr>
            <a:spLocks/>
          </p:cNvSpPr>
          <p:nvPr/>
        </p:nvSpPr>
        <p:spPr bwMode="auto">
          <a:xfrm>
            <a:off x="928687" y="750094"/>
            <a:ext cx="7179469"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4200">
                <a:solidFill>
                  <a:srgbClr val="164F86"/>
                </a:solidFill>
                <a:latin typeface="Trebuchet MS" pitchFamily="34" charset="0"/>
                <a:sym typeface="Trebuchet MS" pitchFamily="34" charset="0"/>
              </a:rPr>
              <a:t>Ownership of Groundwater</a:t>
            </a:r>
            <a:endParaRPr lang="en-US" altLang="en-US"/>
          </a:p>
        </p:txBody>
      </p:sp>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marL="342900" indent="-342900"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buFontTx/>
              <a:buChar char="•"/>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Self-providers, including livestock owners, arable farmers and mining companies that operate outside villages and settlements. Self-providers apply for surface or groundwater rights to the Water Apportionment Board (WAB). </a:t>
            </a:r>
          </a:p>
          <a:p>
            <a:pPr algn="just" eaLnBrk="1">
              <a:spcBef>
                <a:spcPct val="0"/>
              </a:spcBef>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The WAB grant such rights with an abstraction ceiling and the duty to return as much water as possible of the original quality. Details of boreholes (e.g. yields, depth, water quality etc.) are recorded in the National Borehole Registry.</a:t>
            </a:r>
          </a:p>
          <a:p>
            <a:pPr algn="just" eaLnBrk="1">
              <a:spcBef>
                <a:spcPct val="0"/>
              </a:spcBef>
            </a:pPr>
            <a:r>
              <a:rPr lang="en-US" altLang="en-US" sz="1800">
                <a:solidFill>
                  <a:srgbClr val="3B7A6A"/>
                </a:solidFill>
                <a:latin typeface="Trebuchet MS" pitchFamily="34" charset="0"/>
                <a:ea typeface="Trebuchet MS" pitchFamily="34" charset="0"/>
                <a:cs typeface="Trebuchet MS" pitchFamily="34" charset="0"/>
                <a:sym typeface="Trebuchet MS" pitchFamily="34" charset="0"/>
              </a:rPr>
              <a:t> </a:t>
            </a:r>
          </a:p>
          <a:p>
            <a:pPr algn="just" eaLnBrk="1">
              <a:spcBef>
                <a:spcPct val="0"/>
              </a:spcBef>
            </a:pPr>
            <a:endParaRPr lang="en-US" altLang="en-US" sz="180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22532"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22533"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2534"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2535" name="Line 12"/>
          <p:cNvSpPr>
            <a:spLocks noChangeShapeType="1"/>
          </p:cNvSpPr>
          <p:nvPr/>
        </p:nvSpPr>
        <p:spPr bwMode="auto">
          <a:xfrm flipV="1">
            <a:off x="1089422" y="535781"/>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2536"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2311275221"/>
      </p:ext>
    </p:extLst>
  </p:cSld>
  <p:clrMapOvr>
    <a:masterClrMapping/>
  </p:clrMapOvr>
  <p:transition spd="slow">
    <p:wheel spokes="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AutoShape 6"/>
          <p:cNvSpPr>
            <a:spLocks/>
          </p:cNvSpPr>
          <p:nvPr/>
        </p:nvSpPr>
        <p:spPr bwMode="auto">
          <a:xfrm>
            <a:off x="928687" y="1441029"/>
            <a:ext cx="7179469" cy="450614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1085850" indent="-34290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just" eaLnBrk="1">
              <a:spcBef>
                <a:spcPct val="0"/>
              </a:spcBef>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pPr>
            <a:r>
              <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rPr>
              <a:t>Standards of Effluent Quality</a:t>
            </a:r>
          </a:p>
          <a:p>
            <a:pPr algn="just" eaLnBrk="1">
              <a:spcBef>
                <a:spcPct val="0"/>
              </a:spcBef>
            </a:pPr>
            <a:endParaRPr lang="en-US" altLang="en-US" sz="1800" b="1" u="sng" dirty="0">
              <a:solidFill>
                <a:srgbClr val="3B7A6A"/>
              </a:solidFill>
              <a:latin typeface="Trebuchet MS" pitchFamily="34" charset="0"/>
              <a:ea typeface="Trebuchet MS" pitchFamily="34" charset="0"/>
              <a:cs typeface="Trebuchet MS" pitchFamily="34" charset="0"/>
              <a:sym typeface="Trebuchet MS" pitchFamily="34" charset="0"/>
            </a:endParaRPr>
          </a:p>
          <a:p>
            <a:pPr algn="just" eaLnBrk="1">
              <a:spcBef>
                <a:spcPct val="0"/>
              </a:spcBef>
              <a:buFontTx/>
              <a:buChar char="•"/>
            </a:pPr>
            <a:r>
              <a:rPr lang="en-US" altLang="en-US" sz="1800" dirty="0" smtClean="0">
                <a:solidFill>
                  <a:srgbClr val="3B7A6A"/>
                </a:solidFill>
                <a:latin typeface="Trebuchet MS" pitchFamily="34" charset="0"/>
                <a:ea typeface="Trebuchet MS" pitchFamily="34" charset="0"/>
                <a:cs typeface="Trebuchet MS" pitchFamily="34" charset="0"/>
                <a:sym typeface="Trebuchet MS" pitchFamily="34" charset="0"/>
              </a:rPr>
              <a:t>In addition to the Legal provisions, The </a:t>
            </a:r>
            <a:r>
              <a:rPr lang="en-US" altLang="en-US" sz="1800" dirty="0">
                <a:solidFill>
                  <a:srgbClr val="3B7A6A"/>
                </a:solidFill>
                <a:latin typeface="Trebuchet MS" pitchFamily="34" charset="0"/>
                <a:ea typeface="Trebuchet MS" pitchFamily="34" charset="0"/>
                <a:cs typeface="Trebuchet MS" pitchFamily="34" charset="0"/>
                <a:sym typeface="Trebuchet MS" pitchFamily="34" charset="0"/>
              </a:rPr>
              <a:t>Botswana Bureau of Standards has developed countrywide standards for drinking water and as such must be adhered to, and further that in disposal of waste one must ensure that they do not affect the quality of water or violate laws in place regarding disposal of waste.</a:t>
            </a:r>
          </a:p>
          <a:p>
            <a:pPr lvl="1" algn="just" eaLnBrk="1">
              <a:spcBef>
                <a:spcPct val="0"/>
              </a:spcBef>
              <a:buFont typeface="Arial" pitchFamily="34" charset="0"/>
              <a:buChar cha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a:p>
            <a:pPr lvl="1" algn="just" eaLnBrk="1">
              <a:spcBef>
                <a:spcPct val="0"/>
              </a:spcBef>
              <a:buFont typeface="Arial" pitchFamily="34" charset="0"/>
              <a:buChar char="•"/>
            </a:pPr>
            <a:endParaRPr lang="en-US" altLang="en-US" sz="1800" dirty="0">
              <a:solidFill>
                <a:srgbClr val="3B7A6A"/>
              </a:solidFill>
              <a:latin typeface="Trebuchet MS" pitchFamily="34" charset="0"/>
              <a:ea typeface="Trebuchet MS" pitchFamily="34" charset="0"/>
              <a:cs typeface="Trebuchet MS" pitchFamily="34" charset="0"/>
              <a:sym typeface="Trebuchet MS" pitchFamily="34" charset="0"/>
            </a:endParaRPr>
          </a:p>
        </p:txBody>
      </p:sp>
      <p:pic>
        <p:nvPicPr>
          <p:cNvPr id="17411"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7412"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7413"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7414" name="Line 12"/>
          <p:cNvSpPr>
            <a:spLocks noChangeShapeType="1"/>
          </p:cNvSpPr>
          <p:nvPr/>
        </p:nvSpPr>
        <p:spPr bwMode="auto">
          <a:xfrm flipV="1">
            <a:off x="1089422" y="535781"/>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7415" name="Line 13"/>
          <p:cNvSpPr>
            <a:spLocks noChangeShapeType="1"/>
          </p:cNvSpPr>
          <p:nvPr/>
        </p:nvSpPr>
        <p:spPr bwMode="auto">
          <a:xfrm flipV="1">
            <a:off x="1270248" y="6107906"/>
            <a:ext cx="6673826"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2" name="TextBox 1"/>
          <p:cNvSpPr txBox="1"/>
          <p:nvPr/>
        </p:nvSpPr>
        <p:spPr>
          <a:xfrm>
            <a:off x="1343545" y="914400"/>
            <a:ext cx="6349752" cy="1384995"/>
          </a:xfrm>
          <a:prstGeom prst="rect">
            <a:avLst/>
          </a:prstGeom>
          <a:noFill/>
        </p:spPr>
        <p:txBody>
          <a:bodyPr wrap="square" rtlCol="0">
            <a:spAutoFit/>
          </a:bodyPr>
          <a:lstStyle/>
          <a:p>
            <a:pPr lvl="0" algn="ctr">
              <a:spcBef>
                <a:spcPct val="0"/>
              </a:spcBef>
            </a:pPr>
            <a:r>
              <a:rPr lang="en-US" altLang="en-US" sz="4200" dirty="0" smtClean="0">
                <a:solidFill>
                  <a:srgbClr val="164F86"/>
                </a:solidFill>
                <a:latin typeface="Trebuchet MS" pitchFamily="34" charset="0"/>
                <a:sym typeface="Trebuchet MS" pitchFamily="34" charset="0"/>
              </a:rPr>
              <a:t>Botswana Bureau of Standards (BOBS)</a:t>
            </a:r>
            <a:endParaRPr lang="en-US" altLang="en-US" dirty="0">
              <a:solidFill>
                <a:prstClr val="black"/>
              </a:solidFill>
            </a:endParaRPr>
          </a:p>
        </p:txBody>
      </p:sp>
    </p:spTree>
    <p:extLst>
      <p:ext uri="{BB962C8B-B14F-4D97-AF65-F5344CB8AC3E}">
        <p14:creationId xmlns="" xmlns:p14="http://schemas.microsoft.com/office/powerpoint/2010/main" val="41528348"/>
      </p:ext>
    </p:extLst>
  </p:cSld>
  <p:clrMapOvr>
    <a:masterClrMapping/>
  </p:clrMapOvr>
  <p:transition spd="slow">
    <p:wheel spokes="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336600"/>
                </a:solidFill>
              </a:rPr>
              <a:t>TRANSBOUNDARY LEGAL AND INSTITUTIONAL FRAMEWORK</a:t>
            </a:r>
            <a:endParaRPr lang="en-GB" sz="2400" dirty="0">
              <a:solidFill>
                <a:srgbClr val="336600"/>
              </a:solidFill>
            </a:endParaRPr>
          </a:p>
        </p:txBody>
      </p:sp>
      <p:sp>
        <p:nvSpPr>
          <p:cNvPr id="3" name="Content Placeholder 2"/>
          <p:cNvSpPr>
            <a:spLocks noGrp="1"/>
          </p:cNvSpPr>
          <p:nvPr>
            <p:ph idx="1"/>
          </p:nvPr>
        </p:nvSpPr>
        <p:spPr>
          <a:xfrm>
            <a:off x="457200" y="1285860"/>
            <a:ext cx="8229600" cy="4840303"/>
          </a:xfrm>
        </p:spPr>
        <p:txBody>
          <a:bodyPr>
            <a:normAutofit fontScale="62500" lnSpcReduction="20000"/>
          </a:bodyPr>
          <a:lstStyle/>
          <a:p>
            <a:pPr algn="just"/>
            <a:r>
              <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rPr>
              <a:t>Principles of Engagement for Utilization</a:t>
            </a:r>
          </a:p>
          <a:p>
            <a:pPr algn="just"/>
            <a:endPar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buFontTx/>
              <a:buChar char="•"/>
            </a:pPr>
            <a:r>
              <a:rPr lang="en-US" altLang="en-US" u="sng" dirty="0" smtClean="0">
                <a:solidFill>
                  <a:srgbClr val="3B7A6A"/>
                </a:solidFill>
                <a:latin typeface="Trebuchet MS" pitchFamily="34" charset="0"/>
                <a:ea typeface="Trebuchet MS" pitchFamily="34" charset="0"/>
                <a:cs typeface="Trebuchet MS" pitchFamily="34" charset="0"/>
                <a:sym typeface="Trebuchet MS" pitchFamily="34" charset="0"/>
              </a:rPr>
              <a:t>Article 2(b) </a:t>
            </a:r>
          </a:p>
          <a:p>
            <a:pPr algn="just"/>
            <a:endPar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 this Protocol seeks to; (b) advance the sustainable, equitable and reasonable utilization of the shared watercourses…”</a:t>
            </a:r>
          </a:p>
          <a:p>
            <a:pPr algn="just"/>
            <a:endPar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buNone/>
            </a:pPr>
            <a:r>
              <a:rPr lang="en-US" altLang="en-US" u="sng" dirty="0" smtClean="0">
                <a:solidFill>
                  <a:srgbClr val="3B7A6A"/>
                </a:solidFill>
                <a:latin typeface="Trebuchet MS" pitchFamily="34" charset="0"/>
                <a:ea typeface="Trebuchet MS" pitchFamily="34" charset="0"/>
                <a:cs typeface="Trebuchet MS" pitchFamily="34" charset="0"/>
                <a:sym typeface="Trebuchet MS" pitchFamily="34" charset="0"/>
              </a:rPr>
              <a:t>Article 3</a:t>
            </a:r>
          </a:p>
          <a:p>
            <a:pPr algn="just">
              <a:buNone/>
            </a:pPr>
            <a:endParaRPr lang="en-US" altLang="en-US" u="sng"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buFontTx/>
              <a:buChar char="•"/>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Utilization of the shared Watercourse shall be in a manner that promotes the sustainability of such watercourse. To ensure that it continues to serve the purposes it was intended for without any misuse or harm to such efforts by misuse or lack of cooperation by Watercourse States.</a:t>
            </a:r>
          </a:p>
          <a:p>
            <a:pPr algn="just">
              <a:buFontTx/>
              <a:buChar char="•"/>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This Article therefore makes provision for the general principles that Botswana, Namibia and South Africa adhere to promote effective utilization of the aquifer. </a:t>
            </a:r>
          </a:p>
          <a:p>
            <a:endParaRPr lang="en-GB"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336600"/>
                </a:solidFill>
              </a:rPr>
              <a:t>TRANSBOUNDARY LEGAL AND INSTITUTIONAL FRAMEWORK</a:t>
            </a:r>
            <a:endParaRPr lang="en-GB" sz="2800" dirty="0"/>
          </a:p>
        </p:txBody>
      </p:sp>
      <p:sp>
        <p:nvSpPr>
          <p:cNvPr id="3" name="Content Placeholder 2"/>
          <p:cNvSpPr>
            <a:spLocks noGrp="1"/>
          </p:cNvSpPr>
          <p:nvPr>
            <p:ph idx="1"/>
          </p:nvPr>
        </p:nvSpPr>
        <p:spPr/>
        <p:txBody>
          <a:bodyPr>
            <a:normAutofit fontScale="70000" lnSpcReduction="20000"/>
          </a:bodyPr>
          <a:lstStyle/>
          <a:p>
            <a:pPr algn="just"/>
            <a:r>
              <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rPr>
              <a:t>Principles for Cooperation and Institutional Arrangements</a:t>
            </a:r>
          </a:p>
          <a:p>
            <a:pPr algn="just"/>
            <a:endPar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buFontTx/>
              <a:buChar char="•"/>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The overall objective of this Protocol is to foster closer </a:t>
            </a:r>
            <a:r>
              <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rPr>
              <a:t>cooperation</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 for judicious, sustainable and co-</a:t>
            </a:r>
            <a:r>
              <a:rPr lang="en-US" altLang="en-US" dirty="0" err="1" smtClean="0">
                <a:solidFill>
                  <a:srgbClr val="3B7A6A"/>
                </a:solidFill>
                <a:latin typeface="Trebuchet MS" pitchFamily="34" charset="0"/>
                <a:ea typeface="Trebuchet MS" pitchFamily="34" charset="0"/>
                <a:cs typeface="Trebuchet MS" pitchFamily="34" charset="0"/>
                <a:sym typeface="Trebuchet MS" pitchFamily="34" charset="0"/>
              </a:rPr>
              <a:t>ordinated</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 management, protection and utilization of shared watercourses and advance the SADC agenda of regional integration and poverty alleviation. </a:t>
            </a:r>
            <a:r>
              <a:rPr lang="en-US" altLang="en-US" i="1" dirty="0" smtClean="0">
                <a:solidFill>
                  <a:srgbClr val="3B7A6A"/>
                </a:solidFill>
                <a:latin typeface="Trebuchet MS" pitchFamily="34" charset="0"/>
                <a:ea typeface="Trebuchet MS" pitchFamily="34" charset="0"/>
                <a:cs typeface="Trebuchet MS" pitchFamily="34" charset="0"/>
                <a:sym typeface="Trebuchet MS" pitchFamily="34" charset="0"/>
              </a:rPr>
              <a:t>(Article 2)</a:t>
            </a:r>
          </a:p>
          <a:p>
            <a:pPr algn="just">
              <a:buFontTx/>
              <a:buChar char="•"/>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The General Principles provided for under </a:t>
            </a:r>
            <a:r>
              <a:rPr lang="en-US" altLang="en-US" i="1" dirty="0" smtClean="0">
                <a:solidFill>
                  <a:srgbClr val="3B7A6A"/>
                </a:solidFill>
                <a:latin typeface="Trebuchet MS" pitchFamily="34" charset="0"/>
                <a:ea typeface="Trebuchet MS" pitchFamily="34" charset="0"/>
                <a:cs typeface="Trebuchet MS" pitchFamily="34" charset="0"/>
                <a:sym typeface="Trebuchet MS" pitchFamily="34" charset="0"/>
              </a:rPr>
              <a:t>Article 3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are instructive on how Member states shall, in perpetuating the common objective of the Protocol, maintain and promote cooperation.</a:t>
            </a:r>
          </a:p>
          <a:p>
            <a:pPr algn="just">
              <a:buFontTx/>
              <a:buChar char="•"/>
            </a:pPr>
            <a:endPar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r>
              <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rPr>
              <a:t>Institutional Arrangements(IAs)</a:t>
            </a:r>
          </a:p>
          <a:p>
            <a:pPr algn="just">
              <a:buFontTx/>
              <a:buChar char="•"/>
            </a:pP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Special provision for IAs</a:t>
            </a:r>
            <a:r>
              <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rPr>
              <a:t>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is found at </a:t>
            </a:r>
            <a:r>
              <a:rPr lang="en-US" altLang="en-US" i="1" dirty="0" smtClean="0">
                <a:solidFill>
                  <a:srgbClr val="3B7A6A"/>
                </a:solidFill>
                <a:latin typeface="Trebuchet MS" pitchFamily="34" charset="0"/>
                <a:ea typeface="Trebuchet MS" pitchFamily="34" charset="0"/>
                <a:cs typeface="Trebuchet MS" pitchFamily="34" charset="0"/>
                <a:sym typeface="Trebuchet MS" pitchFamily="34" charset="0"/>
              </a:rPr>
              <a:t>Article 5 </a:t>
            </a:r>
            <a:r>
              <a:rPr lang="en-US" altLang="en-US" dirty="0" smtClean="0">
                <a:solidFill>
                  <a:srgbClr val="3B7A6A"/>
                </a:solidFill>
                <a:latin typeface="Trebuchet MS" pitchFamily="34" charset="0"/>
                <a:ea typeface="Trebuchet MS" pitchFamily="34" charset="0"/>
                <a:cs typeface="Trebuchet MS" pitchFamily="34" charset="0"/>
                <a:sym typeface="Trebuchet MS" pitchFamily="34" charset="0"/>
              </a:rPr>
              <a:t>of the Protocol</a:t>
            </a:r>
            <a:endParaRPr lang="en-US" altLang="en-US" b="1" dirty="0" smtClean="0">
              <a:solidFill>
                <a:srgbClr val="3B7A6A"/>
              </a:solidFill>
              <a:latin typeface="Trebuchet MS" pitchFamily="34" charset="0"/>
              <a:ea typeface="Trebuchet MS" pitchFamily="34" charset="0"/>
              <a:cs typeface="Trebuchet MS" pitchFamily="34" charset="0"/>
              <a:sym typeface="Trebuchet MS" pitchFamily="34" charset="0"/>
            </a:endParaRP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336600"/>
                </a:solidFill>
              </a:rPr>
              <a:t>TRANSBOUNDARY LEGAL AND INSTITUTIONAL FRAMEWORK</a:t>
            </a:r>
            <a:endParaRPr lang="en-GB" sz="2400" dirty="0"/>
          </a:p>
        </p:txBody>
      </p:sp>
      <p:sp>
        <p:nvSpPr>
          <p:cNvPr id="3" name="Content Placeholder 2"/>
          <p:cNvSpPr>
            <a:spLocks noGrp="1"/>
          </p:cNvSpPr>
          <p:nvPr>
            <p:ph idx="1"/>
          </p:nvPr>
        </p:nvSpPr>
        <p:spPr/>
        <p:txBody>
          <a:bodyPr>
            <a:normAutofit fontScale="55000" lnSpcReduction="20000"/>
          </a:bodyPr>
          <a:lstStyle/>
          <a:p>
            <a:pPr algn="just"/>
            <a:r>
              <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rPr>
              <a:t>Principles for the protection of Aquifer waters from Pollution or other kinds of threats</a:t>
            </a:r>
          </a:p>
          <a:p>
            <a:pPr algn="just"/>
            <a:endParaRPr lang="en-US" altLang="en-US" b="1" u="sng"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r>
              <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rPr>
              <a:t>Article 4 (Special Provisions); 4(2) (Environmental Protection and Preservation)</a:t>
            </a:r>
          </a:p>
          <a:p>
            <a:pPr algn="just"/>
            <a:r>
              <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rPr>
              <a:t>The Protocol makes provision for obligations and duties that Watercourse States shall be accorded for the;</a:t>
            </a:r>
          </a:p>
          <a:p>
            <a:pPr algn="just">
              <a:buFontTx/>
              <a:buChar char="•"/>
            </a:pPr>
            <a:r>
              <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rPr>
              <a:t>Protection and preservation of ecosystems of shared watercourses</a:t>
            </a:r>
            <a:r>
              <a:rPr lang="en-US" altLang="en-US" sz="3800" i="1" dirty="0" smtClean="0">
                <a:solidFill>
                  <a:srgbClr val="3B7A6A"/>
                </a:solidFill>
                <a:latin typeface="Trebuchet MS" pitchFamily="34" charset="0"/>
                <a:ea typeface="Trebuchet MS" pitchFamily="34" charset="0"/>
                <a:cs typeface="Trebuchet MS" pitchFamily="34" charset="0"/>
                <a:sym typeface="Trebuchet MS" pitchFamily="34" charset="0"/>
              </a:rPr>
              <a:t>(Article 4(2)(a))</a:t>
            </a:r>
          </a:p>
          <a:p>
            <a:pPr algn="just">
              <a:buFontTx/>
              <a:buChar char="•"/>
            </a:pPr>
            <a:r>
              <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rPr>
              <a:t>Prevention, reduction and control of pollution </a:t>
            </a:r>
            <a:r>
              <a:rPr lang="en-US" altLang="en-US" sz="3800" i="1" dirty="0" smtClean="0">
                <a:solidFill>
                  <a:srgbClr val="3B7A6A"/>
                </a:solidFill>
                <a:latin typeface="Trebuchet MS" pitchFamily="34" charset="0"/>
                <a:ea typeface="Trebuchet MS" pitchFamily="34" charset="0"/>
                <a:cs typeface="Trebuchet MS" pitchFamily="34" charset="0"/>
                <a:sym typeface="Trebuchet MS" pitchFamily="34" charset="0"/>
              </a:rPr>
              <a:t>(Article 4(2) (b))</a:t>
            </a:r>
            <a:endPar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endParaRPr>
          </a:p>
          <a:p>
            <a:pPr algn="just">
              <a:buFontTx/>
              <a:buChar char="•"/>
            </a:pPr>
            <a:r>
              <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rPr>
              <a:t>Implementation of measures against the introduction of alien or new species into shared watercourses </a:t>
            </a:r>
            <a:r>
              <a:rPr lang="en-US" altLang="en-US" sz="3800" i="1" dirty="0" smtClean="0">
                <a:solidFill>
                  <a:srgbClr val="3B7A6A"/>
                </a:solidFill>
                <a:latin typeface="Trebuchet MS" pitchFamily="34" charset="0"/>
                <a:ea typeface="Trebuchet MS" pitchFamily="34" charset="0"/>
                <a:cs typeface="Trebuchet MS" pitchFamily="34" charset="0"/>
                <a:sym typeface="Trebuchet MS" pitchFamily="34" charset="0"/>
              </a:rPr>
              <a:t>(Article 4(2) (c))</a:t>
            </a:r>
          </a:p>
          <a:p>
            <a:pPr algn="just">
              <a:buFontTx/>
              <a:buChar char="•"/>
            </a:pPr>
            <a:r>
              <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rPr>
              <a:t>Protection and preservation of the aquatic environment </a:t>
            </a:r>
            <a:r>
              <a:rPr lang="en-US" altLang="en-US" sz="3800" i="1" dirty="0" smtClean="0">
                <a:solidFill>
                  <a:srgbClr val="3B7A6A"/>
                </a:solidFill>
                <a:latin typeface="Trebuchet MS" pitchFamily="34" charset="0"/>
                <a:ea typeface="Trebuchet MS" pitchFamily="34" charset="0"/>
                <a:cs typeface="Trebuchet MS" pitchFamily="34" charset="0"/>
                <a:sym typeface="Trebuchet MS" pitchFamily="34" charset="0"/>
              </a:rPr>
              <a:t>(Article 4(2)(d))</a:t>
            </a:r>
          </a:p>
          <a:p>
            <a:pPr algn="just">
              <a:buFontTx/>
              <a:buChar char="•"/>
            </a:pPr>
            <a:r>
              <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rPr>
              <a:t>Prevention and Mitigation of Harmful Conditions </a:t>
            </a:r>
            <a:r>
              <a:rPr lang="en-US" altLang="en-US" sz="3800" i="1" dirty="0" smtClean="0">
                <a:solidFill>
                  <a:srgbClr val="3B7A6A"/>
                </a:solidFill>
                <a:latin typeface="Trebuchet MS" pitchFamily="34" charset="0"/>
                <a:ea typeface="Trebuchet MS" pitchFamily="34" charset="0"/>
                <a:cs typeface="Trebuchet MS" pitchFamily="34" charset="0"/>
                <a:sym typeface="Trebuchet MS" pitchFamily="34" charset="0"/>
              </a:rPr>
              <a:t>(Article 4 (4))</a:t>
            </a:r>
            <a:endParaRPr lang="en-US" altLang="en-US" sz="3800" dirty="0" smtClean="0">
              <a:solidFill>
                <a:srgbClr val="3B7A6A"/>
              </a:solidFill>
              <a:latin typeface="Trebuchet MS" pitchFamily="34" charset="0"/>
              <a:ea typeface="Trebuchet MS" pitchFamily="34" charset="0"/>
              <a:cs typeface="Trebuchet MS" pitchFamily="34" charset="0"/>
              <a:sym typeface="Trebuchet MS" pitchFamily="34" charset="0"/>
            </a:endParaRPr>
          </a:p>
          <a:p>
            <a:pPr>
              <a:buNone/>
            </a:pPr>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400" dirty="0" smtClean="0">
                <a:solidFill>
                  <a:srgbClr val="336600"/>
                </a:solidFill>
              </a:rPr>
              <a:t>TRANSBOUNDARY LEGAL AND INSTITUTIONAL FRAMEWORK</a:t>
            </a:r>
            <a:endParaRPr lang="en-GB" sz="2400" dirty="0"/>
          </a:p>
        </p:txBody>
      </p:sp>
      <p:sp>
        <p:nvSpPr>
          <p:cNvPr id="3" name="Content Placeholder 2"/>
          <p:cNvSpPr>
            <a:spLocks noGrp="1"/>
          </p:cNvSpPr>
          <p:nvPr>
            <p:ph idx="1"/>
          </p:nvPr>
        </p:nvSpPr>
        <p:spPr/>
        <p:txBody>
          <a:bodyPr>
            <a:normAutofit fontScale="70000" lnSpcReduction="20000"/>
          </a:bodyPr>
          <a:lstStyle/>
          <a:p>
            <a:pPr algn="just"/>
            <a:r>
              <a:rPr lang="en-US" altLang="en-US" sz="3600" b="1" u="sng" dirty="0" smtClean="0">
                <a:solidFill>
                  <a:srgbClr val="3B7A6A"/>
                </a:solidFill>
                <a:latin typeface="Trebuchet MS" pitchFamily="34" charset="0"/>
                <a:ea typeface="Trebuchet MS" pitchFamily="34" charset="0"/>
                <a:cs typeface="Trebuchet MS" pitchFamily="34" charset="0"/>
                <a:sym typeface="Trebuchet MS" pitchFamily="34" charset="0"/>
              </a:rPr>
              <a:t>Principles for Settlement of Disputes</a:t>
            </a:r>
          </a:p>
          <a:p>
            <a:pPr algn="just">
              <a:buFontTx/>
              <a:buChar char="•"/>
            </a:pPr>
            <a:r>
              <a:rPr lang="en-US" altLang="en-US" sz="3600" i="1" dirty="0" smtClean="0">
                <a:solidFill>
                  <a:srgbClr val="3B7A6A"/>
                </a:solidFill>
                <a:latin typeface="Trebuchet MS" pitchFamily="34" charset="0"/>
                <a:ea typeface="Trebuchet MS" pitchFamily="34" charset="0"/>
                <a:cs typeface="Trebuchet MS" pitchFamily="34" charset="0"/>
                <a:sym typeface="Trebuchet MS" pitchFamily="34" charset="0"/>
              </a:rPr>
              <a:t>Article 7 </a:t>
            </a:r>
            <a:r>
              <a:rPr lang="en-US" altLang="en-US" sz="3600" dirty="0" smtClean="0">
                <a:solidFill>
                  <a:srgbClr val="3B7A6A"/>
                </a:solidFill>
                <a:latin typeface="Trebuchet MS" pitchFamily="34" charset="0"/>
                <a:ea typeface="Trebuchet MS" pitchFamily="34" charset="0"/>
                <a:cs typeface="Trebuchet MS" pitchFamily="34" charset="0"/>
                <a:sym typeface="Trebuchet MS" pitchFamily="34" charset="0"/>
              </a:rPr>
              <a:t>of the Protocol deals with the Settlement of disputes that may arise pertaining to these shared watercourse.</a:t>
            </a:r>
            <a:endParaRPr lang="en-US" altLang="en-US" sz="3600" i="1" dirty="0" smtClean="0">
              <a:solidFill>
                <a:srgbClr val="3B7A6A"/>
              </a:solidFill>
              <a:latin typeface="Trebuchet MS" pitchFamily="34" charset="0"/>
              <a:ea typeface="Trebuchet MS" pitchFamily="34" charset="0"/>
              <a:cs typeface="Trebuchet MS" pitchFamily="34" charset="0"/>
              <a:sym typeface="Trebuchet MS" pitchFamily="34" charset="0"/>
            </a:endParaRPr>
          </a:p>
          <a:p>
            <a:pPr lvl="0"/>
            <a:endParaRPr lang="en-US" sz="2400" i="1" dirty="0" smtClean="0"/>
          </a:p>
          <a:p>
            <a:pPr marL="800100" lvl="1" indent="-571500">
              <a:spcBef>
                <a:spcPts val="1200"/>
              </a:spcBef>
              <a:buNone/>
            </a:pPr>
            <a:r>
              <a:rPr lang="en-US" sz="3100" dirty="0" smtClean="0">
                <a:latin typeface="Trebuchet MS" pitchFamily="34" charset="0"/>
              </a:rPr>
              <a:t>ORASECOM Agreement</a:t>
            </a:r>
          </a:p>
          <a:p>
            <a:pPr marL="1485900" lvl="4" indent="-571500">
              <a:spcBef>
                <a:spcPts val="1200"/>
              </a:spcBef>
              <a:buFont typeface="Arial" pitchFamily="34" charset="0"/>
              <a:buChar char="•"/>
            </a:pPr>
            <a:r>
              <a:rPr lang="en-US" sz="3100" dirty="0" smtClean="0">
                <a:latin typeface="Trebuchet MS" pitchFamily="34" charset="0"/>
              </a:rPr>
              <a:t>Not specific to the aquifer;</a:t>
            </a:r>
          </a:p>
          <a:p>
            <a:pPr marL="1485900" lvl="4" indent="-571500">
              <a:spcBef>
                <a:spcPts val="1200"/>
              </a:spcBef>
              <a:buFont typeface="Arial" pitchFamily="34" charset="0"/>
              <a:buChar char="•"/>
            </a:pPr>
            <a:r>
              <a:rPr lang="en-US" sz="3100" dirty="0" smtClean="0">
                <a:latin typeface="Trebuchet MS" pitchFamily="34" charset="0"/>
              </a:rPr>
              <a:t>Functions and obligations to water resources use and protection (Articles 5&amp;7)</a:t>
            </a:r>
          </a:p>
          <a:p>
            <a:pPr marL="1485900" lvl="4" indent="-571500">
              <a:spcBef>
                <a:spcPts val="1200"/>
              </a:spcBef>
              <a:buFont typeface="Arial" pitchFamily="34" charset="0"/>
              <a:buChar char="•"/>
            </a:pPr>
            <a:r>
              <a:rPr lang="en-US" sz="3100" dirty="0" smtClean="0">
                <a:latin typeface="Trebuchet MS" pitchFamily="34" charset="0"/>
              </a:rPr>
              <a:t>Institutional arrangements (Article 2)</a:t>
            </a:r>
          </a:p>
          <a:p>
            <a:pPr marL="1485900" lvl="4" indent="-571500">
              <a:spcBef>
                <a:spcPts val="1200"/>
              </a:spcBef>
              <a:buFont typeface="Arial" pitchFamily="34" charset="0"/>
              <a:buChar char="•"/>
            </a:pPr>
            <a:r>
              <a:rPr lang="en-US" sz="3100" dirty="0" smtClean="0">
                <a:latin typeface="Trebuchet MS" pitchFamily="34" charset="0"/>
              </a:rPr>
              <a:t>Settlement of disputes (Article 8) – amicably through consultations/negotiations; Tribunal </a:t>
            </a:r>
          </a:p>
          <a:p>
            <a:pPr lvl="0"/>
            <a:endParaRPr lang="en-GB" sz="2400" dirty="0" smtClean="0"/>
          </a:p>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336600"/>
                </a:solidFill>
              </a:rPr>
              <a:t>INTERNATIONAL LEGAL AND INSTITUTIONAL INSTRUMENTS</a:t>
            </a:r>
            <a:endParaRPr lang="en-GB" sz="3200" dirty="0"/>
          </a:p>
        </p:txBody>
      </p:sp>
      <p:sp>
        <p:nvSpPr>
          <p:cNvPr id="3" name="Content Placeholder 2"/>
          <p:cNvSpPr>
            <a:spLocks noGrp="1"/>
          </p:cNvSpPr>
          <p:nvPr>
            <p:ph idx="1"/>
          </p:nvPr>
        </p:nvSpPr>
        <p:spPr/>
        <p:txBody>
          <a:bodyPr/>
          <a:lstStyle/>
          <a:p>
            <a:pPr algn="just">
              <a:buFontTx/>
              <a:buChar char="•"/>
            </a:pPr>
            <a:r>
              <a:rPr lang="en-US" altLang="en-US" sz="2500" dirty="0" smtClean="0">
                <a:solidFill>
                  <a:srgbClr val="3B7A6A"/>
                </a:solidFill>
                <a:latin typeface="Trebuchet MS" pitchFamily="34" charset="0"/>
                <a:ea typeface="Trebuchet MS" pitchFamily="34" charset="0"/>
                <a:cs typeface="Trebuchet MS" pitchFamily="34" charset="0"/>
                <a:sym typeface="Trebuchet MS" pitchFamily="34" charset="0"/>
              </a:rPr>
              <a:t>International legal instruments on water law such as:</a:t>
            </a:r>
          </a:p>
          <a:p>
            <a:pPr lvl="1" indent="0" algn="just"/>
            <a:r>
              <a:rPr lang="en-US" altLang="en-US" sz="2500" dirty="0" smtClean="0">
                <a:solidFill>
                  <a:srgbClr val="3B7A6A"/>
                </a:solidFill>
                <a:latin typeface="Trebuchet MS" pitchFamily="34" charset="0"/>
                <a:ea typeface="Trebuchet MS" pitchFamily="34" charset="0"/>
                <a:cs typeface="Trebuchet MS" pitchFamily="34" charset="0"/>
                <a:sym typeface="Trebuchet MS" pitchFamily="34" charset="0"/>
              </a:rPr>
              <a:t>– the Helsinki rules, 1966</a:t>
            </a:r>
          </a:p>
          <a:p>
            <a:pPr lvl="1" indent="0" algn="just"/>
            <a:r>
              <a:rPr lang="en-US" altLang="en-US" sz="2500" dirty="0" smtClean="0">
                <a:solidFill>
                  <a:srgbClr val="3B7A6A"/>
                </a:solidFill>
                <a:latin typeface="Trebuchet MS" pitchFamily="34" charset="0"/>
                <a:ea typeface="Trebuchet MS" pitchFamily="34" charset="0"/>
                <a:cs typeface="Trebuchet MS" pitchFamily="34" charset="0"/>
                <a:sym typeface="Trebuchet MS" pitchFamily="34" charset="0"/>
              </a:rPr>
              <a:t>– the Dublin Principles, 1992</a:t>
            </a:r>
          </a:p>
          <a:p>
            <a:pPr lvl="1" indent="0" algn="just"/>
            <a:r>
              <a:rPr lang="en-US" altLang="en-US" sz="2500" dirty="0" smtClean="0">
                <a:solidFill>
                  <a:srgbClr val="3B7A6A"/>
                </a:solidFill>
                <a:latin typeface="Trebuchet MS" pitchFamily="34" charset="0"/>
                <a:ea typeface="Trebuchet MS" pitchFamily="34" charset="0"/>
                <a:cs typeface="Trebuchet MS" pitchFamily="34" charset="0"/>
                <a:sym typeface="Trebuchet MS" pitchFamily="34" charset="0"/>
              </a:rPr>
              <a:t>– Rio Earth Summit, Chapter 18, Agenda 21</a:t>
            </a:r>
          </a:p>
          <a:p>
            <a:pPr lvl="1" indent="0" algn="just"/>
            <a:r>
              <a:rPr lang="en-US" altLang="en-US" sz="2500" dirty="0" smtClean="0">
                <a:solidFill>
                  <a:srgbClr val="3B7A6A"/>
                </a:solidFill>
                <a:latin typeface="Trebuchet MS" pitchFamily="34" charset="0"/>
                <a:ea typeface="Trebuchet MS" pitchFamily="34" charset="0"/>
                <a:cs typeface="Trebuchet MS" pitchFamily="34" charset="0"/>
                <a:sym typeface="Trebuchet MS" pitchFamily="34" charset="0"/>
              </a:rPr>
              <a:t>– the UN Convention on the Law of the non </a:t>
            </a:r>
          </a:p>
          <a:p>
            <a:pPr lvl="1" indent="0" algn="just">
              <a:buNone/>
            </a:pPr>
            <a:r>
              <a:rPr lang="en-US" altLang="en-US" sz="2500" dirty="0" smtClean="0">
                <a:solidFill>
                  <a:srgbClr val="3B7A6A"/>
                </a:solidFill>
                <a:latin typeface="Trebuchet MS" pitchFamily="34" charset="0"/>
                <a:ea typeface="Trebuchet MS" pitchFamily="34" charset="0"/>
                <a:cs typeface="Trebuchet MS" pitchFamily="34" charset="0"/>
                <a:sym typeface="Trebuchet MS" pitchFamily="34" charset="0"/>
              </a:rPr>
              <a:t>    Navigational use of international watercourses, 	  April 1997</a:t>
            </a:r>
          </a:p>
          <a:p>
            <a:endParaRPr lang="en-GB"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2800" dirty="0" smtClean="0">
                <a:solidFill>
                  <a:srgbClr val="336600"/>
                </a:solidFill>
              </a:rPr>
              <a:t>INTERNATIONAL LEGAL AND INSTITUTIONAL INSTRUMENTS</a:t>
            </a:r>
            <a:endParaRPr lang="en-GB" sz="2800" dirty="0"/>
          </a:p>
        </p:txBody>
      </p:sp>
      <p:sp>
        <p:nvSpPr>
          <p:cNvPr id="3" name="Content Placeholder 2"/>
          <p:cNvSpPr>
            <a:spLocks noGrp="1"/>
          </p:cNvSpPr>
          <p:nvPr>
            <p:ph idx="1"/>
          </p:nvPr>
        </p:nvSpPr>
        <p:spPr/>
        <p:txBody>
          <a:bodyPr>
            <a:normAutofit fontScale="85000" lnSpcReduction="20000"/>
          </a:bodyPr>
          <a:lstStyle/>
          <a:p>
            <a:pPr marL="800100" lvl="1" indent="-571500" algn="ctr">
              <a:spcBef>
                <a:spcPts val="1200"/>
              </a:spcBef>
              <a:buNone/>
            </a:pPr>
            <a:r>
              <a:rPr lang="en-GB" sz="3200" dirty="0" smtClean="0">
                <a:solidFill>
                  <a:schemeClr val="accent5">
                    <a:lumMod val="75000"/>
                  </a:schemeClr>
                </a:solidFill>
                <a:latin typeface="Trebuchet MS" pitchFamily="34" charset="0"/>
              </a:rPr>
              <a:t>Convention on the Law of Non-navigational Uses of International Waters 1997</a:t>
            </a:r>
            <a:r>
              <a:rPr lang="en-US" sz="3200" dirty="0" smtClean="0">
                <a:solidFill>
                  <a:schemeClr val="accent5">
                    <a:lumMod val="75000"/>
                  </a:schemeClr>
                </a:solidFill>
                <a:latin typeface="Trebuchet MS" pitchFamily="34" charset="0"/>
              </a:rPr>
              <a:t> </a:t>
            </a:r>
          </a:p>
          <a:p>
            <a:pPr marL="800100" lvl="1" indent="-571500">
              <a:spcBef>
                <a:spcPts val="1200"/>
              </a:spcBef>
              <a:buFont typeface="Wingdings" pitchFamily="2" charset="2"/>
              <a:buChar char="²"/>
            </a:pPr>
            <a:endParaRPr lang="en-US" sz="3200" dirty="0" smtClean="0">
              <a:solidFill>
                <a:schemeClr val="accent5">
                  <a:lumMod val="75000"/>
                </a:schemeClr>
              </a:solidFill>
              <a:latin typeface="Trebuchet MS" pitchFamily="34" charset="0"/>
            </a:endParaRPr>
          </a:p>
          <a:p>
            <a:pPr marL="914400" lvl="2" indent="-457200">
              <a:spcBef>
                <a:spcPts val="1200"/>
              </a:spcBef>
              <a:buFontTx/>
              <a:buChar char="•"/>
            </a:pPr>
            <a:r>
              <a:rPr lang="en-US" sz="3200" dirty="0" smtClean="0">
                <a:solidFill>
                  <a:schemeClr val="accent5">
                    <a:lumMod val="75000"/>
                  </a:schemeClr>
                </a:solidFill>
                <a:latin typeface="Trebuchet MS" pitchFamily="34" charset="0"/>
              </a:rPr>
              <a:t>Principles for water use – equity, reasonable </a:t>
            </a:r>
            <a:r>
              <a:rPr lang="en-US" sz="3200" dirty="0" err="1" smtClean="0">
                <a:solidFill>
                  <a:schemeClr val="accent5">
                    <a:lumMod val="75000"/>
                  </a:schemeClr>
                </a:solidFill>
                <a:latin typeface="Trebuchet MS" pitchFamily="34" charset="0"/>
              </a:rPr>
              <a:t>utilisation</a:t>
            </a:r>
            <a:r>
              <a:rPr lang="en-US" sz="3200" dirty="0" smtClean="0">
                <a:solidFill>
                  <a:schemeClr val="accent5">
                    <a:lumMod val="75000"/>
                  </a:schemeClr>
                </a:solidFill>
                <a:latin typeface="Trebuchet MS" pitchFamily="34" charset="0"/>
              </a:rPr>
              <a:t> and participation;</a:t>
            </a:r>
          </a:p>
          <a:p>
            <a:pPr marL="914400" lvl="2" indent="-457200">
              <a:spcBef>
                <a:spcPts val="1200"/>
              </a:spcBef>
              <a:buFontTx/>
              <a:buChar char="•"/>
            </a:pPr>
            <a:r>
              <a:rPr lang="en-US" sz="3200" dirty="0" smtClean="0">
                <a:solidFill>
                  <a:schemeClr val="accent5">
                    <a:lumMod val="75000"/>
                  </a:schemeClr>
                </a:solidFill>
                <a:latin typeface="Trebuchet MS" pitchFamily="34" charset="0"/>
              </a:rPr>
              <a:t>Protection and preservation of ecosystems – Article 20;</a:t>
            </a:r>
          </a:p>
          <a:p>
            <a:pPr marL="914400" lvl="2" indent="-457200">
              <a:spcBef>
                <a:spcPts val="1200"/>
              </a:spcBef>
              <a:buFontTx/>
              <a:buChar char="•"/>
            </a:pPr>
            <a:r>
              <a:rPr lang="en-US" sz="3200" dirty="0" smtClean="0">
                <a:solidFill>
                  <a:schemeClr val="accent5">
                    <a:lumMod val="75000"/>
                  </a:schemeClr>
                </a:solidFill>
                <a:latin typeface="Trebuchet MS" pitchFamily="34" charset="0"/>
              </a:rPr>
              <a:t>Prevention and reduction of pollution – Article 21;</a:t>
            </a:r>
          </a:p>
          <a:p>
            <a:pPr marL="914400" lvl="2" indent="-457200">
              <a:spcBef>
                <a:spcPts val="1200"/>
              </a:spcBef>
              <a:buFontTx/>
              <a:buChar char="•"/>
            </a:pPr>
            <a:r>
              <a:rPr lang="en-US" sz="3200" dirty="0" smtClean="0">
                <a:solidFill>
                  <a:schemeClr val="accent5">
                    <a:lumMod val="75000"/>
                  </a:schemeClr>
                </a:solidFill>
                <a:latin typeface="Trebuchet MS" pitchFamily="34" charset="0"/>
              </a:rPr>
              <a:t>Introduction of alien or new species – Article 22;</a:t>
            </a:r>
          </a:p>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AutoShape 5"/>
          <p:cNvSpPr>
            <a:spLocks/>
          </p:cNvSpPr>
          <p:nvPr/>
        </p:nvSpPr>
        <p:spPr bwMode="auto">
          <a:xfrm>
            <a:off x="1798216" y="1204392"/>
            <a:ext cx="5840016" cy="687586"/>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599"/>
                </a:lnTo>
                <a:lnTo>
                  <a:pt x="0" y="21599"/>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algn="ctr" eaLnBrk="1">
              <a:spcBef>
                <a:spcPct val="0"/>
              </a:spcBef>
            </a:pPr>
            <a:r>
              <a:rPr lang="en-US" altLang="en-US" sz="2400" dirty="0" smtClean="0">
                <a:solidFill>
                  <a:srgbClr val="164F86"/>
                </a:solidFill>
                <a:latin typeface="Trebuchet MS" pitchFamily="34" charset="0"/>
                <a:sym typeface="Trebuchet MS" pitchFamily="34" charset="0"/>
              </a:rPr>
              <a:t>DOMESTIC LEGAL AND INSTITUTIONAL FRAMEWORK</a:t>
            </a:r>
          </a:p>
        </p:txBody>
      </p:sp>
      <p:sp>
        <p:nvSpPr>
          <p:cNvPr id="3075" name="AutoShape 6"/>
          <p:cNvSpPr>
            <a:spLocks/>
          </p:cNvSpPr>
          <p:nvPr/>
        </p:nvSpPr>
        <p:spPr bwMode="auto">
          <a:xfrm>
            <a:off x="1237084" y="2743200"/>
            <a:ext cx="6994178" cy="3276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txBody>
          <a:bodyPr lIns="35717" tIns="35717" rIns="35717" bIns="35717" anchor="ctr"/>
          <a:lstStyle>
            <a:lvl1pPr algn="l" eaLnBrk="0">
              <a:spcBef>
                <a:spcPts val="4200"/>
              </a:spcBef>
              <a:defRPr sz="3600">
                <a:solidFill>
                  <a:srgbClr val="000000"/>
                </a:solidFill>
                <a:latin typeface="Helvetica Light" charset="0"/>
                <a:ea typeface="Helvetica Light" charset="0"/>
                <a:cs typeface="Helvetica Light" charset="0"/>
                <a:sym typeface="Helvetica Light" charset="0"/>
              </a:defRPr>
            </a:lvl1pPr>
            <a:lvl2pPr marL="742950" indent="-285750" algn="l" eaLnBrk="0">
              <a:spcBef>
                <a:spcPts val="4200"/>
              </a:spcBef>
              <a:defRPr sz="3600">
                <a:solidFill>
                  <a:srgbClr val="000000"/>
                </a:solidFill>
                <a:latin typeface="Helvetica Light" charset="0"/>
                <a:ea typeface="Helvetica Light" charset="0"/>
                <a:cs typeface="Helvetica Light" charset="0"/>
                <a:sym typeface="Helvetica Light" charset="0"/>
              </a:defRPr>
            </a:lvl2pPr>
            <a:lvl3pPr marL="11430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3pPr>
            <a:lvl4pPr marL="16002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4pPr>
            <a:lvl5pPr marL="2057400" indent="-228600" algn="l" eaLnBrk="0">
              <a:spcBef>
                <a:spcPts val="4200"/>
              </a:spcBef>
              <a:defRPr sz="3600">
                <a:solidFill>
                  <a:srgbClr val="000000"/>
                </a:solidFill>
                <a:latin typeface="Helvetica Light" charset="0"/>
                <a:ea typeface="Helvetica Light" charset="0"/>
                <a:cs typeface="Helvetica Light" charset="0"/>
                <a:sym typeface="Helvetica Light" charset="0"/>
              </a:defRPr>
            </a:lvl5pPr>
            <a:lvl6pPr marL="25146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6pPr>
            <a:lvl7pPr marL="29718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7pPr>
            <a:lvl8pPr marL="34290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8pPr>
            <a:lvl9pPr marL="3886200" indent="-228600" defTabSz="584200" eaLnBrk="0" fontAlgn="base" hangingPunct="0">
              <a:spcBef>
                <a:spcPts val="4200"/>
              </a:spcBef>
              <a:spcAft>
                <a:spcPct val="0"/>
              </a:spcAft>
              <a:defRPr sz="3600">
                <a:solidFill>
                  <a:srgbClr val="000000"/>
                </a:solidFill>
                <a:latin typeface="Helvetica Light" charset="0"/>
                <a:ea typeface="Helvetica Light" charset="0"/>
                <a:cs typeface="Helvetica Light" charset="0"/>
                <a:sym typeface="Helvetica Light" charset="0"/>
              </a:defRPr>
            </a:lvl9pPr>
          </a:lstStyle>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WATER ACT (Cap 34:01)</a:t>
            </a:r>
          </a:p>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AGROCHEMICALS ACT (Cap 35:09)</a:t>
            </a:r>
          </a:p>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TOWN &amp; COUNTRY PLANNING ACT (32:09)</a:t>
            </a:r>
          </a:p>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WATERWORKS ACT (Cap 34:03)</a:t>
            </a:r>
          </a:p>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BOREHOLE ACT (Cap 34:02)</a:t>
            </a:r>
          </a:p>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WATER UTILITIES CORPORATION ACT (Cap 72:09)</a:t>
            </a:r>
          </a:p>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ENVIRONMENTAL IMPACT ASSESSMENT ACT (Cap 65:07)</a:t>
            </a:r>
          </a:p>
          <a:p>
            <a:pPr marL="285750" indent="-285750" algn="just" eaLnBrk="1">
              <a:lnSpc>
                <a:spcPct val="150000"/>
              </a:lnSpc>
              <a:spcBef>
                <a:spcPct val="0"/>
              </a:spcBef>
              <a:buFont typeface="Wingdings" panose="05000000000000000000" pitchFamily="2" charset="2"/>
              <a:buChar char="v"/>
            </a:pPr>
            <a:r>
              <a:rPr lang="en-US" altLang="en-US" sz="1800" b="1" dirty="0" smtClean="0">
                <a:solidFill>
                  <a:srgbClr val="3B7A6A"/>
                </a:solidFill>
                <a:latin typeface="Trebuchet MS" pitchFamily="34" charset="0"/>
                <a:sym typeface="Trebuchet MS" pitchFamily="34" charset="0"/>
              </a:rPr>
              <a:t>MINES, QUARRIES, WORKS AND MACHINERY ACT (Cap 44:02)</a:t>
            </a:r>
          </a:p>
          <a:p>
            <a:pPr marL="285750" indent="-285750" algn="just" eaLnBrk="1">
              <a:lnSpc>
                <a:spcPct val="150000"/>
              </a:lnSpc>
              <a:spcBef>
                <a:spcPct val="0"/>
              </a:spcBef>
              <a:buFont typeface="Wingdings" panose="05000000000000000000" pitchFamily="2" charset="2"/>
              <a:buChar char="v"/>
            </a:pPr>
            <a:endParaRPr lang="en-US" altLang="en-US" sz="1800" b="1" dirty="0" smtClean="0">
              <a:solidFill>
                <a:srgbClr val="3B7A6A"/>
              </a:solidFill>
              <a:latin typeface="Trebuchet MS" pitchFamily="34" charset="0"/>
              <a:sym typeface="Trebuchet MS" pitchFamily="34" charset="0"/>
            </a:endParaRPr>
          </a:p>
          <a:p>
            <a:pPr marL="285750" indent="-285750" algn="just" eaLnBrk="1">
              <a:lnSpc>
                <a:spcPct val="150000"/>
              </a:lnSpc>
              <a:spcBef>
                <a:spcPct val="0"/>
              </a:spcBef>
              <a:buFont typeface="Wingdings" panose="05000000000000000000" pitchFamily="2" charset="2"/>
              <a:buChar char="v"/>
            </a:pPr>
            <a:endParaRPr lang="en-US" altLang="en-US" sz="1800" b="1" dirty="0" smtClean="0">
              <a:solidFill>
                <a:srgbClr val="3B7A6A"/>
              </a:solidFill>
              <a:latin typeface="Trebuchet MS" pitchFamily="34" charset="0"/>
              <a:sym typeface="Trebuchet MS" pitchFamily="34" charset="0"/>
            </a:endParaRPr>
          </a:p>
          <a:p>
            <a:pPr marL="285750" indent="-285750" algn="just" eaLnBrk="1">
              <a:lnSpc>
                <a:spcPct val="150000"/>
              </a:lnSpc>
              <a:spcBef>
                <a:spcPct val="0"/>
              </a:spcBef>
              <a:buFont typeface="Wingdings" panose="05000000000000000000" pitchFamily="2" charset="2"/>
              <a:buChar char="v"/>
            </a:pPr>
            <a:endParaRPr lang="en-US" altLang="en-US" sz="1800" b="1" dirty="0">
              <a:solidFill>
                <a:srgbClr val="3B7A6A"/>
              </a:solidFill>
              <a:latin typeface="Trebuchet MS" pitchFamily="34" charset="0"/>
              <a:sym typeface="Trebuchet MS" pitchFamily="34" charset="0"/>
            </a:endParaRPr>
          </a:p>
        </p:txBody>
      </p:sp>
      <p:pic>
        <p:nvPicPr>
          <p:cNvPr id="10244" name="Picture 8" descr="sottopancia.jpg"/>
          <p:cNvPicPr>
            <a:picLocks noChangeAspect="1"/>
          </p:cNvPicPr>
          <p:nvPr/>
        </p:nvPicPr>
        <p:blipFill>
          <a:blip r:embed="rId2">
            <a:extLst>
              <a:ext uri="{28A0092B-C50C-407E-A947-70E740481C1C}">
                <a14:useLocalDpi xmlns="" xmlns:a14="http://schemas.microsoft.com/office/drawing/2010/main" val="0"/>
              </a:ext>
            </a:extLst>
          </a:blip>
          <a:srcRect/>
          <a:stretch>
            <a:fillRect/>
          </a:stretch>
        </p:blipFill>
        <p:spPr bwMode="auto">
          <a:xfrm>
            <a:off x="2272606" y="6543228"/>
            <a:ext cx="5671468" cy="1518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0"/>
                <a:headEnd/>
                <a:tailEnd/>
              </a14:hiddenLine>
            </a:ext>
          </a:extLst>
        </p:spPr>
      </p:pic>
      <p:sp>
        <p:nvSpPr>
          <p:cNvPr id="10245" name="Line 9"/>
          <p:cNvSpPr>
            <a:spLocks noChangeShapeType="1"/>
          </p:cNvSpPr>
          <p:nvPr/>
        </p:nvSpPr>
        <p:spPr bwMode="auto">
          <a:xfrm>
            <a:off x="2265908" y="6465094"/>
            <a:ext cx="568821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6" name="Line 10"/>
          <p:cNvSpPr>
            <a:spLocks noChangeShapeType="1"/>
          </p:cNvSpPr>
          <p:nvPr/>
        </p:nvSpPr>
        <p:spPr bwMode="auto">
          <a:xfrm>
            <a:off x="2260328" y="6777633"/>
            <a:ext cx="5699373"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8" name="Line 12"/>
          <p:cNvSpPr>
            <a:spLocks noChangeShapeType="1"/>
          </p:cNvSpPr>
          <p:nvPr/>
        </p:nvSpPr>
        <p:spPr bwMode="auto">
          <a:xfrm flipV="1">
            <a:off x="1221135" y="964406"/>
            <a:ext cx="6994178"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
        <p:nvSpPr>
          <p:cNvPr id="10249" name="Line 13"/>
          <p:cNvSpPr>
            <a:spLocks noChangeShapeType="1"/>
          </p:cNvSpPr>
          <p:nvPr/>
        </p:nvSpPr>
        <p:spPr bwMode="auto">
          <a:xfrm flipV="1">
            <a:off x="1375172" y="5786438"/>
            <a:ext cx="6840141" cy="0"/>
          </a:xfrm>
          <a:prstGeom prst="line">
            <a:avLst/>
          </a:prstGeom>
          <a:noFill/>
          <a:ln w="25400">
            <a:solidFill>
              <a:srgbClr val="366CA6"/>
            </a:solidFill>
            <a:round/>
            <a:headEnd/>
            <a:tailEnd/>
          </a:ln>
          <a:extLst>
            <a:ext uri="{909E8E84-426E-40DD-AFC4-6F175D3DCCD1}">
              <a14:hiddenFill xmlns="" xmlns:a14="http://schemas.microsoft.com/office/drawing/2010/main">
                <a:noFill/>
              </a14:hiddenFill>
            </a:ext>
          </a:extLst>
        </p:spPr>
        <p:txBody>
          <a:bodyPr lIns="0" tIns="0" rIns="0" bIns="0" anchor="ctr"/>
          <a:lstStyle/>
          <a:p>
            <a:endParaRPr lang="en-US"/>
          </a:p>
        </p:txBody>
      </p:sp>
    </p:spTree>
    <p:extLst>
      <p:ext uri="{BB962C8B-B14F-4D97-AF65-F5344CB8AC3E}">
        <p14:creationId xmlns="" xmlns:p14="http://schemas.microsoft.com/office/powerpoint/2010/main" val="4108888536"/>
      </p:ext>
    </p:extLst>
  </p:cSld>
  <p:clrMapOvr>
    <a:masterClrMapping/>
  </p:clrMapOvr>
  <p:transition spd="slow">
    <p:wheel spokes="1"/>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1553</TotalTime>
  <Words>2370</Words>
  <Application>Microsoft Office PowerPoint</Application>
  <PresentationFormat>On-screen Show (4:3)</PresentationFormat>
  <Paragraphs>228</Paragraphs>
  <Slides>28</Slides>
  <Notes>0</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Office Theme</vt:lpstr>
      <vt:lpstr>LEGAL AND INSTITUTIONAL ASPECTS – BOTSWANA  Odirile Otto itumeleng</vt:lpstr>
      <vt:lpstr>Slide 2</vt:lpstr>
      <vt:lpstr>TRANSBOUNDARY LEGAL AND INSTITUTIONAL FRAMEWORK</vt:lpstr>
      <vt:lpstr>TRANSBOUNDARY LEGAL AND INSTITUTIONAL FRAMEWORK</vt:lpstr>
      <vt:lpstr>TRANSBOUNDARY LEGAL AND INSTITUTIONAL FRAMEWORK</vt:lpstr>
      <vt:lpstr>TRANSBOUNDARY LEGAL AND INSTITUTIONAL FRAMEWORK</vt:lpstr>
      <vt:lpstr>INTERNATIONAL LEGAL AND INSTITUTIONAL INSTRUMENTS</vt:lpstr>
      <vt:lpstr>INTERNATIONAL LEGAL AND INSTITUTIONAL INSTRUMENTS</vt:lpstr>
      <vt:lpstr>Slide 9</vt:lpstr>
      <vt:lpstr>DOMESTIC LEGAL AND INSTITUTIONAL FRAMEWORK Regulations / Subsidiary Legislation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Tsaone</dc:creator>
  <cp:lastModifiedBy>OTTO ITUMELENG Law</cp:lastModifiedBy>
  <cp:revision>38</cp:revision>
  <dcterms:created xsi:type="dcterms:W3CDTF">2014-06-17T08:41:36Z</dcterms:created>
  <dcterms:modified xsi:type="dcterms:W3CDTF">2014-10-21T06:25:35Z</dcterms:modified>
</cp:coreProperties>
</file>