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7" r:id="rId2"/>
    <p:sldId id="266" r:id="rId3"/>
    <p:sldId id="257" r:id="rId4"/>
    <p:sldId id="268" r:id="rId5"/>
    <p:sldId id="269" r:id="rId6"/>
    <p:sldId id="265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0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4025D-C4B9-417E-958A-2B0B62E9405A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56542-621A-4343-BAE0-1C7F3A1E3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64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56542-621A-4343-BAE0-1C7F3A1E3B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19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22F2-A948-43F1-B356-AECA46E8985A}" type="datetimeFigureOut">
              <a:rPr lang="en-US" smtClean="0"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FAA0-4B1A-4D86-9B8F-29A2E6938C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442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22F2-A948-43F1-B356-AECA46E8985A}" type="datetimeFigureOut">
              <a:rPr lang="en-US" smtClean="0"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FAA0-4B1A-4D86-9B8F-29A2E6938C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724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22F2-A948-43F1-B356-AECA46E8985A}" type="datetimeFigureOut">
              <a:rPr lang="en-US" smtClean="0"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FAA0-4B1A-4D86-9B8F-29A2E6938C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50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22F2-A948-43F1-B356-AECA46E8985A}" type="datetimeFigureOut">
              <a:rPr lang="en-US" smtClean="0"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FAA0-4B1A-4D86-9B8F-29A2E6938C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49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22F2-A948-43F1-B356-AECA46E8985A}" type="datetimeFigureOut">
              <a:rPr lang="en-US" smtClean="0"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FAA0-4B1A-4D86-9B8F-29A2E6938C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064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22F2-A948-43F1-B356-AECA46E8985A}" type="datetimeFigureOut">
              <a:rPr lang="en-US" smtClean="0"/>
              <a:t>10/20/2014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FAA0-4B1A-4D86-9B8F-29A2E6938C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605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22F2-A948-43F1-B356-AECA46E8985A}" type="datetimeFigureOut">
              <a:rPr lang="en-US" smtClean="0"/>
              <a:t>10/20/2014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FAA0-4B1A-4D86-9B8F-29A2E6938C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20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22F2-A948-43F1-B356-AECA46E8985A}" type="datetimeFigureOut">
              <a:rPr lang="en-US" smtClean="0"/>
              <a:t>10/20/2014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FAA0-4B1A-4D86-9B8F-29A2E6938C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30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22F2-A948-43F1-B356-AECA46E8985A}" type="datetimeFigureOut">
              <a:rPr lang="en-US" smtClean="0"/>
              <a:t>10/20/2014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FAA0-4B1A-4D86-9B8F-29A2E6938C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68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22F2-A948-43F1-B356-AECA46E8985A}" type="datetimeFigureOut">
              <a:rPr lang="en-US" smtClean="0"/>
              <a:t>10/20/2014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FAA0-4B1A-4D86-9B8F-29A2E6938C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355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22F2-A948-43F1-B356-AECA46E8985A}" type="datetimeFigureOut">
              <a:rPr lang="en-US" smtClean="0"/>
              <a:t>10/20/2014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FAA0-4B1A-4D86-9B8F-29A2E6938C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0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C22F2-A948-43F1-B356-AECA46E8985A}" type="datetimeFigureOut">
              <a:rPr lang="en-US" smtClean="0"/>
              <a:t>10/20/2014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6FAA0-4B1A-4D86-9B8F-29A2E6938C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879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/>
          </p:cNvSpPr>
          <p:nvPr/>
        </p:nvSpPr>
        <p:spPr bwMode="auto">
          <a:xfrm>
            <a:off x="7543800" y="5856759"/>
            <a:ext cx="1215666" cy="267891"/>
          </a:xfrm>
          <a:custGeom>
            <a:avLst/>
            <a:gdLst>
              <a:gd name="T0" fmla="*/ 2147483647 w 21600"/>
              <a:gd name="T1" fmla="*/ 1045462871 h 21600"/>
              <a:gd name="T2" fmla="*/ 2147483647 w 21600"/>
              <a:gd name="T3" fmla="*/ 1045462871 h 21600"/>
              <a:gd name="T4" fmla="*/ 2147483647 w 21600"/>
              <a:gd name="T5" fmla="*/ 1045462871 h 21600"/>
              <a:gd name="T6" fmla="*/ 2147483647 w 21600"/>
              <a:gd name="T7" fmla="*/ 10454628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/>
          <a:p>
            <a:r>
              <a:rPr lang="en-US" altLang="en-US" sz="1300" dirty="0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Bantu Hanise</a:t>
            </a:r>
            <a:endParaRPr lang="en-US" altLang="en-US" dirty="0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560338" y="2634258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V="1">
            <a:off x="523503" y="5777508"/>
            <a:ext cx="809587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53" name="AutoShape 5"/>
          <p:cNvSpPr>
            <a:spLocks/>
          </p:cNvSpPr>
          <p:nvPr/>
        </p:nvSpPr>
        <p:spPr bwMode="auto">
          <a:xfrm>
            <a:off x="7467600" y="6133580"/>
            <a:ext cx="1291866" cy="169665"/>
          </a:xfrm>
          <a:custGeom>
            <a:avLst/>
            <a:gdLst>
              <a:gd name="T0" fmla="*/ 2147483647 w 21600"/>
              <a:gd name="T1" fmla="*/ 1045462871 h 21600"/>
              <a:gd name="T2" fmla="*/ 2147483647 w 21600"/>
              <a:gd name="T3" fmla="*/ 1045462871 h 21600"/>
              <a:gd name="T4" fmla="*/ 2147483647 w 21600"/>
              <a:gd name="T5" fmla="*/ 1045462871 h 21600"/>
              <a:gd name="T6" fmla="*/ 2147483647 w 21600"/>
              <a:gd name="T7" fmla="*/ 10454628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/>
          <a:p>
            <a:r>
              <a:rPr lang="en-US" altLang="en-US" sz="1300" dirty="0" smtClean="0">
                <a:solidFill>
                  <a:srgbClr val="426C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21 </a:t>
            </a:r>
            <a:r>
              <a:rPr lang="en-US" altLang="en-US" sz="1300" dirty="0" smtClean="0">
                <a:solidFill>
                  <a:srgbClr val="426C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October2014</a:t>
            </a:r>
            <a:endParaRPr lang="en-US" altLang="en-US" dirty="0"/>
          </a:p>
        </p:txBody>
      </p:sp>
      <p:sp>
        <p:nvSpPr>
          <p:cNvPr id="2054" name="AutoShape 6"/>
          <p:cNvSpPr>
            <a:spLocks/>
          </p:cNvSpPr>
          <p:nvPr/>
        </p:nvSpPr>
        <p:spPr bwMode="auto">
          <a:xfrm>
            <a:off x="7543800" y="6303246"/>
            <a:ext cx="1072233" cy="229938"/>
          </a:xfrm>
          <a:custGeom>
            <a:avLst/>
            <a:gdLst>
              <a:gd name="T0" fmla="*/ 2147483647 w 21600"/>
              <a:gd name="T1" fmla="*/ 1045462871 h 21600"/>
              <a:gd name="T2" fmla="*/ 2147483647 w 21600"/>
              <a:gd name="T3" fmla="*/ 1045462871 h 21600"/>
              <a:gd name="T4" fmla="*/ 2147483647 w 21600"/>
              <a:gd name="T5" fmla="*/ 1045462871 h 21600"/>
              <a:gd name="T6" fmla="*/ 2147483647 w 21600"/>
              <a:gd name="T7" fmla="*/ 10454628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/>
          <a:p>
            <a:r>
              <a:rPr lang="en-US" altLang="en-US" sz="1300" i="1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South Africa</a:t>
            </a:r>
            <a:endParaRPr lang="en-US" altLang="en-US" dirty="0"/>
          </a:p>
        </p:txBody>
      </p:sp>
      <p:sp>
        <p:nvSpPr>
          <p:cNvPr id="2055" name="AutoShape 7"/>
          <p:cNvSpPr>
            <a:spLocks/>
          </p:cNvSpPr>
          <p:nvPr/>
        </p:nvSpPr>
        <p:spPr bwMode="auto">
          <a:xfrm>
            <a:off x="1237879" y="3535040"/>
            <a:ext cx="6929438" cy="5000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/>
          <a:p>
            <a:r>
              <a:rPr lang="en-US" altLang="en-US" sz="3100" dirty="0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		     South </a:t>
            </a:r>
            <a:r>
              <a:rPr lang="en-US" altLang="en-US" sz="3100" dirty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African </a:t>
            </a:r>
            <a:endParaRPr lang="en-US" altLang="en-US" sz="3100" dirty="0" smtClean="0">
              <a:solidFill>
                <a:srgbClr val="426C86"/>
              </a:solidFill>
              <a:latin typeface="Trebuchet MS Bold" charset="0"/>
              <a:ea typeface="Trebuchet MS Bold" charset="0"/>
              <a:cs typeface="Trebuchet MS Bold" charset="0"/>
              <a:sym typeface="Trebuchet MS Bold" charset="0"/>
            </a:endParaRPr>
          </a:p>
          <a:p>
            <a:r>
              <a:rPr lang="en-US" altLang="en-US" sz="3100" dirty="0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  Socio-economic and Environmental 			Aspects</a:t>
            </a:r>
            <a:r>
              <a:rPr lang="en-US" altLang="en-US" sz="3000" dirty="0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		   			      BE </a:t>
            </a:r>
            <a:r>
              <a:rPr lang="en-US" altLang="en-US" sz="3000" dirty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Hanise</a:t>
            </a:r>
            <a:endParaRPr lang="en-US" altLang="en-US" dirty="0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V="1">
            <a:off x="645729" y="6618015"/>
            <a:ext cx="81137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2057" name="Picture 9" descr="iucn_logo2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115" y="5961683"/>
            <a:ext cx="532432" cy="50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8" name="Picture 10" descr="IGRAC-logo-txt-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87" y="6133580"/>
            <a:ext cx="997893" cy="33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9" name="Picture 11" descr="12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45"/>
          <a:stretch>
            <a:fillRect/>
          </a:stretch>
        </p:blipFill>
        <p:spPr bwMode="auto">
          <a:xfrm>
            <a:off x="2109639" y="5855643"/>
            <a:ext cx="1397496" cy="67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60" name="Picture 12" descr="SDC_RVB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38" y="5943823"/>
            <a:ext cx="110616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61" name="Line 19"/>
          <p:cNvSpPr>
            <a:spLocks noChangeShapeType="1"/>
          </p:cNvSpPr>
          <p:nvPr/>
        </p:nvSpPr>
        <p:spPr bwMode="auto">
          <a:xfrm flipV="1">
            <a:off x="560338" y="267891"/>
            <a:ext cx="802109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62" name="Line 20"/>
          <p:cNvSpPr>
            <a:spLocks noChangeShapeType="1"/>
          </p:cNvSpPr>
          <p:nvPr/>
        </p:nvSpPr>
        <p:spPr bwMode="auto">
          <a:xfrm flipV="1">
            <a:off x="514574" y="6618015"/>
            <a:ext cx="81137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63" name="Line 21"/>
          <p:cNvSpPr>
            <a:spLocks noChangeShapeType="1"/>
          </p:cNvSpPr>
          <p:nvPr/>
        </p:nvSpPr>
        <p:spPr bwMode="auto">
          <a:xfrm flipV="1">
            <a:off x="523503" y="5738441"/>
            <a:ext cx="809587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64" name="Line 22"/>
          <p:cNvSpPr>
            <a:spLocks noChangeShapeType="1"/>
          </p:cNvSpPr>
          <p:nvPr/>
        </p:nvSpPr>
        <p:spPr bwMode="auto">
          <a:xfrm>
            <a:off x="559222" y="2681139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65" name="Line 23"/>
          <p:cNvSpPr>
            <a:spLocks noChangeShapeType="1"/>
          </p:cNvSpPr>
          <p:nvPr/>
        </p:nvSpPr>
        <p:spPr bwMode="auto">
          <a:xfrm>
            <a:off x="559222" y="321469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66" name="AutoShape 24"/>
          <p:cNvSpPr>
            <a:spLocks/>
          </p:cNvSpPr>
          <p:nvPr/>
        </p:nvSpPr>
        <p:spPr bwMode="auto">
          <a:xfrm>
            <a:off x="3485927" y="4297412"/>
            <a:ext cx="2856383" cy="48220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/>
          <a:p>
            <a:endParaRPr lang="en-US" altLang="en-US" dirty="0"/>
          </a:p>
        </p:txBody>
      </p:sp>
      <p:pic>
        <p:nvPicPr>
          <p:cNvPr id="2067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633" y="482203"/>
            <a:ext cx="3455789" cy="189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878" y="877342"/>
            <a:ext cx="2905497" cy="12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27" y="5951637"/>
            <a:ext cx="66302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152" y="5928197"/>
            <a:ext cx="535781" cy="55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528" y="5883548"/>
            <a:ext cx="475506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0" descr="tile_paper_medgray"/>
          <p:cNvSpPr>
            <a:spLocks/>
          </p:cNvSpPr>
          <p:nvPr/>
        </p:nvSpPr>
        <p:spPr bwMode="auto">
          <a:xfrm>
            <a:off x="0" y="-13831"/>
            <a:ext cx="72196" cy="349131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eaLnBrk="0">
              <a:defRPr/>
            </a:pPr>
            <a:endParaRPr lang="fr-FR" altLang="fr-FR"/>
          </a:p>
        </p:txBody>
      </p:sp>
      <p:sp>
        <p:nvSpPr>
          <p:cNvPr id="3" name="Rectangle 31" descr="tile_paper_medgray"/>
          <p:cNvSpPr>
            <a:spLocks/>
          </p:cNvSpPr>
          <p:nvPr/>
        </p:nvSpPr>
        <p:spPr bwMode="auto">
          <a:xfrm>
            <a:off x="0" y="870491"/>
            <a:ext cx="104192" cy="241409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eaLnBrk="0">
              <a:defRPr/>
            </a:pPr>
            <a:r>
              <a:rPr lang="en-GB" altLang="fr-FR" sz="1100" b="1">
                <a:latin typeface="Calibri" pitchFamily="34" charset="0"/>
                <a:cs typeface="Times New Roman" pitchFamily="18" charset="0"/>
              </a:rPr>
              <a:t> </a:t>
            </a:r>
            <a:endParaRPr lang="en-GB" altLang="fr-FR"/>
          </a:p>
        </p:txBody>
      </p:sp>
      <p:sp>
        <p:nvSpPr>
          <p:cNvPr id="4" name="Rectangle 32" descr="tile_paper_medgray"/>
          <p:cNvSpPr>
            <a:spLocks/>
          </p:cNvSpPr>
          <p:nvPr/>
        </p:nvSpPr>
        <p:spPr bwMode="auto">
          <a:xfrm>
            <a:off x="0" y="1747833"/>
            <a:ext cx="104192" cy="241409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eaLnBrk="0">
              <a:defRPr/>
            </a:pPr>
            <a:r>
              <a:rPr lang="en-GB" altLang="fr-FR" sz="1100" b="1">
                <a:latin typeface="Calibri" pitchFamily="34" charset="0"/>
                <a:cs typeface="Times New Roman" pitchFamily="18" charset="0"/>
              </a:rPr>
              <a:t> </a:t>
            </a:r>
            <a:endParaRPr lang="en-GB" altLang="fr-FR"/>
          </a:p>
        </p:txBody>
      </p:sp>
      <p:sp>
        <p:nvSpPr>
          <p:cNvPr id="5" name="Rectangle 33" descr="tile_paper_medgray"/>
          <p:cNvSpPr>
            <a:spLocks/>
          </p:cNvSpPr>
          <p:nvPr/>
        </p:nvSpPr>
        <p:spPr bwMode="auto">
          <a:xfrm>
            <a:off x="0" y="2604800"/>
            <a:ext cx="72196" cy="349131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eaLnBrk="0">
              <a:tabLst>
                <a:tab pos="562550" algn="l"/>
              </a:tabLst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683330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Socio Economic </a:t>
            </a:r>
            <a:r>
              <a:rPr lang="en-US" dirty="0" smtClean="0"/>
              <a:t>and Environmental </a:t>
            </a:r>
            <a:r>
              <a:rPr lang="en-US" dirty="0"/>
              <a:t>Aspects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Table </a:t>
            </a:r>
            <a:r>
              <a:rPr lang="en-US" b="1" dirty="0"/>
              <a:t>of contents</a:t>
            </a:r>
          </a:p>
          <a:p>
            <a:r>
              <a:rPr lang="en-US" dirty="0" smtClean="0"/>
              <a:t>Profile </a:t>
            </a:r>
            <a:r>
              <a:rPr lang="en-US" dirty="0"/>
              <a:t>of the study </a:t>
            </a:r>
            <a:r>
              <a:rPr lang="en-US" dirty="0" smtClean="0"/>
              <a:t>area</a:t>
            </a:r>
          </a:p>
          <a:p>
            <a:pPr lvl="1"/>
            <a:r>
              <a:rPr lang="en-US" dirty="0" smtClean="0"/>
              <a:t>Demographics</a:t>
            </a:r>
          </a:p>
          <a:p>
            <a:pPr lvl="1"/>
            <a:r>
              <a:rPr lang="en-US" dirty="0" smtClean="0"/>
              <a:t>Socio-economics and </a:t>
            </a:r>
            <a:r>
              <a:rPr lang="en-US" dirty="0" smtClean="0"/>
              <a:t>infrastructure</a:t>
            </a:r>
          </a:p>
          <a:p>
            <a:pPr marL="514350" indent="-457200"/>
            <a:r>
              <a:rPr lang="en-US" dirty="0" smtClean="0"/>
              <a:t>Environmental Aspects</a:t>
            </a:r>
            <a:endParaRPr lang="en-US" dirty="0"/>
          </a:p>
          <a:p>
            <a:r>
              <a:rPr lang="en-US" dirty="0" smtClean="0"/>
              <a:t>Aspects </a:t>
            </a:r>
            <a:r>
              <a:rPr lang="en-US" dirty="0"/>
              <a:t>around the </a:t>
            </a:r>
            <a:r>
              <a:rPr lang="en-US" dirty="0" smtClean="0"/>
              <a:t>available </a:t>
            </a:r>
            <a:r>
              <a:rPr lang="en-US" dirty="0"/>
              <a:t>data </a:t>
            </a:r>
            <a:r>
              <a:rPr lang="en-US" dirty="0" smtClean="0"/>
              <a:t>sources, types and sources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05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Profile </a:t>
            </a:r>
            <a:r>
              <a:rPr lang="en-US" dirty="0" smtClean="0"/>
              <a:t>of Study </a:t>
            </a:r>
            <a:r>
              <a:rPr lang="en-US" dirty="0"/>
              <a:t>area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15000"/>
          </a:xfrm>
        </p:spPr>
        <p:txBody>
          <a:bodyPr>
            <a:normAutofit fontScale="92500" lnSpcReduction="10000"/>
          </a:bodyPr>
          <a:lstStyle/>
          <a:p>
            <a:pPr lvl="1">
              <a:buFont typeface="Arial" pitchFamily="34" charset="0"/>
              <a:buChar char="•"/>
            </a:pPr>
            <a:r>
              <a:rPr lang="en-US" b="1" dirty="0" smtClean="0"/>
              <a:t>Demographic </a:t>
            </a:r>
            <a:r>
              <a:rPr lang="en-US" b="1" dirty="0" smtClean="0"/>
              <a:t>Aspects</a:t>
            </a:r>
          </a:p>
          <a:p>
            <a:pPr marL="914400" lvl="2" indent="0">
              <a:buNone/>
            </a:pPr>
            <a:r>
              <a:rPr lang="en-US" b="1" dirty="0" smtClean="0"/>
              <a:t>-  </a:t>
            </a:r>
            <a:r>
              <a:rPr lang="en-US" dirty="0" smtClean="0"/>
              <a:t>The area is in the Mier Local Municipality part of the 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Siyanda District Municipality and has land area 22.468 km²</a:t>
            </a:r>
          </a:p>
          <a:p>
            <a:pPr lvl="2">
              <a:buFontTx/>
              <a:buChar char="-"/>
            </a:pPr>
            <a:r>
              <a:rPr lang="en-US" dirty="0" smtClean="0"/>
              <a:t>Total </a:t>
            </a:r>
            <a:r>
              <a:rPr lang="en-US" dirty="0" smtClean="0"/>
              <a:t>Population of  7,003 individuals ,62.4% of the </a:t>
            </a:r>
            <a:r>
              <a:rPr lang="en-US" dirty="0" smtClean="0"/>
              <a:t> population </a:t>
            </a:r>
            <a:r>
              <a:rPr lang="en-US" dirty="0" smtClean="0"/>
              <a:t>is below 35 years and </a:t>
            </a:r>
            <a:r>
              <a:rPr lang="en-US" dirty="0" smtClean="0"/>
              <a:t>population </a:t>
            </a:r>
            <a:r>
              <a:rPr lang="en-US" dirty="0" smtClean="0"/>
              <a:t>density 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of </a:t>
            </a:r>
            <a:r>
              <a:rPr lang="en-US" dirty="0" smtClean="0"/>
              <a:t>0.31/km²</a:t>
            </a:r>
          </a:p>
          <a:p>
            <a:pPr marL="914400" lvl="2" indent="0">
              <a:buNone/>
            </a:pPr>
            <a:r>
              <a:rPr lang="en-US" dirty="0" smtClean="0"/>
              <a:t>-   </a:t>
            </a:r>
            <a:r>
              <a:rPr lang="en-US" dirty="0" smtClean="0"/>
              <a:t>Population </a:t>
            </a:r>
            <a:r>
              <a:rPr lang="en-US" dirty="0" smtClean="0"/>
              <a:t>distribution : 69.2% urban and 30.9% Farms</a:t>
            </a:r>
          </a:p>
          <a:p>
            <a:pPr marL="914400" lvl="2" indent="0">
              <a:buNone/>
            </a:pPr>
            <a:r>
              <a:rPr lang="en-US" dirty="0" smtClean="0"/>
              <a:t>    Local </a:t>
            </a:r>
            <a:r>
              <a:rPr lang="en-US" dirty="0" smtClean="0"/>
              <a:t>Gender ratio: 49.6% </a:t>
            </a:r>
            <a:r>
              <a:rPr lang="en-US" dirty="0" smtClean="0"/>
              <a:t>Females and 51.4</a:t>
            </a:r>
            <a:r>
              <a:rPr lang="en-US" dirty="0" smtClean="0"/>
              <a:t>% Males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971550" lvl="1" indent="-457200">
              <a:buFont typeface="Arial" pitchFamily="34" charset="0"/>
              <a:buChar char="•"/>
            </a:pPr>
            <a:r>
              <a:rPr lang="en-US" b="1" dirty="0" smtClean="0"/>
              <a:t>Water </a:t>
            </a:r>
            <a:r>
              <a:rPr lang="en-US" b="1" dirty="0" smtClean="0"/>
              <a:t>and</a:t>
            </a:r>
            <a:r>
              <a:rPr lang="en-US" b="1" dirty="0" smtClean="0"/>
              <a:t> </a:t>
            </a:r>
            <a:r>
              <a:rPr lang="en-US" b="1" dirty="0" smtClean="0"/>
              <a:t>Sanitation </a:t>
            </a:r>
            <a:r>
              <a:rPr lang="en-US" b="1" dirty="0" smtClean="0"/>
              <a:t>Sources</a:t>
            </a:r>
            <a:endParaRPr lang="en-US" b="1" dirty="0" smtClean="0"/>
          </a:p>
          <a:p>
            <a:pPr lvl="2">
              <a:buFontTx/>
              <a:buChar char="-"/>
            </a:pPr>
            <a:r>
              <a:rPr lang="en-US" dirty="0" smtClean="0"/>
              <a:t>Water </a:t>
            </a:r>
            <a:r>
              <a:rPr lang="en-US" dirty="0" smtClean="0"/>
              <a:t>sources: 63.3%  Municipality water schemes and 36.7% other sources such as boreholes, springs, 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/>
              <a:t>rain </a:t>
            </a:r>
            <a:r>
              <a:rPr lang="en-US" dirty="0" smtClean="0"/>
              <a:t>water storing tanks etc</a:t>
            </a:r>
          </a:p>
          <a:p>
            <a:pPr lvl="2">
              <a:buFontTx/>
              <a:buChar char="-"/>
            </a:pPr>
            <a:r>
              <a:rPr lang="en-US" dirty="0" smtClean="0"/>
              <a:t>Sanitation </a:t>
            </a:r>
            <a:r>
              <a:rPr lang="en-US" dirty="0" smtClean="0"/>
              <a:t>sites: 11% have no toilets, 88.7% have toilets 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    (36.9</a:t>
            </a:r>
            <a:r>
              <a:rPr lang="en-US" dirty="0" smtClean="0"/>
              <a:t>% Pits and Bucket toilets)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03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Profiling of the study area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Data Aggregates :</a:t>
            </a:r>
            <a:endParaRPr lang="en-US" dirty="0" smtClean="0"/>
          </a:p>
          <a:p>
            <a:pPr lvl="1"/>
            <a:r>
              <a:rPr lang="en-US" dirty="0"/>
              <a:t>Youth unemployment rate: 35.2%</a:t>
            </a:r>
          </a:p>
          <a:p>
            <a:pPr lvl="1"/>
            <a:r>
              <a:rPr lang="en-US" dirty="0"/>
              <a:t>No schooling aged 20+: 9.1%</a:t>
            </a:r>
          </a:p>
          <a:p>
            <a:pPr lvl="1"/>
            <a:r>
              <a:rPr lang="en-US" dirty="0"/>
              <a:t>Higher education aged 20+ : 5.1%</a:t>
            </a:r>
          </a:p>
          <a:p>
            <a:pPr lvl="1"/>
            <a:r>
              <a:rPr lang="en-US" dirty="0"/>
              <a:t>Matric aged 20+ 14.9%</a:t>
            </a:r>
          </a:p>
          <a:p>
            <a:pPr lvl="1"/>
            <a:r>
              <a:rPr lang="en-US" dirty="0"/>
              <a:t>Number of households: 1784</a:t>
            </a:r>
          </a:p>
          <a:p>
            <a:pPr lvl="1"/>
            <a:r>
              <a:rPr lang="en-US" dirty="0"/>
              <a:t>Number of Agricultural households: 583</a:t>
            </a:r>
          </a:p>
          <a:p>
            <a:pPr lvl="1"/>
            <a:r>
              <a:rPr lang="en-US" dirty="0"/>
              <a:t>Average household size: 3.7</a:t>
            </a:r>
          </a:p>
          <a:p>
            <a:pPr lvl="1"/>
            <a:r>
              <a:rPr lang="en-US" dirty="0"/>
              <a:t>Female headed households: 29.7%</a:t>
            </a:r>
          </a:p>
          <a:p>
            <a:pPr lvl="1"/>
            <a:r>
              <a:rPr lang="en-US" dirty="0"/>
              <a:t>Formal dwellings: 89.9%</a:t>
            </a:r>
          </a:p>
          <a:p>
            <a:pPr lvl="1"/>
            <a:r>
              <a:rPr lang="en-US" dirty="0"/>
              <a:t>Housing owned/paying off: 57.9%</a:t>
            </a:r>
          </a:p>
          <a:p>
            <a:pPr lvl="1"/>
            <a:r>
              <a:rPr lang="en-US" dirty="0" smtClean="0"/>
              <a:t>Economic </a:t>
            </a:r>
            <a:r>
              <a:rPr lang="en-US" sz="2900" dirty="0"/>
              <a:t>sectors include Agriculture: crop and </a:t>
            </a:r>
            <a:r>
              <a:rPr lang="en-US" sz="2900" dirty="0" smtClean="0"/>
              <a:t>livestock; tourism;  </a:t>
            </a:r>
            <a:r>
              <a:rPr lang="en-US" sz="2900" dirty="0"/>
              <a:t>mining (salt) and community services (professionals which include nurses, teachers, municipality </a:t>
            </a:r>
            <a:r>
              <a:rPr lang="en-US" sz="2900" dirty="0" smtClean="0"/>
              <a:t>officials)</a:t>
            </a:r>
          </a:p>
          <a:p>
            <a:pPr marL="800100" lvl="3" indent="-342900"/>
            <a:r>
              <a:rPr lang="en-US" sz="2900" dirty="0" smtClean="0"/>
              <a:t> </a:t>
            </a:r>
            <a:r>
              <a:rPr lang="en-US" sz="2900" dirty="0" smtClean="0"/>
              <a:t>Young population (62% below 35 years) of the 7003 in area 22,658 km² with density of 0.31/km²</a:t>
            </a:r>
            <a:r>
              <a:rPr lang="en-US" sz="2900" dirty="0" smtClean="0"/>
              <a:t>;</a:t>
            </a:r>
          </a:p>
          <a:p>
            <a:pPr marL="800100" lvl="3" indent="-342900"/>
            <a:r>
              <a:rPr lang="en-US" sz="2900" dirty="0" smtClean="0"/>
              <a:t> </a:t>
            </a:r>
            <a:r>
              <a:rPr lang="en-US" sz="2900" dirty="0" smtClean="0"/>
              <a:t>Area’s </a:t>
            </a:r>
            <a:r>
              <a:rPr lang="en-US" sz="2900" dirty="0"/>
              <a:t>G</a:t>
            </a:r>
            <a:r>
              <a:rPr lang="en-US" sz="2900" dirty="0" smtClean="0"/>
              <a:t>ender </a:t>
            </a:r>
            <a:r>
              <a:rPr lang="en-US" sz="2900" dirty="0"/>
              <a:t>R</a:t>
            </a:r>
            <a:r>
              <a:rPr lang="en-US" sz="2900" dirty="0" smtClean="0"/>
              <a:t>atio: F </a:t>
            </a:r>
            <a:r>
              <a:rPr lang="en-US" sz="2900" dirty="0" smtClean="0"/>
              <a:t>(49.6%) </a:t>
            </a:r>
            <a:r>
              <a:rPr lang="en-US" sz="2900" dirty="0" smtClean="0"/>
              <a:t>and M </a:t>
            </a:r>
            <a:r>
              <a:rPr lang="en-US" sz="2900" dirty="0" smtClean="0"/>
              <a:t>(51.4%); </a:t>
            </a:r>
          </a:p>
          <a:p>
            <a:pPr marL="800100" lvl="3" indent="-342900"/>
            <a:r>
              <a:rPr lang="en-US" sz="2900" dirty="0" smtClean="0"/>
              <a:t>Urban </a:t>
            </a:r>
            <a:r>
              <a:rPr lang="en-US" sz="2900" dirty="0" smtClean="0"/>
              <a:t>to rural gender distribution: Rural F (21.1%) and M (64.1%); Urban: F (78.9%) and M (</a:t>
            </a:r>
            <a:r>
              <a:rPr lang="en-US" sz="2900" dirty="0" smtClean="0"/>
              <a:t>21.1</a:t>
            </a:r>
            <a:r>
              <a:rPr lang="en-US" sz="2900" dirty="0" smtClean="0"/>
              <a:t>%)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144229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Aspects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Savanna and Grassland vegetation</a:t>
            </a:r>
          </a:p>
          <a:p>
            <a:pPr lvl="1"/>
            <a:r>
              <a:rPr lang="en-US" dirty="0" smtClean="0"/>
              <a:t>Shrubby Gordonia and Thorny Kalahari Duneveld </a:t>
            </a:r>
          </a:p>
          <a:p>
            <a:r>
              <a:rPr lang="en-US" dirty="0" smtClean="0"/>
              <a:t>Alien Shrub invasion</a:t>
            </a:r>
          </a:p>
          <a:p>
            <a:pPr lvl="1"/>
            <a:r>
              <a:rPr lang="en-US" dirty="0" smtClean="0"/>
              <a:t>Dominated by Prosopis “</a:t>
            </a:r>
            <a:r>
              <a:rPr lang="en-US" dirty="0" err="1" smtClean="0"/>
              <a:t>suidwesdoring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3-18m root system</a:t>
            </a:r>
          </a:p>
          <a:p>
            <a:pPr lvl="2"/>
            <a:r>
              <a:rPr lang="en-US" dirty="0" smtClean="0"/>
              <a:t>Thrives in sandy and saline soils</a:t>
            </a:r>
          </a:p>
          <a:p>
            <a:pPr lvl="2"/>
            <a:r>
              <a:rPr lang="en-US" dirty="0" smtClean="0"/>
              <a:t>Tolerant to very low and very high temperatures </a:t>
            </a:r>
          </a:p>
          <a:p>
            <a:pPr marL="914400" lvl="2" indent="0">
              <a:buNone/>
            </a:pPr>
            <a:r>
              <a:rPr lang="en-US" dirty="0" smtClean="0"/>
              <a:t>    (Min-12 to Max 40) degrees Celsius</a:t>
            </a:r>
          </a:p>
          <a:p>
            <a:pPr lvl="2"/>
            <a:r>
              <a:rPr lang="en-US" dirty="0" smtClean="0"/>
              <a:t>Thrives in arid conditions</a:t>
            </a:r>
          </a:p>
          <a:p>
            <a:pPr lvl="2"/>
            <a:r>
              <a:rPr lang="en-US" dirty="0" smtClean="0"/>
              <a:t>Altitude: 300-1200m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84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700407"/>
              </p:ext>
            </p:extLst>
          </p:nvPr>
        </p:nvGraphicFramePr>
        <p:xfrm>
          <a:off x="0" y="-3"/>
          <a:ext cx="9144000" cy="6858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1597"/>
                <a:gridCol w="2195321"/>
                <a:gridCol w="1202654"/>
                <a:gridCol w="2004428"/>
              </a:tblGrid>
              <a:tr h="274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Socio-economic Indicators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Data source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Accessibility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Data </a:t>
                      </a:r>
                      <a:r>
                        <a:rPr lang="en-US" sz="1200" b="1" u="none" strike="noStrike" dirty="0">
                          <a:effectLst/>
                        </a:rPr>
                        <a:t>form and Sources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</a:tr>
              <a:tr h="274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Total Area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Stats SA, IDP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Numerical,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100" u="none" strike="noStrike" dirty="0" smtClean="0">
                          <a:effectLst/>
                        </a:rPr>
                        <a:t>Census </a:t>
                      </a:r>
                      <a:r>
                        <a:rPr lang="en-US" sz="1100" u="none" strike="noStrike" dirty="0" smtClean="0">
                          <a:effectLst/>
                        </a:rPr>
                        <a:t>Reports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</a:tr>
              <a:tr h="274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Total Population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Stats SA, IDP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Numerical</a:t>
                      </a:r>
                      <a:r>
                        <a:rPr lang="en-US" sz="1100" u="none" strike="noStrike" dirty="0" smtClean="0">
                          <a:effectLst/>
                        </a:rPr>
                        <a:t>, </a:t>
                      </a:r>
                      <a:r>
                        <a:rPr lang="en-US" sz="1100" u="none" strike="noStrike" dirty="0" smtClean="0">
                          <a:effectLst/>
                        </a:rPr>
                        <a:t>Census </a:t>
                      </a:r>
                      <a:r>
                        <a:rPr lang="en-US" sz="1100" u="none" strike="noStrike" dirty="0" smtClean="0">
                          <a:effectLst/>
                        </a:rPr>
                        <a:t>Reports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</a:tr>
              <a:tr h="274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Population Density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Stats SA, IDP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Numerical, Census </a:t>
                      </a:r>
                      <a:r>
                        <a:rPr lang="en-US" sz="1100" u="none" strike="noStrike" dirty="0" smtClean="0">
                          <a:effectLst/>
                        </a:rPr>
                        <a:t>Reports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</a:tr>
              <a:tr h="274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Sex Ratio </a:t>
                      </a:r>
                      <a:r>
                        <a:rPr lang="en-US" sz="1100" b="1" u="none" strike="noStrike" dirty="0" smtClean="0">
                          <a:effectLst/>
                        </a:rPr>
                        <a:t>(Female to Male)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Stats SA, IDP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Numerical, Census </a:t>
                      </a:r>
                      <a:r>
                        <a:rPr lang="en-US" sz="1100" u="none" strike="noStrike" dirty="0" smtClean="0">
                          <a:effectLst/>
                        </a:rPr>
                        <a:t>Reports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</a:tr>
              <a:tr h="274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Households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Stats SA, IDP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Numerical,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100" u="none" strike="noStrike" dirty="0" smtClean="0">
                          <a:effectLst/>
                        </a:rPr>
                        <a:t>Census Reports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</a:tr>
              <a:tr h="274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Economic sectors and drivers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Stats SA, IDP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Numerical,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100" u="none" strike="noStrike" dirty="0" smtClean="0">
                          <a:effectLst/>
                        </a:rPr>
                        <a:t>Census Reports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</a:tr>
              <a:tr h="274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Human dependence on groundwater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Stats SA, IDP, </a:t>
                      </a:r>
                      <a:r>
                        <a:rPr lang="en-US" sz="1100" u="none" strike="noStrike" dirty="0" smtClean="0">
                          <a:effectLst/>
                        </a:rPr>
                        <a:t>DWAS-NC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Numerical, Census </a:t>
                      </a:r>
                      <a:r>
                        <a:rPr lang="en-US" sz="1100" u="none" strike="noStrike" dirty="0" smtClean="0">
                          <a:effectLst/>
                        </a:rPr>
                        <a:t>Reports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</a:tr>
              <a:tr h="5398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Human dependence on groundwater for domestic water supply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smtClean="0">
                          <a:effectLst/>
                        </a:rPr>
                        <a:t>Stat </a:t>
                      </a:r>
                      <a:r>
                        <a:rPr lang="fr-FR" sz="1100" u="none" strike="noStrike" dirty="0">
                          <a:effectLst/>
                        </a:rPr>
                        <a:t>SA, Local Municipality, </a:t>
                      </a:r>
                      <a:r>
                        <a:rPr lang="fr-FR" sz="1100" u="none" strike="noStrike" dirty="0" smtClean="0">
                          <a:effectLst/>
                        </a:rPr>
                        <a:t>DWAS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r>
                        <a:rPr lang="en-US" sz="1100" u="none" strike="noStrike" dirty="0" smtClean="0">
                          <a:effectLst/>
                        </a:rPr>
                        <a:t>YES-Incomplete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Numerical, Census Reports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</a:tr>
              <a:tr h="5398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Human dependence on groundwater for agricultural </a:t>
                      </a:r>
                      <a:endParaRPr lang="en-US" sz="1100" b="1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en-US" sz="1100" b="1" u="none" strike="noStrike" dirty="0" smtClean="0">
                          <a:effectLst/>
                        </a:rPr>
                        <a:t>water supply:</a:t>
                      </a:r>
                    </a:p>
                    <a:p>
                      <a:pPr algn="l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Percentage of population covered by public water supply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Stats </a:t>
                      </a:r>
                      <a:r>
                        <a:rPr lang="en-US" sz="1100" u="none" strike="noStrike" dirty="0" smtClean="0">
                          <a:effectLst/>
                        </a:rPr>
                        <a:t>SA</a:t>
                      </a:r>
                      <a:r>
                        <a:rPr lang="en-US" sz="1100" u="none" strike="noStrike" dirty="0" smtClean="0">
                          <a:effectLst/>
                        </a:rPr>
                        <a:t>, DWAS-NC</a:t>
                      </a:r>
                      <a:r>
                        <a:rPr lang="en-US" sz="1100" u="none" strike="noStrike" dirty="0">
                          <a:effectLst/>
                        </a:rPr>
                        <a:t>, AgriSA NC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YES-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Incomplete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Numerical, Census </a:t>
                      </a:r>
                      <a:r>
                        <a:rPr lang="en-US" sz="1100" u="none" strike="noStrike" dirty="0">
                          <a:effectLst/>
                        </a:rPr>
                        <a:t>Reports, </a:t>
                      </a:r>
                      <a:r>
                        <a:rPr lang="en-US" sz="1100" u="none" strike="noStrike" dirty="0" smtClean="0">
                          <a:effectLst/>
                        </a:rPr>
                        <a:t>Digital Data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</a:tr>
              <a:tr h="691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Human dependence on groundwater for Industrial water </a:t>
                      </a:r>
                      <a:r>
                        <a:rPr lang="en-US" sz="1100" b="1" u="none" strike="noStrike" dirty="0" smtClean="0">
                          <a:effectLst/>
                        </a:rPr>
                        <a:t>supply: </a:t>
                      </a:r>
                    </a:p>
                    <a:p>
                      <a:pPr algn="l" fontAlgn="b"/>
                      <a:endParaRPr lang="en-US" sz="1100" b="1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Surface water use; Total volume fresh water use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Stats </a:t>
                      </a:r>
                      <a:r>
                        <a:rPr lang="en-US" sz="1100" u="none" strike="noStrike" dirty="0" smtClean="0">
                          <a:effectLst/>
                        </a:rPr>
                        <a:t>SA</a:t>
                      </a:r>
                      <a:r>
                        <a:rPr lang="en-US" sz="1100" u="none" strike="noStrike" dirty="0" smtClean="0">
                          <a:effectLst/>
                        </a:rPr>
                        <a:t>, DWAS-NC, Mier Municipality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YES-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Incomplete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Numerical,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100" u="none" strike="noStrike" dirty="0" smtClean="0">
                          <a:effectLst/>
                        </a:rPr>
                        <a:t>Census </a:t>
                      </a:r>
                      <a:r>
                        <a:rPr lang="en-US" sz="1100" u="none" strike="noStrike" dirty="0">
                          <a:effectLst/>
                        </a:rPr>
                        <a:t>Reports,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</a:tr>
              <a:tr h="691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Environmental </a:t>
                      </a:r>
                      <a:r>
                        <a:rPr lang="en-US" sz="1100" b="1" u="none" strike="noStrike" dirty="0" smtClean="0">
                          <a:effectLst/>
                        </a:rPr>
                        <a:t>Aspects:</a:t>
                      </a:r>
                    </a:p>
                    <a:p>
                      <a:pPr algn="l" fontAlgn="b"/>
                      <a:r>
                        <a:rPr lang="en-US" sz="1100" i="1" u="none" strike="noStrike" dirty="0" smtClean="0">
                          <a:effectLst/>
                        </a:rPr>
                        <a:t>Natural groundwater quality, including suitability for different uses (human consumption, livestock watering, agriculture, industry); Landuses,</a:t>
                      </a:r>
                      <a:r>
                        <a:rPr lang="en-US" sz="1100" i="1" u="none" strike="noStrike" baseline="0" dirty="0" smtClean="0">
                          <a:effectLst/>
                        </a:rPr>
                        <a:t> Biome/vegetation distribution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SANBI, </a:t>
                      </a:r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PUBLICATIONS,DWAS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YES-Incomplete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Published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Reports (Thesis)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</a:tr>
              <a:tr h="280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Ecosystem dependence on groundwater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DWAS, SANBI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Reports, digital </a:t>
                      </a:r>
                      <a:r>
                        <a:rPr lang="en-US" sz="1100" u="none" strike="noStrike" dirty="0" smtClean="0">
                          <a:effectLst/>
                        </a:rPr>
                        <a:t>information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</a:tr>
              <a:tr h="280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Aquifer vulnerability to pollution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DWAS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Reports, digital </a:t>
                      </a:r>
                      <a:r>
                        <a:rPr lang="en-US" sz="1100" u="none" strike="noStrike" dirty="0" smtClean="0">
                          <a:effectLst/>
                        </a:rPr>
                        <a:t>information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</a:tr>
              <a:tr h="280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Groundwater pollution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DWAS, Mier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100" u="none" strike="noStrike" dirty="0" smtClean="0">
                          <a:effectLst/>
                        </a:rPr>
                        <a:t>Local </a:t>
                      </a:r>
                      <a:r>
                        <a:rPr lang="en-US" sz="1100" u="none" strike="noStrike" dirty="0">
                          <a:effectLst/>
                        </a:rPr>
                        <a:t>Municipality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Reports, digital </a:t>
                      </a:r>
                      <a:r>
                        <a:rPr lang="en-US" sz="1100" u="none" strike="noStrike" dirty="0" smtClean="0">
                          <a:effectLst/>
                        </a:rPr>
                        <a:t>information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</a:tr>
              <a:tr h="280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Groundwater development stress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DWAS, Mier Local </a:t>
                      </a:r>
                      <a:r>
                        <a:rPr lang="en-US" sz="1100" u="none" strike="noStrike" dirty="0">
                          <a:effectLst/>
                        </a:rPr>
                        <a:t>Municipality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YES- Incomplete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Reports, digital </a:t>
                      </a:r>
                      <a:r>
                        <a:rPr lang="en-US" sz="1100" u="none" strike="noStrike" dirty="0" smtClean="0">
                          <a:effectLst/>
                        </a:rPr>
                        <a:t>information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</a:tr>
              <a:tr h="5398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Control of groundwater abstraction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DWAS-National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and Regional</a:t>
                      </a:r>
                      <a:r>
                        <a:rPr lang="en-US" sz="1100" u="none" strike="noStrike" dirty="0" smtClean="0">
                          <a:effectLst/>
                        </a:rPr>
                        <a:t>, Mier Local </a:t>
                      </a:r>
                      <a:r>
                        <a:rPr lang="en-US" sz="1100" u="none" strike="noStrike" dirty="0">
                          <a:effectLst/>
                        </a:rPr>
                        <a:t>Municipality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YES- Incomplete</a:t>
                      </a:r>
                    </a:p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Reports, digital </a:t>
                      </a:r>
                      <a:r>
                        <a:rPr lang="en-US" sz="1100" u="none" strike="noStrike" dirty="0" smtClean="0">
                          <a:effectLst/>
                        </a:rPr>
                        <a:t>information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</a:tr>
              <a:tr h="5398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Groundwater quality protection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DWAS-National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and Regional</a:t>
                      </a:r>
                      <a:r>
                        <a:rPr lang="en-US" sz="1100" u="none" strike="noStrike" dirty="0" smtClean="0">
                          <a:effectLst/>
                        </a:rPr>
                        <a:t>, Mier Local Municipality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Reports, digital </a:t>
                      </a:r>
                      <a:r>
                        <a:rPr lang="en-US" sz="1100" u="none" strike="noStrike" dirty="0" smtClean="0">
                          <a:effectLst/>
                        </a:rPr>
                        <a:t>information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29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6600" dirty="0" smtClean="0"/>
              <a:t>THANK YOU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219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2388</TotalTime>
  <Words>674</Words>
  <Application>Microsoft Office PowerPoint</Application>
  <PresentationFormat>On-screen Show (4:3)</PresentationFormat>
  <Paragraphs>136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Socio Economic and Environmental Aspects</vt:lpstr>
      <vt:lpstr>Profile of Study area  </vt:lpstr>
      <vt:lpstr>Profiling of the study area</vt:lpstr>
      <vt:lpstr>Environmental Aspects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 Economic and Environmental Aspects</dc:title>
  <dc:creator>Bantu Hanise</dc:creator>
  <cp:lastModifiedBy>Bantu Hanise</cp:lastModifiedBy>
  <cp:revision>61</cp:revision>
  <dcterms:created xsi:type="dcterms:W3CDTF">2014-05-20T09:06:35Z</dcterms:created>
  <dcterms:modified xsi:type="dcterms:W3CDTF">2014-10-21T07:54:00Z</dcterms:modified>
</cp:coreProperties>
</file>