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8" r:id="rId23"/>
    <p:sldId id="277" r:id="rId24"/>
    <p:sldId id="279" r:id="rId25"/>
    <p:sldId id="280" r:id="rId26"/>
    <p:sldId id="281" r:id="rId27"/>
    <p:sldId id="283" r:id="rId28"/>
    <p:sldId id="288" r:id="rId29"/>
    <p:sldId id="289" r:id="rId30"/>
    <p:sldId id="290" r:id="rId31"/>
    <p:sldId id="285" r:id="rId32"/>
    <p:sldId id="286" r:id="rId33"/>
    <p:sldId id="291" r:id="rId34"/>
    <p:sldId id="292" r:id="rId35"/>
    <p:sldId id="293" r:id="rId36"/>
    <p:sldId id="294" r:id="rId37"/>
    <p:sldId id="28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14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32B9-1920-4214-86E7-821B0011C9B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BB5-1BFB-423A-B55A-06B0BA46C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0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32B9-1920-4214-86E7-821B0011C9B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BB5-1BFB-423A-B55A-06B0BA46C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7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32B9-1920-4214-86E7-821B0011C9B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BB5-1BFB-423A-B55A-06B0BA46C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3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32B9-1920-4214-86E7-821B0011C9B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BB5-1BFB-423A-B55A-06B0BA46C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0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32B9-1920-4214-86E7-821B0011C9B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BB5-1BFB-423A-B55A-06B0BA46C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8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32B9-1920-4214-86E7-821B0011C9B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BB5-1BFB-423A-B55A-06B0BA46C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7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32B9-1920-4214-86E7-821B0011C9B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BB5-1BFB-423A-B55A-06B0BA46C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5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32B9-1920-4214-86E7-821B0011C9B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BB5-1BFB-423A-B55A-06B0BA46C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32B9-1920-4214-86E7-821B0011C9B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BB5-1BFB-423A-B55A-06B0BA46C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0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32B9-1920-4214-86E7-821B0011C9B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BB5-1BFB-423A-B55A-06B0BA46C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8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32B9-1920-4214-86E7-821B0011C9B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7BB5-1BFB-423A-B55A-06B0BA46C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8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332B9-1920-4214-86E7-821B0011C9B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27BB5-1BFB-423A-B55A-06B0BA46C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0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/>
              <a:t>Hydrogeology Report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Botswana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4814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Georeference</a:t>
            </a:r>
            <a:r>
              <a:rPr lang="en-US" b="1" dirty="0" smtClean="0"/>
              <a:t> Map (updated)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5943600" cy="43521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28254" y="5708073"/>
            <a:ext cx="64631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00"/>
                </a:solidFill>
              </a:rPr>
              <a:t>The green dots show </a:t>
            </a:r>
            <a:r>
              <a:rPr lang="en-US" sz="2800" b="1" dirty="0" smtClean="0">
                <a:solidFill>
                  <a:srgbClr val="003300"/>
                </a:solidFill>
              </a:rPr>
              <a:t>boreholes </a:t>
            </a:r>
            <a:r>
              <a:rPr lang="en-US" sz="2800" b="1" dirty="0">
                <a:solidFill>
                  <a:srgbClr val="003300"/>
                </a:solidFill>
              </a:rPr>
              <a:t>within the Aquifer</a:t>
            </a:r>
          </a:p>
        </p:txBody>
      </p:sp>
    </p:spTree>
    <p:extLst>
      <p:ext uri="{BB962C8B-B14F-4D97-AF65-F5344CB8AC3E}">
        <p14:creationId xmlns:p14="http://schemas.microsoft.com/office/powerpoint/2010/main" val="387443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aquifer is multi layered. </a:t>
            </a:r>
          </a:p>
          <a:p>
            <a:pPr lvl="1"/>
            <a:r>
              <a:rPr lang="en-US" b="1" dirty="0" smtClean="0">
                <a:solidFill>
                  <a:srgbClr val="000099"/>
                </a:solidFill>
              </a:rPr>
              <a:t>Karoo aquifer overlain by Kalahari Beds</a:t>
            </a:r>
            <a:r>
              <a:rPr lang="en-US" dirty="0" smtClean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1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Depth of water table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/ </a:t>
            </a:r>
            <a:r>
              <a:rPr lang="en-US" sz="3200" b="1" dirty="0" err="1"/>
              <a:t>piezometric</a:t>
            </a:r>
            <a:r>
              <a:rPr lang="en-US" sz="3200" b="1" dirty="0"/>
              <a:t> surface and groundwater flow direction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1:1000000</a:t>
            </a:r>
            <a:r>
              <a:rPr lang="en-US" dirty="0" smtClean="0"/>
              <a:t> </a:t>
            </a:r>
            <a:r>
              <a:rPr lang="en-US" dirty="0"/>
              <a:t>hard copy map of Botswana shows </a:t>
            </a:r>
            <a:r>
              <a:rPr lang="en-US" b="1" dirty="0" smtClean="0"/>
              <a:t>Groundwater </a:t>
            </a:r>
            <a:r>
              <a:rPr lang="en-US" b="1" dirty="0"/>
              <a:t>flow directions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Hard </a:t>
            </a:r>
            <a:r>
              <a:rPr lang="en-US" dirty="0"/>
              <a:t>copies of </a:t>
            </a:r>
            <a:r>
              <a:rPr lang="en-US" b="1" dirty="0"/>
              <a:t>borehole completion certificates</a:t>
            </a:r>
            <a:r>
              <a:rPr lang="en-US" dirty="0"/>
              <a:t> </a:t>
            </a:r>
            <a:r>
              <a:rPr lang="en-US" dirty="0" smtClean="0"/>
              <a:t>available and </a:t>
            </a:r>
          </a:p>
          <a:p>
            <a:r>
              <a:rPr lang="en-US" dirty="0" smtClean="0"/>
              <a:t>Show </a:t>
            </a:r>
            <a:r>
              <a:rPr lang="en-US" dirty="0"/>
              <a:t>the level below ground surface where water </a:t>
            </a:r>
            <a:r>
              <a:rPr lang="en-US" b="1" dirty="0"/>
              <a:t>was intersected </a:t>
            </a:r>
            <a:r>
              <a:rPr lang="en-US" dirty="0"/>
              <a:t>during drilling.</a:t>
            </a:r>
          </a:p>
        </p:txBody>
      </p:sp>
    </p:spTree>
    <p:extLst>
      <p:ext uri="{BB962C8B-B14F-4D97-AF65-F5344CB8AC3E}">
        <p14:creationId xmlns:p14="http://schemas.microsoft.com/office/powerpoint/2010/main" val="4204959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map and the borehole completion certificates have </a:t>
            </a:r>
            <a:r>
              <a:rPr lang="en-US" b="1" dirty="0"/>
              <a:t>sufficient data needed </a:t>
            </a:r>
            <a:r>
              <a:rPr lang="en-US" dirty="0"/>
              <a:t>to understand the general </a:t>
            </a:r>
            <a:r>
              <a:rPr lang="en-US" b="1" dirty="0"/>
              <a:t>flow direction </a:t>
            </a:r>
            <a:r>
              <a:rPr lang="en-US" dirty="0"/>
              <a:t>of the groundwater in the region.  </a:t>
            </a:r>
            <a:endParaRPr lang="en-US" dirty="0" smtClean="0"/>
          </a:p>
          <a:p>
            <a:r>
              <a:rPr lang="en-US" b="1" dirty="0" smtClean="0"/>
              <a:t>10 </a:t>
            </a:r>
            <a:r>
              <a:rPr lang="en-US" b="1" dirty="0"/>
              <a:t>out of 65 </a:t>
            </a:r>
            <a:r>
              <a:rPr lang="en-US" dirty="0"/>
              <a:t>captured boreholes do not have record of the water strike.</a:t>
            </a:r>
          </a:p>
        </p:txBody>
      </p:sp>
    </p:spTree>
    <p:extLst>
      <p:ext uri="{BB962C8B-B14F-4D97-AF65-F5344CB8AC3E}">
        <p14:creationId xmlns:p14="http://schemas.microsoft.com/office/powerpoint/2010/main" val="24825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available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0063"/>
            <a:ext cx="62484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810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Pre-Kalahari Geological Map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914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Groundwater Map </a:t>
            </a:r>
            <a:br>
              <a:rPr lang="en-US" sz="3200" b="1" dirty="0" smtClean="0"/>
            </a:br>
            <a:r>
              <a:rPr lang="en-US" sz="3200" dirty="0" smtClean="0"/>
              <a:t>(Hydrogeology and Geology, and Quality (points))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8383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562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Maps done around 1987. So recent Projects will give more information to improve the situation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4500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B.4 Depth </a:t>
            </a:r>
            <a:r>
              <a:rPr lang="en-US" b="1" dirty="0"/>
              <a:t>to top of aquifer formation [m]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Borehole completion certificates have the data that can be use to deduce the depth to top of aquifer formation.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accuracy of the information will depend on the </a:t>
            </a:r>
            <a:r>
              <a:rPr lang="en-US" b="1" dirty="0"/>
              <a:t>quality of the data </a:t>
            </a:r>
            <a:r>
              <a:rPr lang="en-US" dirty="0"/>
              <a:t>recorded during drilling of the boreholes</a:t>
            </a:r>
          </a:p>
        </p:txBody>
      </p:sp>
    </p:spTree>
    <p:extLst>
      <p:ext uri="{BB962C8B-B14F-4D97-AF65-F5344CB8AC3E}">
        <p14:creationId xmlns:p14="http://schemas.microsoft.com/office/powerpoint/2010/main" val="638832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B.5 Vertical </a:t>
            </a:r>
            <a:r>
              <a:rPr lang="en-US" sz="3000" b="1" dirty="0"/>
              <a:t>thickness of the aquifer (system) including </a:t>
            </a:r>
            <a:r>
              <a:rPr lang="en-US" sz="3000" b="1" dirty="0" err="1"/>
              <a:t>aquitards</a:t>
            </a:r>
            <a:r>
              <a:rPr lang="en-US" sz="3000" b="1" dirty="0"/>
              <a:t> / </a:t>
            </a:r>
            <a:r>
              <a:rPr lang="en-US" sz="3000" b="1" dirty="0" err="1"/>
              <a:t>aquicludes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boreholes were only drilled as deep as the water could be intersected. Therefore </a:t>
            </a:r>
            <a:r>
              <a:rPr lang="en-US" b="1" dirty="0">
                <a:solidFill>
                  <a:srgbClr val="C00000"/>
                </a:solidFill>
              </a:rPr>
              <a:t>it will not be easy to determine </a:t>
            </a:r>
            <a:r>
              <a:rPr lang="en-US" dirty="0"/>
              <a:t>vertical thickness of the aquifer</a:t>
            </a:r>
            <a:r>
              <a:rPr lang="en-US" dirty="0" smtClean="0"/>
              <a:t>. </a:t>
            </a:r>
            <a:r>
              <a:rPr lang="en-US" i="1" dirty="0" smtClean="0"/>
              <a:t>(but inference could be made from other pieces of information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7159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Schematic diagram </a:t>
            </a:r>
            <a:br>
              <a:rPr lang="en-US" sz="3200" b="1" dirty="0" smtClean="0"/>
            </a:br>
            <a:r>
              <a:rPr lang="en-US" sz="3200" b="1" dirty="0" smtClean="0"/>
              <a:t>(Vertical thickness)</a:t>
            </a:r>
            <a:endParaRPr lang="en-US" sz="3200" b="1" dirty="0"/>
          </a:p>
        </p:txBody>
      </p:sp>
      <p:pic>
        <p:nvPicPr>
          <p:cNvPr id="4" name="Content Placeholder 3" descr="I:\IGRAC\F. Projects\GEF projects\GEF-IW TWAP\06 Methodology\Questionnaire\5. Figures\cross-section thickness.jpg"/>
          <p:cNvPicPr>
            <a:picLocks noGrp="1"/>
          </p:cNvPicPr>
          <p:nvPr>
            <p:ph idx="1"/>
          </p:nvPr>
        </p:nvPicPr>
        <p:blipFill>
          <a:blip r:embed="rId2" cstate="screen"/>
          <a:srcRect l="18271" t="7895" r="16753" b="12679"/>
          <a:stretch>
            <a:fillRect/>
          </a:stretch>
        </p:blipFill>
        <p:spPr bwMode="auto">
          <a:xfrm>
            <a:off x="1600200" y="1143000"/>
            <a:ext cx="5943600" cy="49831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94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B.6 Degree </a:t>
            </a:r>
            <a:r>
              <a:rPr lang="en-US" b="1" dirty="0"/>
              <a:t>of confinement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</a:t>
            </a:r>
            <a:r>
              <a:rPr lang="en-US" b="1" dirty="0" smtClean="0"/>
              <a:t>Geology </a:t>
            </a:r>
            <a:r>
              <a:rPr lang="en-US" b="1" dirty="0"/>
              <a:t>map </a:t>
            </a:r>
            <a:r>
              <a:rPr lang="en-US" dirty="0"/>
              <a:t>and </a:t>
            </a:r>
            <a:r>
              <a:rPr lang="en-US" b="1" dirty="0">
                <a:solidFill>
                  <a:srgbClr val="C00000"/>
                </a:solidFill>
              </a:rPr>
              <a:t>its description </a:t>
            </a:r>
            <a:r>
              <a:rPr lang="en-US" b="1" dirty="0"/>
              <a:t>reports</a:t>
            </a:r>
            <a:r>
              <a:rPr lang="en-US" dirty="0"/>
              <a:t>, the geological history could be used to derive </a:t>
            </a:r>
            <a:r>
              <a:rPr lang="en-US" dirty="0" smtClean="0"/>
              <a:t>the degree </a:t>
            </a:r>
            <a:r>
              <a:rPr lang="en-US" dirty="0"/>
              <a:t>of confinement of the aquifer.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data can be </a:t>
            </a:r>
            <a:r>
              <a:rPr lang="en-US" dirty="0" smtClean="0"/>
              <a:t>refined/augmented by </a:t>
            </a:r>
            <a:r>
              <a:rPr lang="en-US" dirty="0"/>
              <a:t>the use of </a:t>
            </a:r>
            <a:r>
              <a:rPr lang="en-US" b="1" dirty="0"/>
              <a:t>lithological logs </a:t>
            </a:r>
            <a:r>
              <a:rPr lang="en-US" dirty="0"/>
              <a:t>recorded in the borehole completion certificates</a:t>
            </a:r>
          </a:p>
        </p:txBody>
      </p:sp>
    </p:spTree>
    <p:extLst>
      <p:ext uri="{BB962C8B-B14F-4D97-AF65-F5344CB8AC3E}">
        <p14:creationId xmlns:p14="http://schemas.microsoft.com/office/powerpoint/2010/main" val="8116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A. Physiography and climate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A.1. Temperature</a:t>
            </a:r>
          </a:p>
          <a:p>
            <a:r>
              <a:rPr lang="en-US" dirty="0" smtClean="0"/>
              <a:t>Data collected from </a:t>
            </a:r>
            <a:r>
              <a:rPr lang="en-US" b="1" dirty="0" smtClean="0"/>
              <a:t>1959 to 2012 (monthly to annual)</a:t>
            </a:r>
          </a:p>
          <a:p>
            <a:r>
              <a:rPr lang="en-US" dirty="0"/>
              <a:t>(</a:t>
            </a:r>
            <a:r>
              <a:rPr lang="en-US" dirty="0" err="1" smtClean="0"/>
              <a:t>Tshane</a:t>
            </a:r>
            <a:r>
              <a:rPr lang="en-US" dirty="0" smtClean="0"/>
              <a:t> and </a:t>
            </a:r>
            <a:r>
              <a:rPr lang="en-US" dirty="0" err="1" smtClean="0"/>
              <a:t>Tshabong</a:t>
            </a:r>
            <a:r>
              <a:rPr lang="en-US" dirty="0" smtClean="0"/>
              <a:t> Weather Stations in the </a:t>
            </a:r>
            <a:r>
              <a:rPr lang="en-US" dirty="0" err="1" smtClean="0"/>
              <a:t>Kgalagadi</a:t>
            </a:r>
            <a:r>
              <a:rPr lang="en-US" dirty="0" smtClean="0"/>
              <a:t> District.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18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B.7 Representative </a:t>
            </a:r>
            <a:r>
              <a:rPr lang="en-US" b="1" dirty="0"/>
              <a:t>cross-sections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dirty="0" smtClean="0"/>
              <a:t>available National </a:t>
            </a:r>
            <a:r>
              <a:rPr lang="en-US" dirty="0"/>
              <a:t>map from which cross sections will be produced contains </a:t>
            </a:r>
            <a:r>
              <a:rPr lang="en-US" dirty="0" smtClean="0"/>
              <a:t>mainly </a:t>
            </a:r>
          </a:p>
          <a:p>
            <a:pPr lvl="1"/>
            <a:r>
              <a:rPr lang="en-US" dirty="0" smtClean="0"/>
              <a:t>aquifer </a:t>
            </a:r>
            <a:r>
              <a:rPr lang="en-US" dirty="0"/>
              <a:t>formations, </a:t>
            </a:r>
            <a:endParaRPr lang="en-US" dirty="0" smtClean="0"/>
          </a:p>
          <a:p>
            <a:pPr lvl="1"/>
            <a:r>
              <a:rPr lang="en-US" dirty="0" smtClean="0"/>
              <a:t>general </a:t>
            </a:r>
            <a:r>
              <a:rPr lang="en-US" dirty="0"/>
              <a:t>groundwater flow, </a:t>
            </a:r>
            <a:endParaRPr lang="en-US" dirty="0" smtClean="0"/>
          </a:p>
          <a:p>
            <a:pPr lvl="1"/>
            <a:r>
              <a:rPr lang="en-US" dirty="0" smtClean="0"/>
              <a:t>main </a:t>
            </a:r>
            <a:r>
              <a:rPr lang="en-US" dirty="0"/>
              <a:t>geologic features </a:t>
            </a:r>
            <a:r>
              <a:rPr lang="en-US" dirty="0" smtClean="0"/>
              <a:t>only. </a:t>
            </a:r>
            <a:endParaRPr lang="en-US" dirty="0"/>
          </a:p>
          <a:p>
            <a:r>
              <a:rPr lang="en-US" dirty="0" smtClean="0"/>
              <a:t>Hydrogeological </a:t>
            </a:r>
            <a:r>
              <a:rPr lang="en-US" dirty="0"/>
              <a:t>features such as </a:t>
            </a:r>
            <a:endParaRPr lang="en-US" dirty="0" smtClean="0"/>
          </a:p>
          <a:p>
            <a:pPr lvl="1"/>
            <a:r>
              <a:rPr lang="en-US" dirty="0" smtClean="0"/>
              <a:t>recharge </a:t>
            </a:r>
            <a:r>
              <a:rPr lang="en-US" dirty="0"/>
              <a:t>zones, discharge zones, zones of major groundwater abstractions, and zones of groundwater pollutions are not included in the map, </a:t>
            </a:r>
            <a:r>
              <a:rPr lang="en-US" b="1" dirty="0">
                <a:solidFill>
                  <a:srgbClr val="C00000"/>
                </a:solidFill>
              </a:rPr>
              <a:t>so far no record of these features </a:t>
            </a:r>
            <a:r>
              <a:rPr lang="en-US" dirty="0"/>
              <a:t>is known.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information from the </a:t>
            </a:r>
            <a:r>
              <a:rPr lang="en-US" dirty="0" smtClean="0"/>
              <a:t>Geology </a:t>
            </a:r>
            <a:r>
              <a:rPr lang="en-US" dirty="0"/>
              <a:t>map could be refined by incorporating data from form aeromagnetic geophysical surveys</a:t>
            </a:r>
          </a:p>
        </p:txBody>
      </p:sp>
    </p:spTree>
    <p:extLst>
      <p:ext uri="{BB962C8B-B14F-4D97-AF65-F5344CB8AC3E}">
        <p14:creationId xmlns:p14="http://schemas.microsoft.com/office/powerpoint/2010/main" val="13084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C. Hydrogeological </a:t>
            </a:r>
            <a:r>
              <a:rPr lang="en-US" b="1" dirty="0"/>
              <a:t>characteristics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059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C.1 Aquifer recharge</a:t>
            </a:r>
          </a:p>
          <a:p>
            <a:r>
              <a:rPr lang="en-US" dirty="0" smtClean="0"/>
              <a:t>Precipitation is the </a:t>
            </a:r>
            <a:r>
              <a:rPr lang="en-US" dirty="0"/>
              <a:t>most prominent source of recharge in the </a:t>
            </a:r>
            <a:r>
              <a:rPr lang="en-US" dirty="0" err="1"/>
              <a:t>Stampriet</a:t>
            </a:r>
            <a:r>
              <a:rPr lang="en-US" dirty="0"/>
              <a:t> </a:t>
            </a:r>
            <a:r>
              <a:rPr lang="en-US" dirty="0" smtClean="0"/>
              <a:t>TBA  (</a:t>
            </a:r>
            <a:r>
              <a:rPr lang="en-US" dirty="0" err="1" smtClean="0"/>
              <a:t>localised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Runoff </a:t>
            </a:r>
            <a:r>
              <a:rPr lang="en-US" dirty="0"/>
              <a:t>into aquifer area</a:t>
            </a:r>
          </a:p>
          <a:p>
            <a:r>
              <a:rPr lang="en-US" dirty="0" smtClean="0"/>
              <a:t>Infiltration </a:t>
            </a:r>
            <a:r>
              <a:rPr lang="en-US" dirty="0"/>
              <a:t>from surface water body</a:t>
            </a:r>
          </a:p>
          <a:p>
            <a:pPr marL="0" indent="0">
              <a:buNone/>
            </a:pPr>
            <a:r>
              <a:rPr lang="en-US" b="1" dirty="0"/>
              <a:t>Recharge is mainly from infiltration from sand dunes and surface water bodies</a:t>
            </a:r>
          </a:p>
          <a:p>
            <a:r>
              <a:rPr lang="en-US" dirty="0" smtClean="0"/>
              <a:t>There </a:t>
            </a:r>
            <a:r>
              <a:rPr lang="en-US" dirty="0"/>
              <a:t>is no recharge of TBA aquifers. 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echarge </a:t>
            </a:r>
            <a:r>
              <a:rPr lang="en-US" dirty="0"/>
              <a:t>values were estimated over the Orange-</a:t>
            </a:r>
            <a:r>
              <a:rPr lang="en-US" dirty="0" err="1"/>
              <a:t>Senqu</a:t>
            </a:r>
            <a:r>
              <a:rPr lang="en-US" dirty="0"/>
              <a:t> River Basin, Molopo River Bed as well as over the entire Kalahari area. </a:t>
            </a:r>
          </a:p>
        </p:txBody>
      </p:sp>
    </p:spTree>
    <p:extLst>
      <p:ext uri="{BB962C8B-B14F-4D97-AF65-F5344CB8AC3E}">
        <p14:creationId xmlns:p14="http://schemas.microsoft.com/office/powerpoint/2010/main" val="81649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73162"/>
          </a:xfrm>
        </p:spPr>
        <p:txBody>
          <a:bodyPr>
            <a:noAutofit/>
          </a:bodyPr>
          <a:lstStyle/>
          <a:p>
            <a:r>
              <a:rPr lang="en-GB" sz="2800" dirty="0"/>
              <a:t>Recharge Estimates for Orange-</a:t>
            </a:r>
            <a:r>
              <a:rPr lang="en-GB" sz="2800" dirty="0" err="1"/>
              <a:t>Senqu</a:t>
            </a:r>
            <a:r>
              <a:rPr lang="en-GB" sz="2800" dirty="0"/>
              <a:t> Basin Area source (ORASECOM 004/2007)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322739"/>
              </p:ext>
            </p:extLst>
          </p:nvPr>
        </p:nvGraphicFramePr>
        <p:xfrm>
          <a:off x="381000" y="1295400"/>
          <a:ext cx="8229600" cy="482498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WELLFIELD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METHOD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RECHARGE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(mm/yr)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AUTHOR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RECHARGE AREA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9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Matsheng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Chloride Mass Balance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0.1-23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Wellfield</a:t>
                      </a:r>
                      <a:r>
                        <a:rPr lang="en-GB" sz="2000" dirty="0">
                          <a:effectLst/>
                        </a:rPr>
                        <a:t> Consulting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Services,  for DGS (1996)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Orange-Senqu River Basin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Werda Sekoma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Isotopes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6-8.6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Resources Services (Pty) Ltd for DWA (2003)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Widespread over Kalahari area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Molopo River Bed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CRD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0.1-2.3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Wellfield</a:t>
                      </a:r>
                      <a:r>
                        <a:rPr lang="en-GB" sz="2000" dirty="0">
                          <a:effectLst/>
                        </a:rPr>
                        <a:t> Consulting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Services,  for DGS (2003)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Molopo River Bed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Further analysis </a:t>
            </a:r>
            <a:r>
              <a:rPr lang="en-US" dirty="0"/>
              <a:t>is needed on the data to study the spatial distribution of recharge within the aquifer.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information revealed by the Orange-</a:t>
            </a:r>
            <a:r>
              <a:rPr lang="en-US" dirty="0" err="1"/>
              <a:t>Senqu</a:t>
            </a:r>
            <a:r>
              <a:rPr lang="en-US" dirty="0"/>
              <a:t> River Basin study </a:t>
            </a:r>
            <a:r>
              <a:rPr lang="en-US" b="1" dirty="0" smtClean="0"/>
              <a:t>too</a:t>
            </a:r>
            <a:r>
              <a:rPr lang="en-US" dirty="0" smtClean="0"/>
              <a:t> </a:t>
            </a:r>
            <a:r>
              <a:rPr lang="en-US" dirty="0"/>
              <a:t>generalized. </a:t>
            </a:r>
          </a:p>
        </p:txBody>
      </p:sp>
    </p:spTree>
    <p:extLst>
      <p:ext uri="{BB962C8B-B14F-4D97-AF65-F5344CB8AC3E}">
        <p14:creationId xmlns:p14="http://schemas.microsoft.com/office/powerpoint/2010/main" val="2377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C.2 Aquifer </a:t>
            </a:r>
            <a:r>
              <a:rPr lang="en-US" b="1" dirty="0"/>
              <a:t>lithology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Groundwater </a:t>
            </a:r>
            <a:r>
              <a:rPr lang="en-US" dirty="0" smtClean="0"/>
              <a:t>Potential Maps </a:t>
            </a:r>
            <a:r>
              <a:rPr lang="en-US" dirty="0"/>
              <a:t>and </a:t>
            </a:r>
            <a:r>
              <a:rPr lang="en-US" dirty="0" smtClean="0"/>
              <a:t>Geology </a:t>
            </a:r>
            <a:r>
              <a:rPr lang="en-US" dirty="0"/>
              <a:t>maps are good sources for aquifer lithology. </a:t>
            </a:r>
            <a:endParaRPr lang="en-US" dirty="0" smtClean="0"/>
          </a:p>
          <a:p>
            <a:r>
              <a:rPr lang="en-US" dirty="0" smtClean="0"/>
              <a:t>Borehole </a:t>
            </a:r>
            <a:r>
              <a:rPr lang="en-US" dirty="0"/>
              <a:t>completion certificates, regional studies like </a:t>
            </a:r>
            <a:r>
              <a:rPr lang="en-US" dirty="0" err="1"/>
              <a:t>Morosini</a:t>
            </a:r>
            <a:r>
              <a:rPr lang="en-US" dirty="0"/>
              <a:t> (1996), National Water Master Plan 1991 Volume 5: </a:t>
            </a:r>
            <a:r>
              <a:rPr lang="en-US" dirty="0" smtClean="0"/>
              <a:t>Groundwater (</a:t>
            </a:r>
            <a:r>
              <a:rPr lang="en-US" b="1" dirty="0" smtClean="0"/>
              <a:t>2006, </a:t>
            </a:r>
            <a:r>
              <a:rPr lang="en-US" b="1" dirty="0" err="1" smtClean="0"/>
              <a:t>Vol</a:t>
            </a:r>
            <a:r>
              <a:rPr lang="en-US" b="1" dirty="0" smtClean="0"/>
              <a:t> 4</a:t>
            </a:r>
            <a:r>
              <a:rPr lang="en-US" dirty="0" smtClean="0"/>
              <a:t>), </a:t>
            </a:r>
            <a:r>
              <a:rPr lang="en-US" dirty="0" err="1"/>
              <a:t>Matsheng</a:t>
            </a:r>
            <a:r>
              <a:rPr lang="en-US" dirty="0"/>
              <a:t> Groundwater Development Project </a:t>
            </a:r>
            <a:r>
              <a:rPr lang="en-US" dirty="0" smtClean="0"/>
              <a:t>2001-2002 (GRES Reports)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13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Groundwater </a:t>
            </a:r>
            <a:r>
              <a:rPr lang="en-US" dirty="0" smtClean="0"/>
              <a:t>Potential Maps show </a:t>
            </a:r>
            <a:r>
              <a:rPr lang="en-US" dirty="0"/>
              <a:t>lithology of important aquifers. </a:t>
            </a:r>
            <a:endParaRPr lang="en-US" dirty="0" smtClean="0"/>
          </a:p>
          <a:p>
            <a:r>
              <a:rPr lang="en-US" dirty="0" smtClean="0"/>
              <a:t>The maps </a:t>
            </a:r>
            <a:r>
              <a:rPr lang="en-US" dirty="0"/>
              <a:t>are available at 1: 1000 000. 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detailed maps are needed to improve the quality of data, particularly aeromagnetic data which can be processed to show the lithological boundaries within the aquifer</a:t>
            </a:r>
          </a:p>
        </p:txBody>
      </p:sp>
    </p:spTree>
    <p:extLst>
      <p:ext uri="{BB962C8B-B14F-4D97-AF65-F5344CB8AC3E}">
        <p14:creationId xmlns:p14="http://schemas.microsoft.com/office/powerpoint/2010/main" val="1137530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C.3 Soil </a:t>
            </a:r>
            <a:r>
              <a:rPr lang="en-US" b="1" dirty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maps are available from the Ministry of Agriculture</a:t>
            </a:r>
          </a:p>
          <a:p>
            <a:r>
              <a:rPr lang="en-US" dirty="0" smtClean="0"/>
              <a:t>Major soil units shown on the maps</a:t>
            </a:r>
          </a:p>
          <a:p>
            <a:r>
              <a:rPr lang="en-US" dirty="0" smtClean="0"/>
              <a:t>Recent maps show detailed soil information and classification</a:t>
            </a:r>
          </a:p>
          <a:p>
            <a:r>
              <a:rPr lang="en-US" dirty="0" smtClean="0"/>
              <a:t>Available in shape files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51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soils map_kd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457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Soil Map for the </a:t>
            </a:r>
            <a:r>
              <a:rPr lang="en-US" sz="3200" b="1" dirty="0" err="1" smtClean="0"/>
              <a:t>Kgalagadi</a:t>
            </a:r>
            <a:r>
              <a:rPr lang="en-US" sz="3200" b="1" dirty="0" smtClean="0"/>
              <a:t> District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9398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Land use Map</a:t>
            </a:r>
            <a:endParaRPr lang="en-US" b="1" dirty="0"/>
          </a:p>
        </p:txBody>
      </p:sp>
      <p:pic>
        <p:nvPicPr>
          <p:cNvPr id="4" name="Content Placeholder 3" descr="landuse_kd.wm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315" y="1447800"/>
            <a:ext cx="743877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119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vegeation_fao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3" y="1066800"/>
            <a:ext cx="840332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684404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VEGETATION MAPS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0185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A.2 Precipitation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data was collected </a:t>
            </a:r>
            <a:r>
              <a:rPr lang="en-US" dirty="0" smtClean="0"/>
              <a:t>at 7 </a:t>
            </a:r>
            <a:r>
              <a:rPr lang="en-US" dirty="0"/>
              <a:t>Stations spread across the aquifer.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data was collections from  </a:t>
            </a:r>
            <a:r>
              <a:rPr lang="en-US" b="1" dirty="0">
                <a:solidFill>
                  <a:srgbClr val="000099"/>
                </a:solidFill>
              </a:rPr>
              <a:t>1971 to 2012 </a:t>
            </a:r>
            <a:r>
              <a:rPr lang="en-US" dirty="0"/>
              <a:t>at 4 weather </a:t>
            </a:r>
            <a:r>
              <a:rPr lang="en-US" dirty="0" smtClean="0"/>
              <a:t>stations (</a:t>
            </a:r>
            <a:r>
              <a:rPr lang="en-US" dirty="0" err="1" smtClean="0"/>
              <a:t>Ghanzi</a:t>
            </a:r>
            <a:r>
              <a:rPr lang="en-US" dirty="0" smtClean="0"/>
              <a:t> </a:t>
            </a:r>
            <a:r>
              <a:rPr lang="en-US" dirty="0"/>
              <a:t>Airport, </a:t>
            </a:r>
            <a:r>
              <a:rPr lang="en-US" dirty="0" err="1"/>
              <a:t>Kalkfontein</a:t>
            </a:r>
            <a:r>
              <a:rPr lang="en-US" dirty="0"/>
              <a:t> Police, </a:t>
            </a:r>
            <a:r>
              <a:rPr lang="en-US" dirty="0" err="1"/>
              <a:t>Mamuno</a:t>
            </a:r>
            <a:r>
              <a:rPr lang="en-US" dirty="0"/>
              <a:t> Police, and </a:t>
            </a:r>
            <a:r>
              <a:rPr lang="en-US" dirty="0" err="1"/>
              <a:t>Ncojane</a:t>
            </a:r>
            <a:r>
              <a:rPr lang="en-US" dirty="0"/>
              <a:t> Police Station. </a:t>
            </a:r>
            <a:endParaRPr lang="en-US" dirty="0" smtClean="0"/>
          </a:p>
          <a:p>
            <a:r>
              <a:rPr lang="en-US" dirty="0" err="1" smtClean="0"/>
              <a:t>Tshane</a:t>
            </a:r>
            <a:r>
              <a:rPr lang="en-US" dirty="0" smtClean="0"/>
              <a:t> </a:t>
            </a:r>
            <a:r>
              <a:rPr lang="en-US" dirty="0"/>
              <a:t>Weather Station and </a:t>
            </a:r>
            <a:r>
              <a:rPr lang="en-US" dirty="0" err="1"/>
              <a:t>Tshabong</a:t>
            </a:r>
            <a:r>
              <a:rPr lang="en-US" dirty="0"/>
              <a:t> Airport has data from </a:t>
            </a:r>
            <a:r>
              <a:rPr lang="en-US" b="1" dirty="0">
                <a:solidFill>
                  <a:srgbClr val="000099"/>
                </a:solidFill>
              </a:rPr>
              <a:t>1979 to 2012 </a:t>
            </a:r>
            <a:r>
              <a:rPr lang="en-US" dirty="0"/>
              <a:t>and </a:t>
            </a:r>
            <a:endParaRPr lang="en-US" dirty="0" smtClean="0"/>
          </a:p>
          <a:p>
            <a:r>
              <a:rPr lang="en-US" dirty="0" smtClean="0"/>
              <a:t>Some data </a:t>
            </a:r>
            <a:r>
              <a:rPr lang="en-US" dirty="0"/>
              <a:t>from Kang </a:t>
            </a:r>
            <a:r>
              <a:rPr lang="en-US" dirty="0" err="1"/>
              <a:t>Agrometerological</a:t>
            </a:r>
            <a:r>
              <a:rPr lang="en-US" dirty="0"/>
              <a:t> Station covers the period </a:t>
            </a:r>
            <a:r>
              <a:rPr lang="en-US" b="1" dirty="0">
                <a:solidFill>
                  <a:srgbClr val="000099"/>
                </a:solidFill>
              </a:rPr>
              <a:t>1981 to 2012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2443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vegetation_wy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40332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660506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VEGETATION MAPS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96451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C.4 Porosity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information available from reports</a:t>
            </a:r>
          </a:p>
          <a:p>
            <a:r>
              <a:rPr lang="en-US" dirty="0" smtClean="0"/>
              <a:t>According </a:t>
            </a:r>
            <a:r>
              <a:rPr lang="en-US" dirty="0"/>
              <a:t>to  </a:t>
            </a:r>
            <a:r>
              <a:rPr lang="en-US" b="1" dirty="0"/>
              <a:t>ORASECOM 004/2007 </a:t>
            </a:r>
            <a:r>
              <a:rPr lang="en-US" dirty="0"/>
              <a:t>and </a:t>
            </a:r>
            <a:r>
              <a:rPr lang="en-US" b="1" dirty="0"/>
              <a:t>Jennings (1974) </a:t>
            </a:r>
            <a:r>
              <a:rPr lang="en-US" dirty="0"/>
              <a:t>the Kalahari beds (top part) and the underlying as having both </a:t>
            </a:r>
            <a:r>
              <a:rPr lang="en-US" b="1" dirty="0" smtClean="0"/>
              <a:t>Primary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smtClean="0"/>
              <a:t>Secondary</a:t>
            </a:r>
            <a:r>
              <a:rPr lang="en-US" dirty="0" smtClean="0"/>
              <a:t> </a:t>
            </a:r>
            <a:r>
              <a:rPr lang="en-US" dirty="0"/>
              <a:t>porosities. </a:t>
            </a:r>
            <a:endParaRPr lang="en-US" dirty="0" smtClean="0"/>
          </a:p>
          <a:p>
            <a:r>
              <a:rPr lang="en-US" dirty="0" smtClean="0"/>
              <a:t>However further analysis needed to confirm the information from these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5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C.5 </a:t>
            </a:r>
            <a:r>
              <a:rPr lang="en-US" b="1" dirty="0" err="1" smtClean="0"/>
              <a:t>Transmissivity</a:t>
            </a:r>
            <a:r>
              <a:rPr lang="en-US" b="1" dirty="0" smtClean="0"/>
              <a:t> </a:t>
            </a:r>
            <a:r>
              <a:rPr lang="en-US" b="1" dirty="0"/>
              <a:t>and vertical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Piezometric</a:t>
            </a:r>
            <a:r>
              <a:rPr lang="en-US" dirty="0" smtClean="0"/>
              <a:t> water levels available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Piezometric</a:t>
            </a:r>
            <a:r>
              <a:rPr lang="en-US" dirty="0" smtClean="0"/>
              <a:t> </a:t>
            </a:r>
            <a:r>
              <a:rPr lang="en-US" dirty="0"/>
              <a:t>water levels of the TBA aquifers  are higher than those in  the Kalahari. </a:t>
            </a:r>
            <a:endParaRPr lang="en-US" dirty="0" smtClean="0"/>
          </a:p>
          <a:p>
            <a:r>
              <a:rPr lang="en-US" dirty="0" smtClean="0"/>
              <a:t>Therefore </a:t>
            </a:r>
            <a:r>
              <a:rPr lang="en-US" b="1" dirty="0"/>
              <a:t>Karoo aquifer drains into Kalahari </a:t>
            </a:r>
            <a:r>
              <a:rPr lang="en-US" b="1" dirty="0" smtClean="0"/>
              <a:t>aquifers</a:t>
            </a:r>
            <a:r>
              <a:rPr lang="en-US" dirty="0" smtClean="0"/>
              <a:t>.</a:t>
            </a:r>
          </a:p>
          <a:p>
            <a:r>
              <a:rPr lang="en-US" dirty="0"/>
              <a:t>The reports contain </a:t>
            </a:r>
            <a:r>
              <a:rPr lang="en-US" dirty="0" smtClean="0"/>
              <a:t>sufficient </a:t>
            </a:r>
            <a:r>
              <a:rPr lang="en-US" dirty="0"/>
              <a:t>data on </a:t>
            </a:r>
            <a:r>
              <a:rPr lang="en-US" dirty="0" err="1"/>
              <a:t>transmissivity</a:t>
            </a:r>
            <a:r>
              <a:rPr lang="en-US" dirty="0"/>
              <a:t> and vertical connectivity</a:t>
            </a:r>
          </a:p>
        </p:txBody>
      </p:sp>
    </p:spTree>
    <p:extLst>
      <p:ext uri="{BB962C8B-B14F-4D97-AF65-F5344CB8AC3E}">
        <p14:creationId xmlns:p14="http://schemas.microsoft.com/office/powerpoint/2010/main" val="3373720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C.6 Total </a:t>
            </a:r>
            <a:r>
              <a:rPr lang="en-US" b="1" dirty="0"/>
              <a:t>groundwater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</a:t>
            </a:r>
            <a:r>
              <a:rPr lang="en-US" dirty="0"/>
              <a:t>Botswana there are </a:t>
            </a:r>
            <a:r>
              <a:rPr lang="en-US" b="1" dirty="0"/>
              <a:t>no reports on total groundwater </a:t>
            </a:r>
            <a:r>
              <a:rPr lang="en-US" b="1" dirty="0" smtClean="0"/>
              <a:t>volume for the country</a:t>
            </a:r>
          </a:p>
          <a:p>
            <a:r>
              <a:rPr lang="en-US" dirty="0" smtClean="0"/>
              <a:t>However, studies related to the </a:t>
            </a:r>
            <a:r>
              <a:rPr lang="en-US" b="1" dirty="0" smtClean="0"/>
              <a:t>Project area </a:t>
            </a:r>
            <a:r>
              <a:rPr lang="en-US" dirty="0" smtClean="0"/>
              <a:t>may have information on </a:t>
            </a:r>
            <a:r>
              <a:rPr lang="en-US" b="1" dirty="0" smtClean="0"/>
              <a:t>GW total vol</a:t>
            </a:r>
            <a:r>
              <a:rPr lang="en-US" dirty="0" smtClean="0"/>
              <a:t>ume</a:t>
            </a:r>
          </a:p>
          <a:p>
            <a:pPr lvl="1"/>
            <a:r>
              <a:rPr lang="en-US" dirty="0" smtClean="0"/>
              <a:t>i.e. </a:t>
            </a:r>
            <a:r>
              <a:rPr lang="en-US" dirty="0" err="1" smtClean="0"/>
              <a:t>Matsheng</a:t>
            </a:r>
            <a:r>
              <a:rPr lang="en-US" dirty="0" smtClean="0"/>
              <a:t> GW Reports</a:t>
            </a:r>
          </a:p>
          <a:p>
            <a:pPr lvl="1"/>
            <a:r>
              <a:rPr lang="en-US" dirty="0" err="1" smtClean="0"/>
              <a:t>Tsabong</a:t>
            </a:r>
            <a:r>
              <a:rPr lang="en-US" dirty="0" smtClean="0"/>
              <a:t> GW studies</a:t>
            </a:r>
          </a:p>
          <a:p>
            <a:pPr lvl="1"/>
            <a:r>
              <a:rPr lang="en-US" dirty="0" smtClean="0"/>
              <a:t>Kang-</a:t>
            </a:r>
            <a:r>
              <a:rPr lang="en-US" dirty="0" err="1" smtClean="0"/>
              <a:t>Phuduhudu</a:t>
            </a:r>
            <a:r>
              <a:rPr lang="en-US" dirty="0" smtClean="0"/>
              <a:t> GW study</a:t>
            </a:r>
          </a:p>
          <a:p>
            <a:pPr lvl="1"/>
            <a:r>
              <a:rPr lang="en-US" dirty="0" smtClean="0"/>
              <a:t>National Water Master Plan –</a:t>
            </a:r>
            <a:r>
              <a:rPr lang="en-US" dirty="0" err="1" smtClean="0"/>
              <a:t>Vol</a:t>
            </a:r>
            <a:r>
              <a:rPr lang="en-US" dirty="0" smtClean="0"/>
              <a:t> 4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37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C.7 Groundwater </a:t>
            </a:r>
            <a:r>
              <a:rPr lang="en-US" b="1" dirty="0"/>
              <a:t>depletion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</a:t>
            </a:r>
            <a:r>
              <a:rPr lang="en-US" dirty="0"/>
              <a:t>on </a:t>
            </a:r>
            <a:r>
              <a:rPr lang="en-US" b="1" dirty="0"/>
              <a:t>abstraction</a:t>
            </a:r>
            <a:r>
              <a:rPr lang="en-US" dirty="0"/>
              <a:t> based on human population and number of animals </a:t>
            </a:r>
            <a:r>
              <a:rPr lang="en-US" dirty="0" smtClean="0"/>
              <a:t>still need to be determined</a:t>
            </a:r>
          </a:p>
          <a:p>
            <a:r>
              <a:rPr lang="en-US" dirty="0" smtClean="0"/>
              <a:t>Taking into consideration the GW volume estimates (from available reports).</a:t>
            </a:r>
          </a:p>
          <a:p>
            <a:r>
              <a:rPr lang="en-US" dirty="0" smtClean="0"/>
              <a:t>This data </a:t>
            </a:r>
            <a:r>
              <a:rPr lang="en-US" dirty="0"/>
              <a:t>has not been </a:t>
            </a:r>
            <a:r>
              <a:rPr lang="en-US" dirty="0" smtClean="0"/>
              <a:t>collected, but are available at various departments.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8775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C.8 Natural </a:t>
            </a:r>
            <a:r>
              <a:rPr lang="en-US" b="1" dirty="0"/>
              <a:t>discharge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According to National Water Master Plan </a:t>
            </a:r>
            <a:r>
              <a:rPr lang="en-US" b="1" dirty="0" smtClean="0"/>
              <a:t>1991</a:t>
            </a:r>
            <a:r>
              <a:rPr lang="en-US" dirty="0" smtClean="0"/>
              <a:t>(vol5), </a:t>
            </a:r>
            <a:r>
              <a:rPr lang="en-US" b="1" dirty="0" smtClean="0"/>
              <a:t>2006</a:t>
            </a:r>
            <a:r>
              <a:rPr lang="en-US" dirty="0" smtClean="0"/>
              <a:t>(vol4), </a:t>
            </a:r>
            <a:r>
              <a:rPr lang="en-US" dirty="0"/>
              <a:t>elaborate on the discharge mechanisms in Botswana to occur through </a:t>
            </a:r>
            <a:r>
              <a:rPr lang="en-US" b="1" dirty="0"/>
              <a:t>evaporation</a:t>
            </a:r>
            <a:r>
              <a:rPr lang="en-US" dirty="0"/>
              <a:t>, after </a:t>
            </a:r>
            <a:r>
              <a:rPr lang="en-US" b="1" dirty="0"/>
              <a:t>Karoo aquifer drains into Kalahari </a:t>
            </a:r>
            <a:r>
              <a:rPr lang="en-US" b="1" dirty="0" smtClean="0"/>
              <a:t>aquifer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Data </a:t>
            </a:r>
            <a:r>
              <a:rPr lang="en-US" dirty="0"/>
              <a:t>is available as hard </a:t>
            </a:r>
            <a:r>
              <a:rPr lang="en-US" dirty="0" smtClean="0"/>
              <a:t>copies, and some PDFs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94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C.9 Discharge </a:t>
            </a:r>
            <a:r>
              <a:rPr lang="en-US" b="1" dirty="0"/>
              <a:t>by springs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are no springs in this </a:t>
            </a:r>
            <a:r>
              <a:rPr lang="en-US" dirty="0" smtClean="0"/>
              <a:t>area, but only pans which are seasonal.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90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A.3 </a:t>
            </a:r>
            <a:r>
              <a:rPr lang="en-US" b="1" dirty="0" err="1" smtClean="0"/>
              <a:t>Evapo</a:t>
            </a:r>
            <a:r>
              <a:rPr lang="en-US" b="1" dirty="0" smtClean="0"/>
              <a:t>-transpiration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Data available at 2 stations</a:t>
            </a:r>
          </a:p>
          <a:p>
            <a:r>
              <a:rPr lang="en-US" dirty="0" err="1" smtClean="0"/>
              <a:t>Tshane</a:t>
            </a:r>
            <a:r>
              <a:rPr lang="en-US" dirty="0" smtClean="0"/>
              <a:t>:  from </a:t>
            </a:r>
            <a:r>
              <a:rPr lang="en-US" b="1" dirty="0"/>
              <a:t>1959 to 2009 </a:t>
            </a:r>
            <a:endParaRPr lang="en-US" b="1" dirty="0" smtClean="0"/>
          </a:p>
          <a:p>
            <a:r>
              <a:rPr lang="en-US" dirty="0" err="1" smtClean="0"/>
              <a:t>Tshabong</a:t>
            </a:r>
            <a:r>
              <a:rPr lang="en-US" dirty="0" smtClean="0"/>
              <a:t>: from </a:t>
            </a:r>
            <a:r>
              <a:rPr lang="en-US" b="1" dirty="0"/>
              <a:t>1959 to 2007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871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A.4 Land </a:t>
            </a:r>
            <a:r>
              <a:rPr lang="en-US" b="1" dirty="0"/>
              <a:t>use / land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data </a:t>
            </a:r>
            <a:r>
              <a:rPr lang="en-US" b="1" dirty="0">
                <a:solidFill>
                  <a:srgbClr val="FF0000"/>
                </a:solidFill>
              </a:rPr>
              <a:t>has not been collected </a:t>
            </a:r>
            <a:r>
              <a:rPr lang="en-US" dirty="0"/>
              <a:t>so far, </a:t>
            </a:r>
            <a:r>
              <a:rPr lang="en-US" dirty="0" smtClean="0"/>
              <a:t>but relevant departments have been contacted</a:t>
            </a:r>
          </a:p>
          <a:p>
            <a:r>
              <a:rPr lang="en-US" dirty="0" smtClean="0"/>
              <a:t>Esp. the Ministry of Agriculture, Department of Forestry and Range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5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A.5 Topography </a:t>
            </a:r>
            <a:r>
              <a:rPr lang="en-US" b="1" dirty="0"/>
              <a:t>and elevation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has been collected from the Department of Surveys and Mapping </a:t>
            </a:r>
          </a:p>
          <a:p>
            <a:endParaRPr lang="en-US" dirty="0"/>
          </a:p>
          <a:p>
            <a:r>
              <a:rPr lang="en-US" dirty="0" smtClean="0"/>
              <a:t>Data format: Shape files</a:t>
            </a:r>
            <a:r>
              <a:rPr lang="en-US" dirty="0"/>
              <a:t>, </a:t>
            </a:r>
            <a:r>
              <a:rPr lang="en-US" dirty="0" smtClean="0"/>
              <a:t>with the </a:t>
            </a:r>
            <a:r>
              <a:rPr lang="en-US" dirty="0"/>
              <a:t>coordinate system </a:t>
            </a:r>
            <a:r>
              <a:rPr lang="en-US" dirty="0" smtClean="0"/>
              <a:t>of WGS 1984.</a:t>
            </a:r>
          </a:p>
          <a:p>
            <a:r>
              <a:rPr lang="en-US" dirty="0" smtClean="0"/>
              <a:t>Digital Elevation Model (DEM) will also be used to augment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2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A.6 Surface </a:t>
            </a:r>
            <a:r>
              <a:rPr lang="en-US" b="1" dirty="0"/>
              <a:t>water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has been collected from the Department of Surveys and Mapping </a:t>
            </a:r>
          </a:p>
          <a:p>
            <a:endParaRPr lang="en-US" dirty="0" smtClean="0"/>
          </a:p>
          <a:p>
            <a:r>
              <a:rPr lang="en-US" dirty="0" smtClean="0"/>
              <a:t>Data format: Shape files, with the coordinate system of WGS 1984.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3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B. Aquifer </a:t>
            </a:r>
            <a:r>
              <a:rPr lang="en-US" b="1" dirty="0"/>
              <a:t>Geometry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B.1. Hydrogeological map</a:t>
            </a:r>
          </a:p>
          <a:p>
            <a:r>
              <a:rPr lang="en-US" dirty="0" smtClean="0"/>
              <a:t>The map is available, and contains </a:t>
            </a:r>
            <a:r>
              <a:rPr lang="en-US" b="1" dirty="0">
                <a:solidFill>
                  <a:srgbClr val="000099"/>
                </a:solidFill>
              </a:rPr>
              <a:t>geology and groundwater potential </a:t>
            </a:r>
            <a:r>
              <a:rPr lang="en-US" dirty="0"/>
              <a:t>of important aquifers at a scale of </a:t>
            </a:r>
            <a:r>
              <a:rPr lang="en-US" b="1" dirty="0"/>
              <a:t>1:1000000</a:t>
            </a:r>
          </a:p>
        </p:txBody>
      </p:sp>
    </p:spTree>
    <p:extLst>
      <p:ext uri="{BB962C8B-B14F-4D97-AF65-F5344CB8AC3E}">
        <p14:creationId xmlns:p14="http://schemas.microsoft.com/office/powerpoint/2010/main" val="185254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B.2 Geo-referenced </a:t>
            </a:r>
            <a:r>
              <a:rPr lang="en-US" sz="3600" b="1" dirty="0"/>
              <a:t>boundary of </a:t>
            </a:r>
            <a:r>
              <a:rPr lang="en-US" sz="3600" b="1" dirty="0" err="1"/>
              <a:t>Transboundary</a:t>
            </a:r>
            <a:r>
              <a:rPr lang="en-US" sz="3600" b="1" dirty="0"/>
              <a:t> Aquifer / Aquifer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Delineation has been done showing the boundary of Botswana’s side of SAB</a:t>
            </a:r>
          </a:p>
          <a:p>
            <a:r>
              <a:rPr lang="en-US" dirty="0" smtClean="0"/>
              <a:t>Done based </a:t>
            </a:r>
            <a:r>
              <a:rPr lang="en-US" dirty="0"/>
              <a:t>on lithology / geology </a:t>
            </a:r>
            <a:r>
              <a:rPr lang="en-US" dirty="0" smtClean="0"/>
              <a:t>(i.e. considering the ex</a:t>
            </a:r>
            <a:r>
              <a:rPr lang="en-US" i="1" dirty="0" smtClean="0"/>
              <a:t>tent </a:t>
            </a:r>
            <a:r>
              <a:rPr lang="en-US" i="1" dirty="0"/>
              <a:t>of Karoo formations </a:t>
            </a:r>
            <a:r>
              <a:rPr lang="en-US" i="1" dirty="0" smtClean="0"/>
              <a:t>within </a:t>
            </a:r>
            <a:r>
              <a:rPr lang="en-US" i="1" dirty="0"/>
              <a:t>the </a:t>
            </a:r>
            <a:r>
              <a:rPr lang="en-US" i="1" dirty="0" err="1"/>
              <a:t>Auob</a:t>
            </a:r>
            <a:r>
              <a:rPr lang="en-US" i="1" dirty="0"/>
              <a:t> and </a:t>
            </a:r>
            <a:r>
              <a:rPr lang="en-US" i="1" dirty="0" err="1"/>
              <a:t>Nossob</a:t>
            </a:r>
            <a:r>
              <a:rPr lang="en-US" i="1" dirty="0"/>
              <a:t> </a:t>
            </a:r>
            <a:r>
              <a:rPr lang="en-US" i="1" dirty="0" smtClean="0"/>
              <a:t>catchments)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58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1217</Words>
  <Application>Microsoft Office PowerPoint</Application>
  <PresentationFormat>On-screen Show (4:3)</PresentationFormat>
  <Paragraphs>139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Hydrogeology Report</vt:lpstr>
      <vt:lpstr>A. Physiography and climate </vt:lpstr>
      <vt:lpstr>A.2 Precipitation</vt:lpstr>
      <vt:lpstr>A.3 Evapo-transpiration </vt:lpstr>
      <vt:lpstr>A.4 Land use / land cover</vt:lpstr>
      <vt:lpstr>A.5 Topography and elevation</vt:lpstr>
      <vt:lpstr>A.6 Surface water network</vt:lpstr>
      <vt:lpstr>B. Aquifer Geometry  </vt:lpstr>
      <vt:lpstr>B.2 Geo-referenced boundary of Transboundary Aquifer / Aquifer System</vt:lpstr>
      <vt:lpstr>Georeference Map (updated)</vt:lpstr>
      <vt:lpstr>PowerPoint Presentation</vt:lpstr>
      <vt:lpstr>Depth of water table  / piezometric surface and groundwater flow direction</vt:lpstr>
      <vt:lpstr>PowerPoint Presentation</vt:lpstr>
      <vt:lpstr>Maps available</vt:lpstr>
      <vt:lpstr>Groundwater Map  (Hydrogeology and Geology, and Quality (points))</vt:lpstr>
      <vt:lpstr>B.4 Depth to top of aquifer formation [m] </vt:lpstr>
      <vt:lpstr>B.5 Vertical thickness of the aquifer (system) including aquitards / aquicludes</vt:lpstr>
      <vt:lpstr>Schematic diagram  (Vertical thickness)</vt:lpstr>
      <vt:lpstr>B.6 Degree of confinement</vt:lpstr>
      <vt:lpstr>B.7 Representative cross-sections</vt:lpstr>
      <vt:lpstr>C. Hydrogeological characteristics </vt:lpstr>
      <vt:lpstr>Recharge Estimates for Orange-Senqu Basin Area source (ORASECOM 004/2007) </vt:lpstr>
      <vt:lpstr>PowerPoint Presentation</vt:lpstr>
      <vt:lpstr>C.2 Aquifer lithology</vt:lpstr>
      <vt:lpstr>PowerPoint Presentation</vt:lpstr>
      <vt:lpstr>C.3 Soil types</vt:lpstr>
      <vt:lpstr>PowerPoint Presentation</vt:lpstr>
      <vt:lpstr>Land use Map</vt:lpstr>
      <vt:lpstr>PowerPoint Presentation</vt:lpstr>
      <vt:lpstr>PowerPoint Presentation</vt:lpstr>
      <vt:lpstr>C.4 Porosity</vt:lpstr>
      <vt:lpstr>C.5 Transmissivity and vertical connectivity</vt:lpstr>
      <vt:lpstr>C.6 Total groundwater volume</vt:lpstr>
      <vt:lpstr>C.7 Groundwater depletion</vt:lpstr>
      <vt:lpstr>C.8 Natural discharge mechanisms</vt:lpstr>
      <vt:lpstr>C.9 Discharge by springs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40</cp:revision>
  <dcterms:created xsi:type="dcterms:W3CDTF">2014-10-21T06:46:27Z</dcterms:created>
  <dcterms:modified xsi:type="dcterms:W3CDTF">2014-10-30T15:30:42Z</dcterms:modified>
</cp:coreProperties>
</file>