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57" r:id="rId6"/>
    <p:sldId id="258" r:id="rId7"/>
    <p:sldId id="267" r:id="rId8"/>
    <p:sldId id="268" r:id="rId9"/>
    <p:sldId id="259" r:id="rId10"/>
    <p:sldId id="265" r:id="rId11"/>
    <p:sldId id="260" r:id="rId12"/>
    <p:sldId id="269" r:id="rId13"/>
    <p:sldId id="270" r:id="rId14"/>
    <p:sldId id="271" r:id="rId15"/>
    <p:sldId id="272" r:id="rId16"/>
    <p:sldId id="273" r:id="rId17"/>
    <p:sldId id="283" r:id="rId18"/>
    <p:sldId id="284" r:id="rId19"/>
    <p:sldId id="285" r:id="rId20"/>
    <p:sldId id="286" r:id="rId21"/>
    <p:sldId id="287" r:id="rId22"/>
    <p:sldId id="274" r:id="rId23"/>
    <p:sldId id="275" r:id="rId24"/>
    <p:sldId id="282" r:id="rId25"/>
    <p:sldId id="288" r:id="rId26"/>
    <p:sldId id="289" r:id="rId27"/>
    <p:sldId id="290" r:id="rId28"/>
    <p:sldId id="291" r:id="rId29"/>
    <p:sldId id="292" r:id="rId30"/>
    <p:sldId id="293" r:id="rId31"/>
    <p:sldId id="281" r:id="rId32"/>
  </p:sldIdLst>
  <p:sldSz cx="13004800" cy="9753600"/>
  <p:notesSz cx="6858000" cy="9144000"/>
  <p:defaultTextStyle>
    <a:defPPr>
      <a:defRPr lang="en-US"/>
    </a:defPPr>
    <a:lvl1pPr algn="ctr" defTabSz="58402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228530" indent="228530" algn="ctr" defTabSz="58402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457058" indent="457058" algn="ctr" defTabSz="58402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685589" indent="685589" algn="ctr" defTabSz="58402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914119" indent="914119" algn="ctr" defTabSz="584021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5300" algn="l" defTabSz="914119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2357" algn="l" defTabSz="914119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199418" algn="l" defTabSz="914119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6478" algn="l" defTabSz="914119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96" y="-4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939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8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530" algn="l" defTabSz="457058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058" algn="l" defTabSz="457058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589" algn="l" defTabSz="457058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119" algn="l" defTabSz="457058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5300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357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418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99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C5C3042-00F7-4354-8414-540D9D3A673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BA64-3FE1-4276-85B6-D0B6E6A52F37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0C14A-F935-42B9-9F60-4BE88736D80F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1638301"/>
            <a:ext cx="7696201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D4D5-7D49-4A0C-996E-E4152754C2B8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/>
            </a:lvl1pPr>
            <a:lvl2pPr marL="650062" indent="0" algn="ctr">
              <a:buNone/>
              <a:defRPr sz="2800"/>
            </a:lvl2pPr>
            <a:lvl3pPr marL="1300125" indent="0" algn="ctr">
              <a:buNone/>
              <a:defRPr sz="2600"/>
            </a:lvl3pPr>
            <a:lvl4pPr marL="1950192" indent="0" algn="ctr">
              <a:buNone/>
              <a:defRPr sz="2300"/>
            </a:lvl4pPr>
            <a:lvl5pPr marL="2600254" indent="0" algn="ctr">
              <a:buNone/>
              <a:defRPr sz="2300"/>
            </a:lvl5pPr>
            <a:lvl6pPr marL="3250317" indent="0" algn="ctr">
              <a:buNone/>
              <a:defRPr sz="2300"/>
            </a:lvl6pPr>
            <a:lvl7pPr marL="3900384" indent="0" algn="ctr">
              <a:buNone/>
              <a:defRPr sz="2300"/>
            </a:lvl7pPr>
            <a:lvl8pPr marL="4550443" indent="0" algn="ctr">
              <a:buNone/>
              <a:defRPr sz="2300"/>
            </a:lvl8pPr>
            <a:lvl9pPr marL="5200509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2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35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5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006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001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5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6002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2503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9003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55044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2005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5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302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3" y="2390987"/>
            <a:ext cx="552873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3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6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1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5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50062" indent="0">
              <a:buNone/>
              <a:defRPr sz="2000"/>
            </a:lvl2pPr>
            <a:lvl3pPr marL="1300125" indent="0">
              <a:buNone/>
              <a:defRPr sz="1700"/>
            </a:lvl3pPr>
            <a:lvl4pPr marL="1950192" indent="0">
              <a:buNone/>
              <a:defRPr sz="1400"/>
            </a:lvl4pPr>
            <a:lvl5pPr marL="2600254" indent="0">
              <a:buNone/>
              <a:defRPr sz="1400"/>
            </a:lvl5pPr>
            <a:lvl6pPr marL="3250317" indent="0">
              <a:buNone/>
              <a:defRPr sz="1400"/>
            </a:lvl6pPr>
            <a:lvl7pPr marL="3900384" indent="0">
              <a:buNone/>
              <a:defRPr sz="1400"/>
            </a:lvl7pPr>
            <a:lvl8pPr marL="4550443" indent="0">
              <a:buNone/>
              <a:defRPr sz="1400"/>
            </a:lvl8pPr>
            <a:lvl9pPr marL="5200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FE53-AE8D-4212-AFF8-01C98C8761AC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5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50062" indent="0">
              <a:buNone/>
              <a:defRPr sz="2000"/>
            </a:lvl2pPr>
            <a:lvl3pPr marL="1300125" indent="0">
              <a:buNone/>
              <a:defRPr sz="1700"/>
            </a:lvl3pPr>
            <a:lvl4pPr marL="1950192" indent="0">
              <a:buNone/>
              <a:defRPr sz="1400"/>
            </a:lvl4pPr>
            <a:lvl5pPr marL="2600254" indent="0">
              <a:buNone/>
              <a:defRPr sz="1400"/>
            </a:lvl5pPr>
            <a:lvl6pPr marL="3250317" indent="0">
              <a:buNone/>
              <a:defRPr sz="1400"/>
            </a:lvl6pPr>
            <a:lvl7pPr marL="3900384" indent="0">
              <a:buNone/>
              <a:defRPr sz="1400"/>
            </a:lvl7pPr>
            <a:lvl8pPr marL="4550443" indent="0">
              <a:buNone/>
              <a:defRPr sz="1400"/>
            </a:lvl8pPr>
            <a:lvl9pPr marL="5200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1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6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6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8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4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0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83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51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4"/>
            <a:ext cx="11054080" cy="21335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5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75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50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377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25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12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55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42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4" y="2183273"/>
            <a:ext cx="5746045" cy="90988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561" indent="0">
              <a:buNone/>
              <a:defRPr sz="2100" b="1"/>
            </a:lvl2pPr>
            <a:lvl3pPr marL="975120" indent="0">
              <a:buNone/>
              <a:defRPr sz="1800" b="1"/>
            </a:lvl3pPr>
            <a:lvl4pPr marL="1462680" indent="0">
              <a:buNone/>
              <a:defRPr sz="1700" b="1"/>
            </a:lvl4pPr>
            <a:lvl5pPr marL="1950239" indent="0">
              <a:buNone/>
              <a:defRPr sz="1700" b="1"/>
            </a:lvl5pPr>
            <a:lvl6pPr marL="2437796" indent="0">
              <a:buNone/>
              <a:defRPr sz="1700" b="1"/>
            </a:lvl6pPr>
            <a:lvl7pPr marL="2925357" indent="0">
              <a:buNone/>
              <a:defRPr sz="1700" b="1"/>
            </a:lvl7pPr>
            <a:lvl8pPr marL="3412916" indent="0">
              <a:buNone/>
              <a:defRPr sz="1700" b="1"/>
            </a:lvl8pPr>
            <a:lvl9pPr marL="390047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4" y="3093157"/>
            <a:ext cx="5746045" cy="561961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3"/>
            <a:ext cx="5748304" cy="90988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561" indent="0">
              <a:buNone/>
              <a:defRPr sz="2100" b="1"/>
            </a:lvl2pPr>
            <a:lvl3pPr marL="975120" indent="0">
              <a:buNone/>
              <a:defRPr sz="1800" b="1"/>
            </a:lvl3pPr>
            <a:lvl4pPr marL="1462680" indent="0">
              <a:buNone/>
              <a:defRPr sz="1700" b="1"/>
            </a:lvl4pPr>
            <a:lvl5pPr marL="1950239" indent="0">
              <a:buNone/>
              <a:defRPr sz="1700" b="1"/>
            </a:lvl5pPr>
            <a:lvl6pPr marL="2437796" indent="0">
              <a:buNone/>
              <a:defRPr sz="1700" b="1"/>
            </a:lvl6pPr>
            <a:lvl7pPr marL="2925357" indent="0">
              <a:buNone/>
              <a:defRPr sz="1700" b="1"/>
            </a:lvl7pPr>
            <a:lvl8pPr marL="3412916" indent="0">
              <a:buNone/>
              <a:defRPr sz="1700" b="1"/>
            </a:lvl8pPr>
            <a:lvl9pPr marL="390047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7"/>
            <a:ext cx="5748304" cy="561961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29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63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9A31-C993-4D3D-A743-A82AE6C4079E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0"/>
            <a:ext cx="7270044" cy="832442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600"/>
            </a:lvl1pPr>
            <a:lvl2pPr marL="487561" indent="0">
              <a:buNone/>
              <a:defRPr sz="1300"/>
            </a:lvl2pPr>
            <a:lvl3pPr marL="975120" indent="0">
              <a:buNone/>
              <a:defRPr sz="1100"/>
            </a:lvl3pPr>
            <a:lvl4pPr marL="1462680" indent="0">
              <a:buNone/>
              <a:defRPr sz="1000"/>
            </a:lvl4pPr>
            <a:lvl5pPr marL="1950239" indent="0">
              <a:buNone/>
              <a:defRPr sz="1000"/>
            </a:lvl5pPr>
            <a:lvl6pPr marL="2437796" indent="0">
              <a:buNone/>
              <a:defRPr sz="1000"/>
            </a:lvl6pPr>
            <a:lvl7pPr marL="2925357" indent="0">
              <a:buNone/>
              <a:defRPr sz="1000"/>
            </a:lvl7pPr>
            <a:lvl8pPr marL="3412916" indent="0">
              <a:buNone/>
              <a:defRPr sz="1000"/>
            </a:lvl8pPr>
            <a:lvl9pPr marL="39004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8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3"/>
            <a:ext cx="7802880" cy="80602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3400"/>
            </a:lvl1pPr>
            <a:lvl2pPr marL="487561" indent="0">
              <a:buNone/>
              <a:defRPr sz="3000"/>
            </a:lvl2pPr>
            <a:lvl3pPr marL="975120" indent="0">
              <a:buNone/>
              <a:defRPr sz="2600"/>
            </a:lvl3pPr>
            <a:lvl4pPr marL="1462680" indent="0">
              <a:buNone/>
              <a:defRPr sz="2100"/>
            </a:lvl4pPr>
            <a:lvl5pPr marL="1950239" indent="0">
              <a:buNone/>
              <a:defRPr sz="2100"/>
            </a:lvl5pPr>
            <a:lvl6pPr marL="2437796" indent="0">
              <a:buNone/>
              <a:defRPr sz="2100"/>
            </a:lvl6pPr>
            <a:lvl7pPr marL="2925357" indent="0">
              <a:buNone/>
              <a:defRPr sz="2100"/>
            </a:lvl7pPr>
            <a:lvl8pPr marL="3412916" indent="0">
              <a:buNone/>
              <a:defRPr sz="2100"/>
            </a:lvl8pPr>
            <a:lvl9pPr marL="3900476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50"/>
            <a:ext cx="7802880" cy="1144693"/>
          </a:xfrm>
        </p:spPr>
        <p:txBody>
          <a:bodyPr/>
          <a:lstStyle>
            <a:lvl1pPr marL="0" indent="0">
              <a:buNone/>
              <a:defRPr sz="1600"/>
            </a:lvl1pPr>
            <a:lvl2pPr marL="487561" indent="0">
              <a:buNone/>
              <a:defRPr sz="1300"/>
            </a:lvl2pPr>
            <a:lvl3pPr marL="975120" indent="0">
              <a:buNone/>
              <a:defRPr sz="1100"/>
            </a:lvl3pPr>
            <a:lvl4pPr marL="1462680" indent="0">
              <a:buNone/>
              <a:defRPr sz="1000"/>
            </a:lvl4pPr>
            <a:lvl5pPr marL="1950239" indent="0">
              <a:buNone/>
              <a:defRPr sz="1000"/>
            </a:lvl5pPr>
            <a:lvl6pPr marL="2437796" indent="0">
              <a:buNone/>
              <a:defRPr sz="1000"/>
            </a:lvl6pPr>
            <a:lvl7pPr marL="2925357" indent="0">
              <a:buNone/>
              <a:defRPr sz="1000"/>
            </a:lvl7pPr>
            <a:lvl8pPr marL="3412916" indent="0">
              <a:buNone/>
              <a:defRPr sz="1000"/>
            </a:lvl8pPr>
            <a:lvl9pPr marL="39004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63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68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7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42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22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17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74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4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4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83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2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04B4-93A8-492C-B078-0D53EF7ED511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31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03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9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87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18/10/2014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6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8A47-D206-49C9-A788-7DE1A4CF69DB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C2B9A-E450-4DA4-B719-04670F9E0A89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D248-0C85-4E44-801B-7037C374C3B0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A102-2AF4-4F4A-8237-E1777BC63A3F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1910-FEE2-474E-A14A-68F61B3FE51A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8" y="1638301"/>
            <a:ext cx="10464801" cy="3302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8" y="5029200"/>
            <a:ext cx="10464801" cy="11303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10321" y="9251957"/>
            <a:ext cx="369887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F2A2BB3-5BE9-41B6-A78B-60AB79396691}" type="slidenum">
              <a:rPr lang="en-US" altLang="en-US"/>
              <a:pPr>
                <a:defRPr/>
              </a:pPr>
              <a:t>‹N›</a:t>
            </a:fld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02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02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02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02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021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058" algn="ctr" defTabSz="584021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119" algn="ctr" defTabSz="584021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177" algn="ctr" defTabSz="584021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238" algn="ctr" defTabSz="584021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021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530" algn="l" defTabSz="584021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57058" algn="l" defTabSz="584021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685589" algn="l" defTabSz="584021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14119" algn="l" defTabSz="584021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371177" algn="l" defTabSz="584021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828238" algn="l" defTabSz="584021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85300" algn="l" defTabSz="584021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742357" algn="l" defTabSz="584021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02"/>
            <a:ext cx="11216640" cy="1885245"/>
          </a:xfrm>
          <a:prstGeom prst="rect">
            <a:avLst/>
          </a:prstGeom>
        </p:spPr>
        <p:txBody>
          <a:bodyPr vert="horz" lIns="130012" tIns="65007" rIns="130012" bIns="650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30012" tIns="65007" rIns="130012" bIns="650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57"/>
            <a:ext cx="2926080" cy="519289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125" fontAlgn="auto" hangingPunct="1">
              <a:spcBef>
                <a:spcPts val="0"/>
              </a:spcBef>
              <a:spcAft>
                <a:spcPts val="0"/>
              </a:spcAft>
            </a:pPr>
            <a:fld id="{D5E74D8F-CD28-4020-8393-9C297548EB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125" fontAlgn="auto" hangingPunct="1">
                <a:spcBef>
                  <a:spcPts val="0"/>
                </a:spcBef>
                <a:spcAft>
                  <a:spcPts val="0"/>
                </a:spcAft>
              </a:pPr>
              <a:t>18/10/2014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57"/>
            <a:ext cx="4389120" cy="519289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125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57"/>
            <a:ext cx="2926080" cy="519289"/>
          </a:xfrm>
          <a:prstGeom prst="rect">
            <a:avLst/>
          </a:prstGeom>
        </p:spPr>
        <p:txBody>
          <a:bodyPr vert="horz" lIns="130012" tIns="65007" rIns="130012" bIns="6500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125" fontAlgn="auto" hangingPunct="1">
              <a:spcBef>
                <a:spcPts val="0"/>
              </a:spcBef>
              <a:spcAft>
                <a:spcPts val="0"/>
              </a:spcAft>
            </a:pPr>
            <a:fld id="{332862B4-2D00-4ED8-BA99-F71F1B3542A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125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7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00125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31" indent="-325031" algn="l" defTabSz="1300125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5096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56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221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288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352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413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478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539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82025" tIns="91014" rIns="182025" bIns="910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182025" tIns="91014" rIns="182025" bIns="910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6"/>
            <a:ext cx="3034453" cy="519289"/>
          </a:xfrm>
          <a:prstGeom prst="rect">
            <a:avLst/>
          </a:prstGeom>
        </p:spPr>
        <p:txBody>
          <a:bodyPr vert="horz" lIns="182025" tIns="91014" rIns="182025" bIns="910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120" fontAlgn="auto" hangingPunct="1">
              <a:spcBef>
                <a:spcPts val="0"/>
              </a:spcBef>
              <a:spcAft>
                <a:spcPts val="0"/>
              </a:spcAft>
            </a:pPr>
            <a:fld id="{EB48D8CF-EC3C-4310-A53C-64976FDA4395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75120" fontAlgn="auto" hangingPunct="1">
                <a:spcBef>
                  <a:spcPts val="0"/>
                </a:spcBef>
                <a:spcAft>
                  <a:spcPts val="0"/>
                </a:spcAft>
              </a:pPr>
              <a:t>18/10/2014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6"/>
            <a:ext cx="4118187" cy="519289"/>
          </a:xfrm>
          <a:prstGeom prst="rect">
            <a:avLst/>
          </a:prstGeom>
        </p:spPr>
        <p:txBody>
          <a:bodyPr vert="horz" lIns="182025" tIns="91014" rIns="182025" bIns="910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120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6"/>
            <a:ext cx="3034453" cy="519289"/>
          </a:xfrm>
          <a:prstGeom prst="rect">
            <a:avLst/>
          </a:prstGeom>
        </p:spPr>
        <p:txBody>
          <a:bodyPr vert="horz" lIns="182025" tIns="91014" rIns="182025" bIns="910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120" fontAlgn="auto" hangingPunct="1">
              <a:spcBef>
                <a:spcPts val="0"/>
              </a:spcBef>
              <a:spcAft>
                <a:spcPts val="0"/>
              </a:spcAft>
            </a:pPr>
            <a:fld id="{5DB198B9-A606-42E2-ABF9-4AE32E44E98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75120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7512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670" indent="-365670" algn="l" defTabSz="9751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285" indent="-304725" algn="l" defTabSz="97512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8" indent="-243778" algn="l" defTabSz="97512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458" indent="-243778" algn="l" defTabSz="97512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018" indent="-243778" algn="l" defTabSz="97512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75" indent="-243778" algn="l" defTabSz="975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138" indent="-243778" algn="l" defTabSz="975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6697" indent="-243778" algn="l" defTabSz="975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4257" indent="-243778" algn="l" defTabSz="97512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7561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5120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680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239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796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357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916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00476" algn="l" defTabSz="975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2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F35DF656-5B63-444F-8616-F94654C0BB0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18/10/2014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fontAlgn="auto" hangingPunct="1">
              <a:spcBef>
                <a:spcPts val="0"/>
              </a:spcBef>
              <a:spcAft>
                <a:spcPts val="0"/>
              </a:spcAft>
            </a:pPr>
            <a:fld id="{67BC504F-68A9-447E-8FD6-F54BEB4873B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326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9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jpe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hyperlink" Target="mailto:f.Greco@unesco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c.admin.ch/en/Home/Themes/Gender_Equality/General_and_thematic_tools/ressources/resource_en_24023.pdf" TargetMode="External"/><Relationship Id="rId5" Type="http://schemas.openxmlformats.org/officeDocument/2006/relationships/hyperlink" Target="http://www.sdc.admin.ch/en/Home/Themes/Gender_Equality/General_and_thematic_tools/ressources/resource_en_24018.pdf" TargetMode="External"/><Relationship Id="rId4" Type="http://schemas.openxmlformats.org/officeDocument/2006/relationships/hyperlink" Target="http://www.sdc.admin.ch/en/Home/Themes/Gender_Equality/General_and_thematic_tools/ressources/resource_en_2401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40600" y="8328026"/>
            <a:ext cx="4891088" cy="382595"/>
          </a:xfrm>
          <a:custGeom>
            <a:avLst/>
            <a:gdLst>
              <a:gd name="T0" fmla="*/ 865982 w 21600"/>
              <a:gd name="T1" fmla="*/ 190500 h 21600"/>
              <a:gd name="T2" fmla="*/ 865982 w 21600"/>
              <a:gd name="T3" fmla="*/ 190500 h 21600"/>
              <a:gd name="T4" fmla="*/ 865982 w 21600"/>
              <a:gd name="T5" fmla="*/ 190500 h 21600"/>
              <a:gd name="T6" fmla="*/ 865982 w 21600"/>
              <a:gd name="T7" fmla="*/ 190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1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     Francesca Greco, UN WWAP UNESCO</a:t>
            </a:r>
            <a:endParaRPr lang="en-US" altLang="en-US" dirty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96925" y="3746500"/>
            <a:ext cx="1140936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744537" y="8216900"/>
            <a:ext cx="1151413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9245600" y="8609020"/>
            <a:ext cx="2987677" cy="381001"/>
          </a:xfrm>
          <a:custGeom>
            <a:avLst/>
            <a:gdLst>
              <a:gd name="T0" fmla="*/ 308769 w 21600"/>
              <a:gd name="T1" fmla="*/ 190500 h 21600"/>
              <a:gd name="T2" fmla="*/ 308769 w 21600"/>
              <a:gd name="T3" fmla="*/ 190500 h 21600"/>
              <a:gd name="T4" fmla="*/ 308769 w 21600"/>
              <a:gd name="T5" fmla="*/ 190500 h 21600"/>
              <a:gd name="T6" fmla="*/ 308769 w 21600"/>
              <a:gd name="T7" fmla="*/ 190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1800" dirty="0" smtClean="0">
                <a:solidFill>
                  <a:srgbClr val="426C86"/>
                </a:solidFill>
                <a:latin typeface="Trebuchet MS" pitchFamily="34" charset="0"/>
                <a:sym typeface="Trebuchet MS" pitchFamily="34" charset="0"/>
              </a:rPr>
              <a:t>20-22 October 2014</a:t>
            </a:r>
            <a:endParaRPr lang="en-US" altLang="en-US" dirty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9020182" y="8839200"/>
            <a:ext cx="3233732" cy="430221"/>
          </a:xfrm>
          <a:custGeom>
            <a:avLst/>
            <a:gdLst>
              <a:gd name="T0" fmla="*/ 519907 w 21600"/>
              <a:gd name="T1" fmla="*/ 190500 h 21600"/>
              <a:gd name="T2" fmla="*/ 519907 w 21600"/>
              <a:gd name="T3" fmla="*/ 190500 h 21600"/>
              <a:gd name="T4" fmla="*/ 519907 w 21600"/>
              <a:gd name="T5" fmla="*/ 190500 h 21600"/>
              <a:gd name="T6" fmla="*/ 519907 w 21600"/>
              <a:gd name="T7" fmla="*/ 190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1800" i="1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Pretoria, South Africa</a:t>
            </a:r>
            <a:endParaRPr lang="en-US" altLang="en-US" dirty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863601" y="5284794"/>
            <a:ext cx="10287000" cy="711201"/>
          </a:xfrm>
          <a:custGeom>
            <a:avLst/>
            <a:gdLst>
              <a:gd name="T0" fmla="*/ 1685131 w 21600"/>
              <a:gd name="T1" fmla="*/ 355600 h 21600"/>
              <a:gd name="T2" fmla="*/ 1685131 w 21600"/>
              <a:gd name="T3" fmla="*/ 355600 h 21600"/>
              <a:gd name="T4" fmla="*/ 1685131 w 21600"/>
              <a:gd name="T5" fmla="*/ 355600 h 21600"/>
              <a:gd name="T6" fmla="*/ 1685131 w 21600"/>
              <a:gd name="T7" fmla="*/ 355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4300" dirty="0" smtClean="0">
                <a:solidFill>
                  <a:srgbClr val="00B0F0"/>
                </a:solidFill>
                <a:latin typeface="Trebuchet MS Bold" charset="0"/>
                <a:sym typeface="Trebuchet MS Bold" charset="0"/>
              </a:rPr>
              <a:t>UN WWAP UNESCO </a:t>
            </a:r>
            <a:r>
              <a:rPr lang="en-US" altLang="en-US" sz="4300" dirty="0">
                <a:solidFill>
                  <a:srgbClr val="00B0F0"/>
                </a:solidFill>
                <a:latin typeface="Trebuchet MS Bold" charset="0"/>
                <a:sym typeface="Trebuchet MS Bold" charset="0"/>
              </a:rPr>
              <a:t>strategy for gender </a:t>
            </a:r>
            <a:r>
              <a:rPr lang="en-US" altLang="en-US" sz="4300" dirty="0" smtClean="0">
                <a:solidFill>
                  <a:srgbClr val="00B0F0"/>
                </a:solidFill>
                <a:latin typeface="Trebuchet MS Bold" charset="0"/>
                <a:sym typeface="Trebuchet MS Bold" charset="0"/>
              </a:rPr>
              <a:t>sensitive water </a:t>
            </a:r>
            <a:r>
              <a:rPr lang="en-US" altLang="en-US" sz="4300" dirty="0">
                <a:solidFill>
                  <a:srgbClr val="00B0F0"/>
                </a:solidFill>
                <a:latin typeface="Trebuchet MS Bold" charset="0"/>
                <a:sym typeface="Trebuchet MS Bold" charset="0"/>
              </a:rPr>
              <a:t>monitoring, assessment and reporting within the framework of the GGRETA Project </a:t>
            </a:r>
            <a:r>
              <a:rPr lang="en-US" altLang="en-US" sz="4300" dirty="0" smtClean="0">
                <a:solidFill>
                  <a:srgbClr val="00B0F0"/>
                </a:solidFill>
                <a:latin typeface="Trebuchet MS Bold" charset="0"/>
                <a:sym typeface="Trebuchet MS Bold" charset="0"/>
              </a:rPr>
              <a:t>:</a:t>
            </a:r>
          </a:p>
          <a:p>
            <a:r>
              <a:rPr lang="en-US" altLang="en-US" sz="4300" dirty="0" smtClean="0">
                <a:solidFill>
                  <a:srgbClr val="00B0F0"/>
                </a:solidFill>
                <a:latin typeface="Trebuchet MS Bold" charset="0"/>
                <a:sym typeface="Trebuchet MS Bold" charset="0"/>
              </a:rPr>
              <a:t>INDICATORS AND METHODOLOGY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731846" y="9348789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8478838"/>
            <a:ext cx="757237" cy="720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" y="8723314"/>
            <a:ext cx="1419226" cy="482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/>
          <a:srcRect b="17345"/>
          <a:stretch>
            <a:fillRect/>
          </a:stretch>
        </p:blipFill>
        <p:spPr bwMode="auto">
          <a:xfrm>
            <a:off x="3000375" y="8328026"/>
            <a:ext cx="1987550" cy="9636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926" y="8453445"/>
            <a:ext cx="1573212" cy="7112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3085" name="AutoShape 13" descr="tile_paper_medgray.jpeg"/>
          <p:cNvSpPr>
            <a:spLocks/>
          </p:cNvSpPr>
          <p:nvPr/>
        </p:nvSpPr>
        <p:spPr bwMode="auto">
          <a:xfrm>
            <a:off x="1181102" y="-319079"/>
            <a:ext cx="801688" cy="8001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86" name="AutoShape 14"/>
          <p:cNvSpPr>
            <a:spLocks/>
          </p:cNvSpPr>
          <p:nvPr/>
        </p:nvSpPr>
        <p:spPr bwMode="auto">
          <a:xfrm>
            <a:off x="-795330" y="-1049329"/>
            <a:ext cx="2260601" cy="22606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3087" name="AutoShape 15"/>
          <p:cNvSpPr>
            <a:spLocks/>
          </p:cNvSpPr>
          <p:nvPr/>
        </p:nvSpPr>
        <p:spPr bwMode="auto">
          <a:xfrm>
            <a:off x="12668251" y="427038"/>
            <a:ext cx="919162" cy="91916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164F8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88" name="AutoShape 16"/>
          <p:cNvSpPr>
            <a:spLocks/>
          </p:cNvSpPr>
          <p:nvPr/>
        </p:nvSpPr>
        <p:spPr bwMode="auto">
          <a:xfrm>
            <a:off x="709612" y="2587625"/>
            <a:ext cx="963612" cy="9636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89" name="AutoShape 17" descr="tile_paper_medgray.jpeg"/>
          <p:cNvSpPr>
            <a:spLocks/>
          </p:cNvSpPr>
          <p:nvPr/>
        </p:nvSpPr>
        <p:spPr bwMode="auto">
          <a:xfrm>
            <a:off x="11976101" y="-854076"/>
            <a:ext cx="1819275" cy="18176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>
            <a:off x="1328746" y="3170247"/>
            <a:ext cx="431799" cy="43179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38BC0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582871" y="225425"/>
            <a:ext cx="783748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731846" y="9412288"/>
            <a:ext cx="115395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744537" y="8161338"/>
            <a:ext cx="1151413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795338" y="3813175"/>
            <a:ext cx="1140936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608271" y="276225"/>
            <a:ext cx="783748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72" name="AutoShape 24"/>
          <p:cNvSpPr>
            <a:spLocks/>
          </p:cNvSpPr>
          <p:nvPr/>
        </p:nvSpPr>
        <p:spPr bwMode="auto">
          <a:xfrm>
            <a:off x="4957771" y="6111875"/>
            <a:ext cx="4062411" cy="685800"/>
          </a:xfrm>
          <a:custGeom>
            <a:avLst/>
            <a:gdLst>
              <a:gd name="T0" fmla="*/ 2031206 w 21600"/>
              <a:gd name="T1" fmla="*/ 342900 h 21600"/>
              <a:gd name="T2" fmla="*/ 2031206 w 21600"/>
              <a:gd name="T3" fmla="*/ 342900 h 21600"/>
              <a:gd name="T4" fmla="*/ 2031206 w 21600"/>
              <a:gd name="T5" fmla="*/ 342900 h 21600"/>
              <a:gd name="T6" fmla="*/ 2031206 w 21600"/>
              <a:gd name="T7" fmla="*/ 342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pic>
        <p:nvPicPr>
          <p:cNvPr id="2073" name="Picture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8102" y="685807"/>
            <a:ext cx="4914900" cy="269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0541" y="1247775"/>
            <a:ext cx="4132262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0" y="2590444"/>
            <a:ext cx="1491102" cy="1677116"/>
          </a:xfrm>
          <a:prstGeom prst="rect">
            <a:avLst/>
          </a:prstGeom>
        </p:spPr>
      </p:pic>
      <p:sp>
        <p:nvSpPr>
          <p:cNvPr id="2" name="AutoShape 6"/>
          <p:cNvSpPr>
            <a:spLocks/>
          </p:cNvSpPr>
          <p:nvPr/>
        </p:nvSpPr>
        <p:spPr bwMode="auto">
          <a:xfrm>
            <a:off x="1016008" y="3429002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endParaRPr lang="en-US" alt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31" y="1225731"/>
            <a:ext cx="10435169" cy="8527869"/>
          </a:xfrm>
          <a:prstGeom prst="rect">
            <a:avLst/>
          </a:prstGeom>
        </p:spPr>
      </p:pic>
      <p:pic>
        <p:nvPicPr>
          <p:cNvPr id="19" name="Picture 30" descr="tile_paper_medgra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57" y="21773"/>
            <a:ext cx="1828800" cy="250806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sp>
        <p:nvSpPr>
          <p:cNvPr id="6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6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4102" name="AutoShape 5"/>
          <p:cNvSpPr>
            <a:spLocks/>
          </p:cNvSpPr>
          <p:nvPr/>
        </p:nvSpPr>
        <p:spPr bwMode="auto">
          <a:xfrm>
            <a:off x="375635" y="2303502"/>
            <a:ext cx="10449426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Working group members as of July 2014: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3" name="AutoShape 6"/>
          <p:cNvSpPr>
            <a:spLocks/>
          </p:cNvSpPr>
          <p:nvPr/>
        </p:nvSpPr>
        <p:spPr bwMode="auto">
          <a:xfrm>
            <a:off x="2616207" y="2362200"/>
            <a:ext cx="1551384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4" name="AutoShape 7"/>
          <p:cNvSpPr>
            <a:spLocks/>
          </p:cNvSpPr>
          <p:nvPr/>
        </p:nvSpPr>
        <p:spPr bwMode="auto">
          <a:xfrm>
            <a:off x="2387602" y="3352820"/>
            <a:ext cx="8229601" cy="10794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37646" y="487932"/>
            <a:ext cx="11099796" cy="23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175993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00059" eaLnBrk="0"/>
            <a:r>
              <a:rPr lang="en-GB" altLang="en-US" sz="3400" b="1" dirty="0">
                <a:solidFill>
                  <a:srgbClr val="3F95C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Inception meeting of the UN WWAP UNESCO </a:t>
            </a:r>
            <a:br>
              <a:rPr lang="en-GB" altLang="en-US" sz="3400" b="1" dirty="0">
                <a:solidFill>
                  <a:srgbClr val="3F95C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3400" b="1" dirty="0">
                <a:solidFill>
                  <a:srgbClr val="3F95C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for Gender Sensitive Water Monitoring </a:t>
            </a:r>
            <a:br>
              <a:rPr lang="en-GB" altLang="en-US" sz="3400" b="1" dirty="0">
                <a:solidFill>
                  <a:srgbClr val="3F95C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3400" b="1" dirty="0">
                <a:solidFill>
                  <a:srgbClr val="3F95C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and Reporting</a:t>
            </a:r>
            <a:endParaRPr lang="en-GB" altLang="en-US" sz="340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algn="l" defTabSz="1300059" eaLnBrk="0"/>
            <a:endParaRPr lang="en-GB" altLang="en-US" sz="3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5" name="Picture 5" descr="http://wa2.www.unesco.org/new/typo3temp/pics/1711b4ba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96" y="3281402"/>
            <a:ext cx="4723246" cy="58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44219" y="8282305"/>
            <a:ext cx="3804919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  <a:spAutoFit/>
          </a:bodyPr>
          <a:lstStyle/>
          <a:p>
            <a:pPr defTabSz="1300059" eaLnBrk="0"/>
            <a:r>
              <a:rPr lang="en-GB" altLang="en-US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WWAP Secretariat, UNESCO Office for Global Water Assessment, Villa La </a:t>
            </a:r>
            <a:r>
              <a:rPr lang="en-GB" altLang="en-US" sz="11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Colombella</a:t>
            </a:r>
            <a:r>
              <a:rPr lang="en-GB" altLang="en-US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(Perugia), Italy,  June 12-13 2014</a:t>
            </a:r>
            <a:endParaRPr lang="en-GB" altLang="en-US" sz="2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308" y="2935521"/>
            <a:ext cx="7333737" cy="6478354"/>
          </a:xfrm>
          <a:prstGeom prst="rect">
            <a:avLst/>
          </a:prstGeom>
          <a:noFill/>
        </p:spPr>
        <p:txBody>
          <a:bodyPr wrap="square" lIns="130005" tIns="65003" rIns="130005" bIns="65003" numCol="2" rtlCol="0">
            <a:spAutoFit/>
          </a:bodyPr>
          <a:lstStyle/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Amber Fletcher, Ph.D., WWAP expert, Postdoctoral Research Fellow, Regina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Uni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Canada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Alice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Centrone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CISAO,University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Turin, Italy.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Alice M.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Bouman-Dentener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Honorary Founding President, Women for Water Partnership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Angela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Calvo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Professor at University of Turin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Anton Earle, Director African Regional Centre ,SIWI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Asma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El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Kasmi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UNESCO Chair “ Water, Women and Decision Making”, Morocco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Barbara Van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Koppen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International Water Management Institute ( IMWI)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Christiane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Froelich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University of Hamburg </a:t>
            </a:r>
            <a:b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Carolyn Sachs, Professor at Penn State University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Eiman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Karar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Water Resources management, Water Research Commission, South Africa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Elisabetta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Aurino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Oxford University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Emily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Deschaine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Water Supply &amp; Sanitation Collaborative Council (WSSCC)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Evelyne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Lyons, 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Academie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de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l’Eau</a:t>
            </a:r>
            <a:endParaRPr lang="en-GB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Giovanna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Gioli,University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Hamburg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Frederique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Holle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Women for Water Partnership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Ilaria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Sisto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FAO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Inga Jacobs, Water Research Commission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Joni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Seager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WWAP  Expert, Professor at Bentley University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Lesha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(B.M. )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Witmer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Business &amp; Professional Women International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Lyliose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Umupfasoni,African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Ministerial Council on Water (AMCOW) Secretariat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Marcia Brewster, President of United Nations Association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Moa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Cortobius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UNDP-SIWI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Aishwarya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Nair, Editor-in-Chief wH2O Journal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Rosemary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Rop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Water and Sanitation Program - World Bank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Susan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Bazilli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Director, International Women's Rights Project, Vancouver, BC, Canada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Tom Williams, Program Director, International Water Association (IWA)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Vasudha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Pangare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 Independent consultant and member of Gender and Water Alliance (GWA)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Viviana Re, Marie Curie Research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FellowSfax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Tunisia and Ca’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Foscari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University of Venice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WWAP experts contributing to the specific elaborations of outputs and publications are: 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 Joni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Seager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Professor &amp;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Chair,Global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Studies Department, Bentley University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Dr Amber Fletcher,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PhD,University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of Regina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WWAP intern contributing to the Gender and Water strategy of UN WWAP UNESCO: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Mr </a:t>
            </a:r>
            <a:r>
              <a:rPr lang="en-GB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Alessio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Lilli, University of Perugia, Italy</a:t>
            </a:r>
          </a:p>
          <a:p>
            <a:pPr algn="l" defTabSz="1300059" fontAlgn="auto" hangingPunct="1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30" descr="tile_paper_medgra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77" y="267870"/>
            <a:ext cx="1096080" cy="2004260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80" y="1105024"/>
            <a:ext cx="799162" cy="1198478"/>
          </a:xfrm>
          <a:prstGeom prst="rect">
            <a:avLst/>
          </a:prstGeom>
        </p:spPr>
      </p:pic>
      <p:sp>
        <p:nvSpPr>
          <p:cNvPr id="14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7" name="Picture 8" descr="sottopanci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55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33" y="267785"/>
            <a:ext cx="4981787" cy="404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119">
            <a:off x="5708405" y="4058975"/>
            <a:ext cx="3738880" cy="541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3008">
            <a:off x="6422202" y="1850819"/>
            <a:ext cx="5774106" cy="5774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14373">
            <a:off x="137833" y="998055"/>
            <a:ext cx="4877481" cy="48774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120">
            <a:off x="2064478" y="3198196"/>
            <a:ext cx="4384887" cy="714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0" descr="tile_paper_medgray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313" y="239713"/>
            <a:ext cx="655418" cy="119847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09" y="239713"/>
            <a:ext cx="799162" cy="1198478"/>
          </a:xfrm>
          <a:prstGeom prst="rect">
            <a:avLst/>
          </a:prstGeom>
        </p:spPr>
      </p:pic>
      <p:sp>
        <p:nvSpPr>
          <p:cNvPr id="9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9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1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pic>
        <p:nvPicPr>
          <p:cNvPr id="13" name="Picture 8" descr="sottopanci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0"/>
            <a:ext cx="11704320" cy="1625600"/>
          </a:xfrm>
        </p:spPr>
        <p:txBody>
          <a:bodyPr/>
          <a:lstStyle/>
          <a:p>
            <a:r>
              <a:rPr lang="en-GB" dirty="0" smtClean="0"/>
              <a:t>THE “CLUSTER OF TOPICS” TABLE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293" y="1517228"/>
            <a:ext cx="10001900" cy="75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tile_paper_medgray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10" y="239713"/>
            <a:ext cx="655418" cy="119847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08" y="239713"/>
            <a:ext cx="799162" cy="1198478"/>
          </a:xfrm>
          <a:prstGeom prst="rect">
            <a:avLst/>
          </a:prstGeom>
        </p:spPr>
      </p:pic>
      <p:sp>
        <p:nvSpPr>
          <p:cNvPr id="9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1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2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pic>
        <p:nvPicPr>
          <p:cNvPr id="13" name="Picture 8" descr="sottopanci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18" y="-182563"/>
            <a:ext cx="11704320" cy="81929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GB" sz="44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GOVERNANCE </a:t>
            </a:r>
            <a:r>
              <a:rPr lang="en-GB" sz="4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INDICATORS </a:t>
            </a:r>
            <a:r>
              <a:rPr lang="en-GB" sz="4400" b="1" dirty="0"/>
              <a:t/>
            </a:r>
            <a:br>
              <a:rPr lang="en-GB" sz="4400" b="1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9919"/>
              </p:ext>
            </p:extLst>
          </p:nvPr>
        </p:nvGraphicFramePr>
        <p:xfrm>
          <a:off x="177800" y="815832"/>
          <a:ext cx="12648406" cy="86933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648406"/>
              </a:tblGrid>
              <a:tr h="668761">
                <a:tc>
                  <a:txBody>
                    <a:bodyPr/>
                    <a:lstStyle/>
                    <a:p>
                      <a:r>
                        <a:rPr lang="en-GB" sz="3700" dirty="0" smtClean="0"/>
                        <a:t>COMPONENTS</a:t>
                      </a:r>
                      <a:endParaRPr lang="en-GB" sz="3700" dirty="0"/>
                    </a:p>
                  </a:txBody>
                  <a:tcPr marL="130048" marR="130048" marT="65024" marB="65024"/>
                </a:tc>
              </a:tr>
              <a:tr h="71530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1a. Number of M/F paid staff in public water-governance agencies, disaggregated by job category/level and decision-making capacity (and salary, if available), at: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• national level • county/ province/state level • town/ village level (sample)</a:t>
                      </a:r>
                    </a:p>
                  </a:txBody>
                  <a:tcPr marL="130048" marR="130048" marT="65024" marB="65024"/>
                </a:tc>
              </a:tr>
              <a:tr h="917747"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1b.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M/F in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paid and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unpaid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positions in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water governance formally-structured entities (water users associations, etc) at town/ village level (sample)    • disaggregated by nature of relationship to the entity (e.g., “member”, “board”, “executive”, “leadership,” decision-making group, etc) and types of tasks</a:t>
                      </a:r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830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1c. Intensity of M/F participation in (sample/representative) meetings of public entity bodies sampled at national, sub-national, and local levels, including outcomes such as: ratio of contributions in decision-making meetings by women and men; percentage of decisions adopted from women’s contributions in meetings.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3603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2b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M/F expressed priorities for water use within households 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30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1d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M/F perceptions of gender discrimination (or equality) regarding women’s participation in decision-making entities.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83032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4b.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Intensity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M/F participation in (sample/representative) meetings of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transboundary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meetings, including outcomes such as: ratio of contributions in decision-making meetings by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women and men; percentage of decisions adopted from women’s contributions in meetings.</a:t>
                      </a:r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595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Budget allocations (if any) at national level for gender mainstreaming in water and sanitation.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3032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Designated ministerial responsibility for gender in relation to WASH policies; 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are gender-specific machineries included in WASH sector decision-making.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0" cap="all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30048" marR="130048" marT="65024" marB="65024"/>
                </a:tc>
              </a:tr>
              <a:tr h="595325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3g.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 and nature of gender sensitive training within responsible ministries/ lead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agencies.Participation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M/F staff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30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extent to which gender outcomes and gender-sensitive accountability indicators are included in M&amp;E/ impact statements/ benefits analyses of national-level WASH-sector projects (project proposals and/or outcomes assessments). Sample projects.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44913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3b.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presence and nature of gender-specific objectives and commitments (or gender strategy) in national and sector-level water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policies.</a:t>
                      </a:r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  <p:sp>
        <p:nvSpPr>
          <p:cNvPr id="5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51" y="0"/>
            <a:ext cx="11704320" cy="1625600"/>
          </a:xfrm>
        </p:spPr>
        <p:txBody>
          <a:bodyPr>
            <a:noAutofit/>
          </a:bodyPr>
          <a:lstStyle/>
          <a:p>
            <a:r>
              <a:rPr lang="en-US" sz="4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4000" b="1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SAFE DRINKING WATER, SANITATION AND HYGIENE</a:t>
            </a:r>
            <a:r>
              <a:rPr lang="en-GB" sz="4000" b="1" cap="all" dirty="0">
                <a:solidFill>
                  <a:srgbClr val="FF0000"/>
                </a:solidFill>
              </a:rPr>
              <a:t/>
            </a:r>
            <a:br>
              <a:rPr lang="en-GB" sz="4000" b="1" cap="all" dirty="0">
                <a:solidFill>
                  <a:srgbClr val="FF0000"/>
                </a:solidFill>
              </a:rPr>
            </a:br>
            <a:endParaRPr lang="en-GB" sz="4000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28279"/>
              </p:ext>
            </p:extLst>
          </p:nvPr>
        </p:nvGraphicFramePr>
        <p:xfrm>
          <a:off x="664951" y="1190004"/>
          <a:ext cx="11572486" cy="780608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572486"/>
              </a:tblGrid>
              <a:tr h="6208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COMPONENTS</a:t>
                      </a:r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2a.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households without water on premises, by sex of main 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 responsible for collecting drinking water and by type of household.• rural/ urban samples</a:t>
                      </a:r>
                      <a:b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2f.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M/F perceptions of household gender equality in WASH decisions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520245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2g.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Unpaid time spent by individual household members in supplying water, making it safe for use, and managing it (M/F informants). 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2h.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M/F perceptions of the adequacy of current water supply/ availability in both quality and quantity.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2i.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 households with access to “improved” sanitation facility, by household structure and by nature of the “improved” facility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2j.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Intra-household M/F use of /access to improved sanitation facilities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2k.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prioritization of gaining access to improved sanitation facilities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• willingness to allocate household budgets for such access</a:t>
                      </a: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2l.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perceptions of the safety of sanitation facilities that are located outside the house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• identified particular safety concerns</a:t>
                      </a:r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4g.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 audit of WHO/ UNICEF “Joint Monitoring Program.”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3e.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staff responsible for WASH issues, (disaggregated by sex and job level) in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ministry/ lead agency.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3f.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Number of staff responsible for gender issues (disaggregated by sex and job level) in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 agency for WASH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6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64" y="575522"/>
            <a:ext cx="11879720" cy="1440674"/>
          </a:xfrm>
        </p:spPr>
        <p:txBody>
          <a:bodyPr>
            <a:normAutofit/>
          </a:bodyPr>
          <a:lstStyle/>
          <a:p>
            <a:pPr algn="just"/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</a:rPr>
              <a:t>3.DECISION MAKING AND KNOWLEDGE PRODUCTION</a:t>
            </a:r>
            <a:endParaRPr lang="en-GB" sz="4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33999"/>
              </p:ext>
            </p:extLst>
          </p:nvPr>
        </p:nvGraphicFramePr>
        <p:xfrm>
          <a:off x="664953" y="2288936"/>
          <a:ext cx="11162840" cy="563796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162840"/>
              </a:tblGrid>
              <a:tr h="712401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COMPONENTS</a:t>
                      </a:r>
                      <a:endParaRPr lang="en-GB" sz="2800" dirty="0"/>
                    </a:p>
                  </a:txBody>
                  <a:tcPr marL="130048" marR="130048" marT="65024" marB="65024"/>
                </a:tc>
              </a:tr>
              <a:tr h="1105408"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3a. The nature and extent of gender-disaggregated data related to water and sanitation collected by responsible public entities at national and local levels (in relation to the totality of  </a:t>
                      </a:r>
                      <a:b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social indicators on water and sanitation collected).</a:t>
                      </a:r>
                      <a:r>
                        <a:rPr lang="en-GB" sz="1600" kern="1200" cap="all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kern="1200" cap="all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4f. 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participation in past decade of two major global international water meetings (and nationally-significant comparable meetings):• World Water Week (Stockholm)• World Water   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Forum (World Water Council)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3i.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M/F perceptions of gender discrimination (or equality) regarding women’s participation in decision-making entities.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cap="all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2c.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M/F perceptions of: • the nature of their household decision-making process for water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priorities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use; • the primary decision-maker within the household (if any); • how intra-household conflicts related to water (if any) are resolved.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cap="all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M/F perceptions of/ knowledge of current total household use of water, by category of use and by primary user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cap="all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Household member primarily responsible for managing the household’s use and supply of water, by nature of use (M/F informants/ perceptions).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cap="all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40" y="0"/>
            <a:ext cx="11704320" cy="1625600"/>
          </a:xfrm>
        </p:spPr>
        <p:txBody>
          <a:bodyPr>
            <a:noAutofit/>
          </a:bodyPr>
          <a:lstStyle/>
          <a:p>
            <a:r>
              <a:rPr lang="en-GB" sz="4000" b="1" cap="all" dirty="0">
                <a:solidFill>
                  <a:schemeClr val="accent1">
                    <a:lumMod val="75000"/>
                  </a:schemeClr>
                </a:solidFill>
              </a:rPr>
              <a:t>WATER RESOURCES MANAGEMENT 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2251"/>
              </p:ext>
            </p:extLst>
          </p:nvPr>
        </p:nvGraphicFramePr>
        <p:xfrm>
          <a:off x="562540" y="1394822"/>
          <a:ext cx="11367663" cy="391483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367663"/>
              </a:tblGrid>
              <a:tr h="712401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COMPONENTS</a:t>
                      </a:r>
                      <a:endParaRPr lang="en-GB" sz="2800" dirty="0"/>
                    </a:p>
                  </a:txBody>
                  <a:tcPr marL="130048" marR="130048" marT="65024" marB="65024"/>
                </a:tc>
              </a:tr>
              <a:tr h="110540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Number of M/F staff on transboundary water commissions (sample for pilot countries), disaggregated by job category/level and decision-making capacity (and salary, if available).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0" cap="all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600" b="0" cap="all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extent to which gender outcomes and gender-sensitive accountability indicators are included in M&amp;E/ impact statements/ benefits analyses of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transboundary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agreements/  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activities.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4c.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M/F inclusion on nationally and internationally convened scientific panels and advisory boards.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4d.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presence and nature of gender-specific objectives and commitments (or gender strategy) in transboundary agreements</a:t>
                      </a:r>
                      <a:b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5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008" y="370699"/>
            <a:ext cx="12699011" cy="1625600"/>
          </a:xfrm>
        </p:spPr>
        <p:txBody>
          <a:bodyPr>
            <a:noAutofit/>
          </a:bodyPr>
          <a:lstStyle/>
          <a:p>
            <a:pPr algn="l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WATER 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FOR INCOME GENERATION IN </a:t>
            </a:r>
            <a:b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INDUSTRIAL  AND  AGRICULTURAL USES, INCLUDING </a:t>
            </a:r>
            <a:b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UNACCOUNTED-FOR AGRICULTURAL LABOUR</a:t>
            </a:r>
            <a:r>
              <a:rPr lang="en-US" sz="4600" b="1" dirty="0"/>
              <a:t/>
            </a:r>
            <a:br>
              <a:rPr lang="en-US" sz="4600" b="1" dirty="0"/>
            </a:br>
            <a:r>
              <a:rPr lang="en-US" sz="4600" b="1" dirty="0"/>
              <a:t> </a:t>
            </a:r>
            <a:endParaRPr lang="en-GB" sz="4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68659"/>
              </p:ext>
            </p:extLst>
          </p:nvPr>
        </p:nvGraphicFramePr>
        <p:xfrm>
          <a:off x="767366" y="1906884"/>
          <a:ext cx="11484786" cy="585373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484786"/>
              </a:tblGrid>
              <a:tr h="563541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COMPONENTS</a:t>
                      </a:r>
                      <a:endParaRPr lang="en-GB" sz="2800" dirty="0"/>
                    </a:p>
                  </a:txBody>
                  <a:tcPr marL="130048" marR="130048" marT="65024" marB="65024"/>
                </a:tc>
              </a:tr>
              <a:tr h="499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5a.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 irrigated farms in region under survey; % irrigated farms managed by/ owned by M/F.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461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5b.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Average size of irrigated farms run by/ owned by women/ men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5c.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Gendered division of labor related to irrigated farming: • gender- specific tasks related to irrigated crops, by nature of tasks;• gender differentiated daily time-use of household members involved in irrigated farming work.</a:t>
                      </a:r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5d.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Decision-makers and participants in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household-based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decision-making process regarding irrigation (M/F informants/ perceptions)• decisions re allocation of time and financial resources; crops to be irrigated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61772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5e.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Decision-makers and participants in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community-based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decision-making process (if any) regarding irrigation (M/F informants/ perceptions)• decisions re allocation of time and financial resources; crops to be irrigated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461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5f.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perceptions of gender discrimination (or equality) regarding women’s participation in decision-making in relation to irrigation.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  <a:tr h="86156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5g.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access to support services for irrigation:• participation in technical training• M/F access to bank loans/ credit, and incentives for the development of irrigated agriculture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57659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membership in and intensity of participation in community-based  irrigation committees.</a:t>
                      </a:r>
                      <a:endParaRPr lang="en-GB" sz="1600" dirty="0"/>
                    </a:p>
                  </a:txBody>
                  <a:tcPr marL="130048" marR="130048" marT="65024" marB="65024"/>
                </a:tc>
              </a:tr>
              <a:tr h="576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5i.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M/F ratio of engineers and technicians trained in agricultural water management (national level).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978" y="3908185"/>
            <a:ext cx="11773080" cy="4721465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The preliminary choice of indicators </a:t>
            </a:r>
            <a:r>
              <a:rPr lang="en-GB" sz="4000" dirty="0"/>
              <a:t> </a:t>
            </a:r>
            <a:r>
              <a:rPr lang="en-GB" sz="4000" dirty="0" smtClean="0"/>
              <a:t>was presented in </a:t>
            </a:r>
            <a:r>
              <a:rPr lang="en-GB" sz="4000" dirty="0" smtClean="0">
                <a:solidFill>
                  <a:srgbClr val="00B0F0"/>
                </a:solidFill>
              </a:rPr>
              <a:t>September 2014 </a:t>
            </a:r>
            <a:r>
              <a:rPr lang="en-GB" sz="4000" dirty="0" smtClean="0"/>
              <a:t>and it has been  incorporated into the GGRETA Progress Report Document in </a:t>
            </a:r>
            <a:r>
              <a:rPr lang="en-GB" sz="4000" dirty="0" smtClean="0">
                <a:solidFill>
                  <a:srgbClr val="00B0F0"/>
                </a:solidFill>
              </a:rPr>
              <a:t>October 2014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 </a:t>
            </a:r>
            <a:br>
              <a:rPr lang="en-GB" sz="4000" dirty="0" smtClean="0"/>
            </a:br>
            <a:r>
              <a:rPr lang="en-GB" sz="4000" dirty="0" smtClean="0"/>
              <a:t>The completion of the Toolkit </a:t>
            </a:r>
            <a:br>
              <a:rPr lang="en-GB" sz="4000" dirty="0" smtClean="0"/>
            </a:br>
            <a:r>
              <a:rPr lang="en-GB" sz="4000" dirty="0" smtClean="0"/>
              <a:t>( Indicators +</a:t>
            </a:r>
            <a:r>
              <a:rPr lang="en-GB" sz="4000" dirty="0" err="1" smtClean="0"/>
              <a:t>Methodology+GuidelineManual+Questionnaire</a:t>
            </a:r>
            <a:r>
              <a:rPr lang="en-GB" sz="4000" dirty="0" smtClean="0"/>
              <a:t>)  </a:t>
            </a:r>
            <a:r>
              <a:rPr lang="en-GB" sz="4000" dirty="0" smtClean="0">
                <a:solidFill>
                  <a:srgbClr val="00B0F0"/>
                </a:solidFill>
              </a:rPr>
              <a:t>by January 2015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Cooperation with partners and institutions on implementation of Phase II,III and </a:t>
            </a:r>
            <a:r>
              <a:rPr lang="en-GB" sz="4000" dirty="0"/>
              <a:t>IV </a:t>
            </a:r>
            <a:r>
              <a:rPr lang="en-GB" sz="4000" dirty="0" smtClean="0"/>
              <a:t>( including  </a:t>
            </a:r>
            <a:r>
              <a:rPr lang="en-GB" sz="4000" dirty="0"/>
              <a:t>GGRETA) </a:t>
            </a:r>
            <a:r>
              <a:rPr lang="en-GB" sz="4000" dirty="0" smtClean="0">
                <a:solidFill>
                  <a:srgbClr val="00B0F0"/>
                </a:solidFill>
              </a:rPr>
              <a:t>ongoing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smtClean="0"/>
              <a:t>Contribution to global monitoring mechanisms ( post-2015 indicators debate on water goals, AMCOW, etc…) </a:t>
            </a:r>
            <a:r>
              <a:rPr lang="en-GB" sz="4000" dirty="0" smtClean="0">
                <a:solidFill>
                  <a:srgbClr val="00B0F0"/>
                </a:solidFill>
              </a:rPr>
              <a:t>ongoing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16400" y="264458"/>
            <a:ext cx="3905344" cy="1006771"/>
          </a:xfrm>
          <a:prstGeom prst="rect">
            <a:avLst/>
          </a:prstGeom>
          <a:noFill/>
        </p:spPr>
        <p:txBody>
          <a:bodyPr wrap="none" lIns="130012" tIns="65007" rIns="130012" bIns="65007" rtlCol="0">
            <a:spAutoFit/>
          </a:bodyPr>
          <a:lstStyle/>
          <a:p>
            <a:pPr algn="l" defTabSz="1300125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5700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NEXT STEPS </a:t>
            </a:r>
          </a:p>
        </p:txBody>
      </p:sp>
      <p:pic>
        <p:nvPicPr>
          <p:cNvPr id="8" name="Picture 30" descr="tile_paper_medgray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10" y="239713"/>
            <a:ext cx="655418" cy="119847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08" y="239713"/>
            <a:ext cx="799162" cy="1198478"/>
          </a:xfrm>
          <a:prstGeom prst="rect">
            <a:avLst/>
          </a:prstGeom>
        </p:spPr>
      </p:pic>
      <p:sp>
        <p:nvSpPr>
          <p:cNvPr id="6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1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3" name="Picture 8" descr="sottopanc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098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2082800" y="4114800"/>
            <a:ext cx="9753600" cy="4953000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GB" sz="2400" dirty="0"/>
              <a:t>WWAP has been a leader in mainstreaming gender into all of its projects and publications such as:</a:t>
            </a:r>
            <a:br>
              <a:rPr lang="en-GB" sz="2400" dirty="0"/>
            </a:br>
            <a:endParaRPr lang="en-GB" sz="2400" dirty="0"/>
          </a:p>
          <a:p>
            <a:pPr algn="l">
              <a:buFont typeface="Arial" pitchFamily="34" charset="0"/>
              <a:buChar char="•"/>
            </a:pPr>
            <a:r>
              <a:rPr lang="en-GB" sz="2400" dirty="0"/>
              <a:t>  the 2012 edition of the World Water Development Report </a:t>
            </a:r>
            <a:br>
              <a:rPr lang="en-GB" sz="2400" dirty="0"/>
            </a:br>
            <a:r>
              <a:rPr lang="en-GB" sz="2400" dirty="0"/>
              <a:t>   ( WWDR)  “Managing Water Under Uncertainties and Risks”,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/>
              <a:t>  the 2014 annual report ( WWDR2014) “Water and Energy”  </a:t>
            </a:r>
          </a:p>
          <a:p>
            <a:pPr algn="l">
              <a:buFont typeface="Arial" pitchFamily="34" charset="0"/>
              <a:buChar char="•"/>
            </a:pPr>
            <a:r>
              <a:rPr lang="en-GB" sz="2400" dirty="0"/>
              <a:t>  and all side publications. </a:t>
            </a:r>
          </a:p>
          <a:p>
            <a:pPr algn="l">
              <a:buFont typeface="Arial" pitchFamily="34" charset="0"/>
              <a:buChar char="•"/>
            </a:pPr>
            <a:endParaRPr lang="en-GB" sz="2400" dirty="0"/>
          </a:p>
          <a:p>
            <a:pPr algn="l"/>
            <a:r>
              <a:rPr lang="en-GB" sz="2400" dirty="0"/>
              <a:t>WWAP now breaks new ground with a project on  </a:t>
            </a:r>
            <a:br>
              <a:rPr lang="en-GB" sz="2400" dirty="0"/>
            </a:b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gender sensitive methodology for water indicators</a:t>
            </a:r>
          </a:p>
          <a:p>
            <a:pPr algn="l"/>
            <a:endParaRPr lang="en-US" altLang="en-US" sz="2400" dirty="0"/>
          </a:p>
        </p:txBody>
      </p:sp>
      <p:sp>
        <p:nvSpPr>
          <p:cNvPr id="3080" name="AutoShape 7"/>
          <p:cNvSpPr>
            <a:spLocks/>
          </p:cNvSpPr>
          <p:nvPr/>
        </p:nvSpPr>
        <p:spPr bwMode="auto">
          <a:xfrm>
            <a:off x="1092209" y="3276601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pic>
        <p:nvPicPr>
          <p:cNvPr id="3081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084" name="AutoShape 11"/>
          <p:cNvSpPr>
            <a:spLocks/>
          </p:cNvSpPr>
          <p:nvPr/>
        </p:nvSpPr>
        <p:spPr bwMode="auto">
          <a:xfrm>
            <a:off x="611189" y="349257"/>
            <a:ext cx="9244012" cy="546101"/>
          </a:xfrm>
          <a:custGeom>
            <a:avLst/>
            <a:gdLst>
              <a:gd name="T0" fmla="*/ 1229519 w 21600"/>
              <a:gd name="T1" fmla="*/ 273050 h 21600"/>
              <a:gd name="T2" fmla="*/ 1229519 w 21600"/>
              <a:gd name="T3" fmla="*/ 273050 h 21600"/>
              <a:gd name="T4" fmla="*/ 1229519 w 21600"/>
              <a:gd name="T5" fmla="*/ 273050 h 21600"/>
              <a:gd name="T6" fmla="*/ 1229519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3000" dirty="0">
                <a:solidFill>
                  <a:srgbClr val="00B0F0"/>
                </a:solidFill>
                <a:latin typeface="Trebuchet MS" pitchFamily="34" charset="0"/>
                <a:sym typeface="Trebuchet MS" pitchFamily="34" charset="0"/>
              </a:rPr>
              <a:t>Background information on UN WWAP UNESCO  Gender Strategy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V="1">
            <a:off x="939800" y="10668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6" name="Picture 30" descr="tile_paper_medgra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1803" y="1447801"/>
            <a:ext cx="1828800" cy="250806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9" y="1228834"/>
            <a:ext cx="2765726" cy="24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015">
            <a:off x="8501574" y="1772648"/>
            <a:ext cx="1422203" cy="1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363" y="4262332"/>
            <a:ext cx="11704320" cy="1625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B0F0"/>
                </a:solidFill>
              </a:rPr>
              <a:t>UN WWAP UNESCO:  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GENDER SENSITIVE WATER MONITORING  AND  RELATED </a:t>
            </a:r>
            <a:r>
              <a:rPr lang="en-GB" b="1" u="sng" dirty="0" smtClean="0">
                <a:solidFill>
                  <a:srgbClr val="00B0F0"/>
                </a:solidFill>
              </a:rPr>
              <a:t>METHODOLOGY</a:t>
            </a:r>
            <a:r>
              <a:rPr lang="en-GB" dirty="0" smtClean="0">
                <a:solidFill>
                  <a:srgbClr val="00B0F0"/>
                </a:solidFill>
              </a:rPr>
              <a:t/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/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 smtClean="0">
                <a:solidFill>
                  <a:srgbClr val="00B0F0"/>
                </a:solidFill>
              </a:rPr>
              <a:t>September/October 2014 update</a:t>
            </a:r>
            <a:br>
              <a:rPr lang="en-GB" dirty="0" smtClean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pic>
        <p:nvPicPr>
          <p:cNvPr id="8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1" name="Picture 30" descr="tile_paper_medgra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310" y="239713"/>
            <a:ext cx="1017690" cy="186091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30" y="239713"/>
            <a:ext cx="1240886" cy="1860918"/>
          </a:xfrm>
          <a:prstGeom prst="rect">
            <a:avLst/>
          </a:prstGeom>
        </p:spPr>
      </p:pic>
      <p:sp>
        <p:nvSpPr>
          <p:cNvPr id="5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228600"/>
            <a:ext cx="12674600" cy="1625600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err="1" smtClean="0">
                <a:solidFill>
                  <a:srgbClr val="00B0F0"/>
                </a:solidFill>
              </a:rPr>
              <a:t>Overview</a:t>
            </a:r>
            <a:r>
              <a:rPr lang="it-IT" sz="3200" b="1" dirty="0" smtClean="0">
                <a:solidFill>
                  <a:srgbClr val="00B0F0"/>
                </a:solidFill>
              </a:rPr>
              <a:t> of </a:t>
            </a:r>
            <a:r>
              <a:rPr lang="it-IT" sz="3200" b="1" dirty="0" err="1" smtClean="0">
                <a:solidFill>
                  <a:srgbClr val="00B0F0"/>
                </a:solidFill>
              </a:rPr>
              <a:t>methodological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approaches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required</a:t>
            </a:r>
            <a:r>
              <a:rPr lang="it-IT" sz="3200" b="1" dirty="0" smtClean="0">
                <a:solidFill>
                  <a:srgbClr val="00B0F0"/>
                </a:solidFill>
              </a:rPr>
              <a:t> to </a:t>
            </a:r>
            <a:r>
              <a:rPr lang="it-IT" sz="3200" b="1" dirty="0" err="1" smtClean="0">
                <a:solidFill>
                  <a:srgbClr val="00B0F0"/>
                </a:solidFill>
              </a:rPr>
              <a:t>implement</a:t>
            </a:r>
            <a:r>
              <a:rPr lang="it-IT" sz="3200" b="1" dirty="0" smtClean="0">
                <a:solidFill>
                  <a:srgbClr val="00B0F0"/>
                </a:solidFill>
              </a:rPr>
              <a:t> a </a:t>
            </a:r>
            <a:br>
              <a:rPr lang="it-IT" sz="3200" b="1" dirty="0" smtClean="0">
                <a:solidFill>
                  <a:srgbClr val="00B0F0"/>
                </a:solidFill>
              </a:rPr>
            </a:br>
            <a:r>
              <a:rPr lang="it-IT" sz="3200" b="1" dirty="0" smtClean="0">
                <a:solidFill>
                  <a:srgbClr val="00B0F0"/>
                </a:solidFill>
              </a:rPr>
              <a:t>gender sensitive water </a:t>
            </a:r>
            <a:r>
              <a:rPr lang="it-IT" sz="3200" b="1" dirty="0" err="1" smtClean="0">
                <a:solidFill>
                  <a:srgbClr val="00B0F0"/>
                </a:solidFill>
              </a:rPr>
              <a:t>monitoring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strategy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as</a:t>
            </a:r>
            <a:r>
              <a:rPr lang="it-IT" sz="3200" b="1" dirty="0" smtClean="0">
                <a:solidFill>
                  <a:srgbClr val="00B0F0"/>
                </a:solidFill>
              </a:rPr>
              <a:t> per UN WWAP UNESCO </a:t>
            </a:r>
            <a:endParaRPr lang="it-IT" sz="3200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5000" y="1828800"/>
            <a:ext cx="5743787" cy="64369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METHODS OF ENQUIRY</a:t>
            </a:r>
          </a:p>
          <a:p>
            <a:r>
              <a:rPr lang="it-IT" dirty="0" err="1" smtClean="0"/>
              <a:t>Fact-finding</a:t>
            </a:r>
            <a:r>
              <a:rPr lang="it-IT" dirty="0" smtClean="0"/>
              <a:t> </a:t>
            </a:r>
            <a:r>
              <a:rPr lang="it-IT" dirty="0" err="1" smtClean="0"/>
              <a:t>interviews</a:t>
            </a:r>
            <a:r>
              <a:rPr lang="it-IT" dirty="0" smtClean="0"/>
              <a:t> and </a:t>
            </a:r>
            <a:r>
              <a:rPr lang="it-IT" dirty="0" err="1" smtClean="0"/>
              <a:t>official</a:t>
            </a:r>
            <a:r>
              <a:rPr lang="it-IT" dirty="0" smtClean="0"/>
              <a:t> </a:t>
            </a:r>
            <a:r>
              <a:rPr lang="it-IT" dirty="0" err="1" smtClean="0"/>
              <a:t>records</a:t>
            </a:r>
            <a:endParaRPr lang="it-IT" dirty="0" smtClean="0"/>
          </a:p>
          <a:p>
            <a:r>
              <a:rPr lang="it-IT" dirty="0" err="1" smtClean="0"/>
              <a:t>Perception</a:t>
            </a:r>
            <a:r>
              <a:rPr lang="it-IT" dirty="0" smtClean="0"/>
              <a:t> </a:t>
            </a:r>
            <a:r>
              <a:rPr lang="it-IT" dirty="0" err="1" smtClean="0"/>
              <a:t>interviews</a:t>
            </a:r>
            <a:r>
              <a:rPr lang="it-IT" dirty="0" smtClean="0"/>
              <a:t>-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M/F </a:t>
            </a:r>
          </a:p>
          <a:p>
            <a:r>
              <a:rPr lang="it-IT" dirty="0" err="1" smtClean="0"/>
              <a:t>Participant-observer</a:t>
            </a:r>
            <a:r>
              <a:rPr lang="it-IT" dirty="0" smtClean="0"/>
              <a:t> of </a:t>
            </a:r>
            <a:r>
              <a:rPr lang="it-IT" dirty="0" err="1" smtClean="0"/>
              <a:t>group</a:t>
            </a:r>
            <a:r>
              <a:rPr lang="it-IT" dirty="0" smtClean="0"/>
              <a:t>/public </a:t>
            </a:r>
            <a:r>
              <a:rPr lang="it-IT" dirty="0" err="1" smtClean="0"/>
              <a:t>activities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 qualitative </a:t>
            </a:r>
            <a:r>
              <a:rPr lang="it-IT" dirty="0" err="1" smtClean="0"/>
              <a:t>measures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Household</a:t>
            </a:r>
            <a:r>
              <a:rPr lang="it-IT" dirty="0" smtClean="0"/>
              <a:t> and Intra-</a:t>
            </a:r>
            <a:r>
              <a:rPr lang="it-IT" dirty="0" err="1" smtClean="0"/>
              <a:t>household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surveys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31200" y="1828800"/>
            <a:ext cx="4267200" cy="64369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COMPONENTS OF GGRETA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SOCIO ECONOMIC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LEGAL AND INSTITUTIONAL</a:t>
            </a:r>
            <a:endParaRPr lang="it-IT" dirty="0"/>
          </a:p>
        </p:txBody>
      </p:sp>
      <p:sp>
        <p:nvSpPr>
          <p:cNvPr id="5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9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2" name="Freccia a destra 11"/>
          <p:cNvSpPr/>
          <p:nvPr/>
        </p:nvSpPr>
        <p:spPr>
          <a:xfrm>
            <a:off x="6731000" y="4038600"/>
            <a:ext cx="1512603" cy="1246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roce 12"/>
          <p:cNvSpPr/>
          <p:nvPr/>
        </p:nvSpPr>
        <p:spPr>
          <a:xfrm>
            <a:off x="9702800" y="4422648"/>
            <a:ext cx="914400" cy="914400"/>
          </a:xfrm>
          <a:prstGeom prst="mathPlus">
            <a:avLst>
              <a:gd name="adj1" fmla="val 11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7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5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8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2354560" cy="16256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METHODOLOGY/1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>FACT FINDING INTERVIEWS AND                      OFFICIAL RECORDS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400" y="2514600"/>
            <a:ext cx="12176760" cy="6436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 err="1" smtClean="0">
                <a:solidFill>
                  <a:srgbClr val="00B0F0"/>
                </a:solidFill>
              </a:rPr>
              <a:t>This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investigation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will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require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interviews </a:t>
            </a:r>
            <a:r>
              <a:rPr lang="en-US" b="1" dirty="0">
                <a:solidFill>
                  <a:srgbClr val="00B0F0"/>
                </a:solidFill>
              </a:rPr>
              <a:t>with a variety of people, including key informants and </a:t>
            </a:r>
            <a:r>
              <a:rPr lang="en-US" b="1" dirty="0" smtClean="0">
                <a:solidFill>
                  <a:srgbClr val="00B0F0"/>
                </a:solidFill>
              </a:rPr>
              <a:t>respondents</a:t>
            </a: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These are </a:t>
            </a:r>
            <a:r>
              <a:rPr lang="en-US" dirty="0"/>
              <a:t>interviews of a selected (nonrandom) group of experts who are thought to be most knowledgeable of the organization or issue and who can provide “objective” information about that </a:t>
            </a:r>
            <a:r>
              <a:rPr lang="en-US" dirty="0" smtClean="0"/>
              <a:t>issue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Respondents </a:t>
            </a:r>
            <a:r>
              <a:rPr lang="en-US" dirty="0" smtClean="0"/>
              <a:t>(participants) are </a:t>
            </a:r>
            <a:r>
              <a:rPr lang="en-US" dirty="0"/>
              <a:t>the individuals whose lives and activities </a:t>
            </a:r>
            <a:r>
              <a:rPr lang="en-US" dirty="0" smtClean="0"/>
              <a:t> the </a:t>
            </a:r>
            <a:r>
              <a:rPr lang="en-US" dirty="0"/>
              <a:t>survey tries to capture. Unlike the key informants who are interviewed 	because they can provide specific non-personal information, the main purpose of 	talking with “respondents” is to get information about those respondents’ lives. </a:t>
            </a: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          EXAMPLE: number of M/F staff in water-governance agencies,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                                   disaggregated by job-category </a:t>
            </a:r>
            <a:endParaRPr lang="it-IT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1704320" cy="16256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METHODOLOGY / 2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PERCEPTION INTERVIEWS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it-IT" dirty="0" smtClean="0">
                <a:solidFill>
                  <a:srgbClr val="00B0F0"/>
                </a:solidFill>
              </a:rPr>
              <a:t>M/F</a:t>
            </a:r>
            <a:r>
              <a:rPr lang="it-IT" dirty="0">
                <a:solidFill>
                  <a:srgbClr val="00B0F0"/>
                </a:solidFill>
              </a:rPr>
              <a:t/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/>
            </a:r>
            <a:br>
              <a:rPr lang="it-IT" dirty="0" smtClean="0">
                <a:solidFill>
                  <a:srgbClr val="00B0F0"/>
                </a:solidFill>
              </a:rPr>
            </a:b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240" y="2275852"/>
            <a:ext cx="11871960" cy="74777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WWAP expert group recognizes and emphasizes that “presence” of women in any organizational activity is not the same as “influence” or “contribution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 </a:t>
            </a:r>
            <a:r>
              <a:rPr lang="en-US" dirty="0"/>
              <a:t>Presence is a quantitative indicator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“participation” is a qualitative measure.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</a:t>
            </a:r>
            <a:r>
              <a:rPr lang="en-US" i="1" dirty="0"/>
              <a:t>number</a:t>
            </a:r>
            <a:r>
              <a:rPr lang="en-US" dirty="0"/>
              <a:t> of men/ women staff employed in a Ministry of Water may be an important indicator in itself, but it does not reveal any information about dynamics of gender equality/ inequality/ discrimination at work within those agencies or Ministries.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lens is the perceptions of the women and men themselves who are involved in these </a:t>
            </a:r>
            <a:r>
              <a:rPr lang="en-US" dirty="0" smtClean="0"/>
              <a:t>activities</a:t>
            </a:r>
            <a:r>
              <a:rPr lang="en-US" dirty="0"/>
              <a:t> </a:t>
            </a:r>
            <a:r>
              <a:rPr lang="en-US" dirty="0" smtClean="0"/>
              <a:t>( sample survey for women and men)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</a:rPr>
              <a:t>EXAMPLE: </a:t>
            </a:r>
            <a:r>
              <a:rPr lang="en-US" b="1" dirty="0">
                <a:solidFill>
                  <a:srgbClr val="00B0F0"/>
                </a:solidFill>
              </a:rPr>
              <a:t>perceptions of gender discrimination (or equality) regarding women’s participation in national-level public water-governance </a:t>
            </a:r>
            <a:r>
              <a:rPr lang="en-US" b="1" dirty="0" smtClean="0">
                <a:solidFill>
                  <a:srgbClr val="00B0F0"/>
                </a:solidFill>
              </a:rPr>
              <a:t>agencies</a:t>
            </a:r>
            <a:r>
              <a:rPr lang="it-IT" b="1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r>
              <a:rPr lang="it-IT" b="1" dirty="0" err="1" smtClean="0">
                <a:solidFill>
                  <a:srgbClr val="00B0F0"/>
                </a:solidFill>
              </a:rPr>
              <a:t>Perception</a:t>
            </a:r>
            <a:r>
              <a:rPr lang="it-IT" b="1" dirty="0" smtClean="0">
                <a:solidFill>
                  <a:srgbClr val="00B0F0"/>
                </a:solidFill>
              </a:rPr>
              <a:t> of </a:t>
            </a:r>
            <a:r>
              <a:rPr lang="it-IT" b="1" dirty="0" err="1" smtClean="0">
                <a:solidFill>
                  <a:srgbClr val="00B0F0"/>
                </a:solidFill>
              </a:rPr>
              <a:t>discrimination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rank</a:t>
            </a:r>
            <a:r>
              <a:rPr lang="it-IT" b="1" dirty="0" smtClean="0">
                <a:solidFill>
                  <a:srgbClr val="00B0F0"/>
                </a:solidFill>
              </a:rPr>
              <a:t>: from 1 to 10 , </a:t>
            </a:r>
            <a:r>
              <a:rPr lang="it-IT" b="1" dirty="0" err="1" smtClean="0">
                <a:solidFill>
                  <a:srgbClr val="00B0F0"/>
                </a:solidFill>
              </a:rPr>
              <a:t>where</a:t>
            </a:r>
            <a:r>
              <a:rPr lang="it-IT" b="1" dirty="0" smtClean="0">
                <a:solidFill>
                  <a:srgbClr val="00B0F0"/>
                </a:solidFill>
              </a:rPr>
              <a:t> 1 </a:t>
            </a:r>
            <a:r>
              <a:rPr lang="it-IT" b="1" dirty="0" err="1" smtClean="0">
                <a:solidFill>
                  <a:srgbClr val="00B0F0"/>
                </a:solidFill>
              </a:rPr>
              <a:t>is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absence</a:t>
            </a:r>
            <a:r>
              <a:rPr lang="it-IT" b="1" dirty="0" smtClean="0">
                <a:solidFill>
                  <a:srgbClr val="00B0F0"/>
                </a:solidFill>
              </a:rPr>
              <a:t> of </a:t>
            </a:r>
            <a:r>
              <a:rPr lang="it-IT" b="1" dirty="0" err="1" smtClean="0">
                <a:solidFill>
                  <a:srgbClr val="00B0F0"/>
                </a:solidFill>
              </a:rPr>
              <a:t>perceived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discrimination</a:t>
            </a:r>
            <a:r>
              <a:rPr lang="it-IT" b="1" dirty="0" smtClean="0">
                <a:solidFill>
                  <a:srgbClr val="00B0F0"/>
                </a:solidFill>
              </a:rPr>
              <a:t> and 10 </a:t>
            </a:r>
            <a:r>
              <a:rPr lang="it-IT" b="1" dirty="0" err="1" smtClean="0">
                <a:solidFill>
                  <a:srgbClr val="00B0F0"/>
                </a:solidFill>
              </a:rPr>
              <a:t>is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highly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perceived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discrimination</a:t>
            </a:r>
            <a:r>
              <a:rPr lang="it-IT" b="1" dirty="0" smtClean="0">
                <a:solidFill>
                  <a:srgbClr val="00B0F0"/>
                </a:solidFill>
              </a:rPr>
              <a:t>.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5" name="AutoShape 1" descr="tile_paper_medgray.jpeg"/>
          <p:cNvSpPr>
            <a:spLocks/>
          </p:cNvSpPr>
          <p:nvPr/>
        </p:nvSpPr>
        <p:spPr bwMode="auto">
          <a:xfrm>
            <a:off x="-508000" y="8687593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8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14400"/>
            <a:ext cx="13004800" cy="16256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rgbClr val="00B0F0"/>
                </a:solidFill>
              </a:rPr>
              <a:t>METHODOLOGY/3  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en-US" sz="5300" b="1" dirty="0" smtClean="0">
                <a:solidFill>
                  <a:srgbClr val="00B0F0"/>
                </a:solidFill>
              </a:rPr>
              <a:t>PARTICIPANT-OBSERVER </a:t>
            </a:r>
            <a:r>
              <a:rPr lang="en-US" sz="5300" b="1" dirty="0">
                <a:solidFill>
                  <a:srgbClr val="00B0F0"/>
                </a:solidFill>
              </a:rPr>
              <a:t>OF </a:t>
            </a:r>
            <a:r>
              <a:rPr lang="en-US" sz="5300" b="1" dirty="0" smtClean="0">
                <a:solidFill>
                  <a:srgbClr val="00B0F0"/>
                </a:solidFill>
              </a:rPr>
              <a:t>GROUP/</a:t>
            </a:r>
            <a:br>
              <a:rPr lang="en-US" sz="5300" b="1" dirty="0" smtClean="0">
                <a:solidFill>
                  <a:srgbClr val="00B0F0"/>
                </a:solidFill>
              </a:rPr>
            </a:br>
            <a:r>
              <a:rPr lang="en-US" sz="5300" b="1" dirty="0" smtClean="0">
                <a:solidFill>
                  <a:srgbClr val="00B0F0"/>
                </a:solidFill>
              </a:rPr>
              <a:t>PUBLIC </a:t>
            </a:r>
            <a:r>
              <a:rPr lang="en-US" sz="5300" b="1" dirty="0">
                <a:solidFill>
                  <a:srgbClr val="00B0F0"/>
                </a:solidFill>
              </a:rPr>
              <a:t>ACTIVITIES </a:t>
            </a:r>
            <a:r>
              <a:rPr lang="en-US" sz="5300" b="1" dirty="0" smtClean="0">
                <a:solidFill>
                  <a:srgbClr val="00B0F0"/>
                </a:solidFill>
              </a:rPr>
              <a:t>(INTENSITY MEASURES)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000" y="2438400"/>
            <a:ext cx="12344400" cy="7086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Various dimensions of “empowerment” are particularly hard to capture in a single indicator or with a quantitative </a:t>
            </a:r>
            <a:r>
              <a:rPr lang="en-US" dirty="0" smtClean="0"/>
              <a:t>measure</a:t>
            </a:r>
          </a:p>
          <a:p>
            <a:r>
              <a:rPr lang="en-US" dirty="0" smtClean="0"/>
              <a:t>Empowerment </a:t>
            </a:r>
            <a:r>
              <a:rPr lang="en-US" dirty="0"/>
              <a:t>measures often </a:t>
            </a:r>
            <a:r>
              <a:rPr lang="en-US" dirty="0" smtClean="0"/>
              <a:t>reduced </a:t>
            </a:r>
            <a:r>
              <a:rPr lang="en-US" dirty="0"/>
              <a:t>to ‘counting heads’ – an undeniably important indicator – but this is not the same as “empowerment” in the real world.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women attend meetings or sit on Councils but never speak; or, if they speak, they are seldom listened </a:t>
            </a:r>
            <a:r>
              <a:rPr lang="en-US" dirty="0" smtClean="0"/>
              <a:t>to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This investigation requires participant-observer methodology</a:t>
            </a: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EXAMPLE: </a:t>
            </a:r>
            <a:r>
              <a:rPr lang="en-US" b="1" dirty="0">
                <a:solidFill>
                  <a:srgbClr val="00B0F0"/>
                </a:solidFill>
              </a:rPr>
              <a:t>Intensity of M/F participation in (sample/representative) meetings of public entity bodies sampled at national, sub-national, and local levels, including outcomes such as: ratio of contributions in decision-making meetings by women and men; percentage of decisions adopted from women’s contributions in meetings.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1" name="AutoShape 1" descr="tile_paper_medgray.jpeg"/>
          <p:cNvSpPr>
            <a:spLocks/>
          </p:cNvSpPr>
          <p:nvPr/>
        </p:nvSpPr>
        <p:spPr bwMode="auto">
          <a:xfrm>
            <a:off x="-34758" y="8910897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2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4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5000" y="1066800"/>
            <a:ext cx="12369800" cy="16256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METHODOLOGY/4:HOUSEHOLD AND 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INTRA-HOUSEHOLD LEVEL SURVEYS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000" y="2514600"/>
            <a:ext cx="12496800" cy="70465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household has long been the standard unit of social </a:t>
            </a:r>
            <a:r>
              <a:rPr lang="en-US" dirty="0" err="1" smtClean="0"/>
              <a:t>analysis;it</a:t>
            </a:r>
            <a:r>
              <a:rPr lang="en-US" dirty="0" smtClean="0"/>
              <a:t> is conventionally </a:t>
            </a:r>
            <a:r>
              <a:rPr lang="en-US" dirty="0"/>
              <a:t>viewed as a single decision-making unit in the water sector, as </a:t>
            </a:r>
            <a:r>
              <a:rPr lang="en-US" dirty="0" smtClean="0"/>
              <a:t>elsewhere</a:t>
            </a:r>
          </a:p>
          <a:p>
            <a:r>
              <a:rPr lang="en-US" dirty="0"/>
              <a:t>All available evidence makes clear that </a:t>
            </a:r>
            <a:r>
              <a:rPr lang="en-US" i="1" dirty="0"/>
              <a:t>within</a:t>
            </a:r>
            <a:r>
              <a:rPr lang="en-US" dirty="0"/>
              <a:t> a household, resources use, priorities, and decisions are negotiated (or imposed) across gender </a:t>
            </a:r>
            <a:r>
              <a:rPr lang="en-US" dirty="0" smtClean="0"/>
              <a:t>divides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This enquiry requires unstructured or semi-structured interviews</a:t>
            </a: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EXAMPLE</a:t>
            </a:r>
            <a:r>
              <a:rPr lang="en-US" b="1" dirty="0">
                <a:solidFill>
                  <a:srgbClr val="00B0F0"/>
                </a:solidFill>
              </a:rPr>
              <a:t>: Decision-makers and participants in household-based decision-making process regarding irrigation (women/men informants/perceptions):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-	decisions re-allocation of time and financial resources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-	crops to be irrigated</a:t>
            </a:r>
          </a:p>
          <a:p>
            <a:pPr marL="0" indent="0">
              <a:buNone/>
            </a:pP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AutoShape 1" descr="tile_paper_medgray.jpeg"/>
          <p:cNvSpPr>
            <a:spLocks/>
          </p:cNvSpPr>
          <p:nvPr/>
        </p:nvSpPr>
        <p:spPr bwMode="auto">
          <a:xfrm>
            <a:off x="-508000" y="9305925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0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55600" y="390596"/>
            <a:ext cx="12710160" cy="16256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GGRETA PROGRESS REPORT 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OCTOBER 2014 AND GENDER ASPECTS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</a:rPr>
              <a:t>SOCIO-ECONOMIC ASPECTS</a:t>
            </a:r>
          </a:p>
          <a:p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methodologies</a:t>
            </a:r>
            <a:r>
              <a:rPr lang="it-IT" dirty="0" smtClean="0"/>
              <a:t> ( 1, 2, 3, 4) are </a:t>
            </a:r>
            <a:r>
              <a:rPr lang="it-IT" dirty="0" err="1" smtClean="0"/>
              <a:t>present</a:t>
            </a:r>
            <a:r>
              <a:rPr lang="it-IT" dirty="0" smtClean="0"/>
              <a:t>.</a:t>
            </a:r>
            <a:r>
              <a:rPr lang="it-IT" dirty="0"/>
              <a:t> </a:t>
            </a:r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depending</a:t>
            </a:r>
            <a:r>
              <a:rPr lang="it-IT" dirty="0" smtClean="0"/>
              <a:t> on GGRETA </a:t>
            </a:r>
            <a:r>
              <a:rPr lang="it-IT" dirty="0" err="1" smtClean="0"/>
              <a:t>experts</a:t>
            </a:r>
            <a:r>
              <a:rPr lang="it-IT" dirty="0" smtClean="0"/>
              <a:t> in the </a:t>
            </a:r>
            <a:r>
              <a:rPr lang="it-IT" dirty="0" err="1" smtClean="0"/>
              <a:t>field</a:t>
            </a:r>
            <a:r>
              <a:rPr lang="it-IT" dirty="0" smtClean="0"/>
              <a:t> and </a:t>
            </a:r>
            <a:r>
              <a:rPr lang="it-IT" dirty="0" err="1" smtClean="0"/>
              <a:t>their</a:t>
            </a:r>
            <a:r>
              <a:rPr lang="it-IT" dirty="0" smtClean="0"/>
              <a:t> time-</a:t>
            </a:r>
            <a:r>
              <a:rPr lang="it-IT" dirty="0" err="1" smtClean="0"/>
              <a:t>constraints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00B0F0"/>
                </a:solidFill>
              </a:rPr>
              <a:t>LEGAL AND INSTITUTIONAL ASPECTS</a:t>
            </a:r>
          </a:p>
          <a:p>
            <a:r>
              <a:rPr lang="it-IT" dirty="0" err="1" smtClean="0"/>
              <a:t>Prevalence</a:t>
            </a:r>
            <a:r>
              <a:rPr lang="it-IT" dirty="0" smtClean="0"/>
              <a:t> of </a:t>
            </a:r>
            <a:r>
              <a:rPr lang="it-IT" dirty="0" err="1" smtClean="0"/>
              <a:t>methodology</a:t>
            </a:r>
            <a:r>
              <a:rPr lang="it-IT" dirty="0" smtClean="0"/>
              <a:t> 1 (</a:t>
            </a:r>
            <a:r>
              <a:rPr lang="it-IT" dirty="0" err="1"/>
              <a:t>Fact-finding</a:t>
            </a:r>
            <a:r>
              <a:rPr lang="it-IT" dirty="0"/>
              <a:t> </a:t>
            </a:r>
            <a:r>
              <a:rPr lang="it-IT" dirty="0" err="1"/>
              <a:t>interviews</a:t>
            </a:r>
            <a:r>
              <a:rPr lang="it-IT" dirty="0"/>
              <a:t> and </a:t>
            </a:r>
            <a:r>
              <a:rPr lang="it-IT" dirty="0" err="1"/>
              <a:t>official</a:t>
            </a:r>
            <a:r>
              <a:rPr lang="it-IT" dirty="0"/>
              <a:t> </a:t>
            </a:r>
            <a:r>
              <a:rPr lang="it-IT" dirty="0" err="1" smtClean="0"/>
              <a:t>records</a:t>
            </a:r>
            <a:r>
              <a:rPr lang="it-IT" dirty="0" smtClean="0"/>
              <a:t>) , with the </a:t>
            </a:r>
            <a:r>
              <a:rPr lang="it-IT" dirty="0" err="1" smtClean="0"/>
              <a:t>exception</a:t>
            </a:r>
            <a:r>
              <a:rPr lang="it-IT" dirty="0" smtClean="0"/>
              <a:t> of the qualitative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regarding</a:t>
            </a:r>
            <a:r>
              <a:rPr lang="it-IT" dirty="0" smtClean="0"/>
              <a:t> </a:t>
            </a:r>
            <a:r>
              <a:rPr lang="it-IT" dirty="0" err="1" smtClean="0"/>
              <a:t>participation</a:t>
            </a:r>
            <a:r>
              <a:rPr lang="it-IT" dirty="0" smtClean="0"/>
              <a:t> in </a:t>
            </a:r>
            <a:r>
              <a:rPr lang="it-IT" dirty="0" err="1" smtClean="0"/>
              <a:t>institutions</a:t>
            </a:r>
            <a:r>
              <a:rPr lang="it-IT" dirty="0" smtClean="0"/>
              <a:t> ( </a:t>
            </a:r>
            <a:r>
              <a:rPr lang="it-IT" dirty="0" err="1" smtClean="0"/>
              <a:t>women</a:t>
            </a:r>
            <a:r>
              <a:rPr lang="it-IT" dirty="0" smtClean="0"/>
              <a:t> and men): </a:t>
            </a:r>
            <a:r>
              <a:rPr lang="it-IT" dirty="0" err="1" smtClean="0"/>
              <a:t>implementation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easier</a:t>
            </a:r>
            <a:endParaRPr lang="it-IT" dirty="0"/>
          </a:p>
          <a:p>
            <a:endParaRPr lang="it-IT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-3268655" y="8001000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5" name="AutoShape 1" descr="tile_paper_medgray.jpeg"/>
          <p:cNvSpPr>
            <a:spLocks/>
          </p:cNvSpPr>
          <p:nvPr/>
        </p:nvSpPr>
        <p:spPr bwMode="auto">
          <a:xfrm>
            <a:off x="1167741" y="8990272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267408" y="-514093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726197" y="-1611062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8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9583" y="9329988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252129" y="9663363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</a:rPr>
              <a:t>CONCLUSIONS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Methodologies</a:t>
            </a:r>
            <a:r>
              <a:rPr lang="it-IT" dirty="0" smtClean="0"/>
              <a:t> for gender component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verified</a:t>
            </a:r>
            <a:r>
              <a:rPr lang="it-IT" dirty="0" smtClean="0"/>
              <a:t> and </a:t>
            </a:r>
            <a:r>
              <a:rPr lang="it-IT" dirty="0" err="1" smtClean="0"/>
              <a:t>tested</a:t>
            </a:r>
            <a:r>
              <a:rPr lang="it-IT" dirty="0" smtClean="0"/>
              <a:t> for </a:t>
            </a:r>
            <a:r>
              <a:rPr lang="it-IT" dirty="0" err="1" smtClean="0"/>
              <a:t>compatibility</a:t>
            </a:r>
            <a:r>
              <a:rPr lang="it-IT" dirty="0" smtClean="0"/>
              <a:t> with GGRETA</a:t>
            </a:r>
          </a:p>
          <a:p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a </a:t>
            </a:r>
            <a:r>
              <a:rPr lang="it-IT" dirty="0" err="1" smtClean="0"/>
              <a:t>minority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indicators</a:t>
            </a:r>
            <a:r>
              <a:rPr lang="it-IT" dirty="0" smtClean="0"/>
              <a:t> or </a:t>
            </a:r>
            <a:r>
              <a:rPr lang="it-IT" dirty="0" err="1" smtClean="0"/>
              <a:t>methodologies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implemented</a:t>
            </a:r>
            <a:r>
              <a:rPr lang="it-IT" dirty="0" smtClean="0"/>
              <a:t>,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constitute</a:t>
            </a:r>
            <a:r>
              <a:rPr lang="it-IT" dirty="0" smtClean="0"/>
              <a:t> a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innovation</a:t>
            </a:r>
            <a:r>
              <a:rPr lang="it-IT" dirty="0" smtClean="0"/>
              <a:t> in water </a:t>
            </a:r>
            <a:r>
              <a:rPr lang="it-IT" dirty="0" err="1" smtClean="0"/>
              <a:t>monitoring</a:t>
            </a:r>
            <a:endParaRPr lang="it-IT" dirty="0" smtClean="0"/>
          </a:p>
          <a:p>
            <a:r>
              <a:rPr lang="it-IT" dirty="0" smtClean="0"/>
              <a:t>Great </a:t>
            </a:r>
            <a:r>
              <a:rPr lang="it-IT" dirty="0" err="1" smtClean="0"/>
              <a:t>upscaling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with UN WWAP UNESCO PROJECT on gender sensitive water </a:t>
            </a:r>
            <a:r>
              <a:rPr lang="it-IT" dirty="0" err="1" smtClean="0"/>
              <a:t>monitoring</a:t>
            </a:r>
            <a:r>
              <a:rPr lang="it-IT" dirty="0" smtClean="0"/>
              <a:t>, </a:t>
            </a:r>
            <a:r>
              <a:rPr lang="it-IT" dirty="0" err="1" smtClean="0"/>
              <a:t>assessment</a:t>
            </a:r>
            <a:r>
              <a:rPr lang="it-IT" dirty="0" smtClean="0"/>
              <a:t> and reporting</a:t>
            </a:r>
          </a:p>
          <a:p>
            <a:r>
              <a:rPr lang="it-IT" dirty="0" smtClean="0"/>
              <a:t>AIMING AT A GLOBAL STANDARD </a:t>
            </a:r>
            <a:endParaRPr lang="it-IT" dirty="0"/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-3435384" y="7924800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5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8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46" y="2971800"/>
            <a:ext cx="1618735" cy="2427563"/>
          </a:xfrm>
          <a:prstGeom prst="rect">
            <a:avLst/>
          </a:prstGeom>
        </p:spPr>
      </p:pic>
      <p:pic>
        <p:nvPicPr>
          <p:cNvPr id="5" name="Picture 30" descr="tile_paper_medgray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" y="2427563"/>
            <a:ext cx="1327573" cy="2427563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17505" y="1828800"/>
            <a:ext cx="11704320" cy="1625600"/>
          </a:xfrm>
        </p:spPr>
        <p:txBody>
          <a:bodyPr>
            <a:normAutofit/>
          </a:bodyPr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17227" y="3991759"/>
            <a:ext cx="10704876" cy="4421039"/>
          </a:xfrm>
          <a:prstGeom prst="rect">
            <a:avLst/>
          </a:prstGeom>
          <a:noFill/>
        </p:spPr>
        <p:txBody>
          <a:bodyPr wrap="square" lIns="130025" tIns="65013" rIns="130025" bIns="65013" rtlCol="0">
            <a:spAutoFit/>
          </a:bodyPr>
          <a:lstStyle/>
          <a:p>
            <a:pPr defTabSz="1300259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4"/>
              </a:rPr>
              <a:t>f.greco@unesco.org</a:t>
            </a:r>
            <a:endParaRPr lang="it-IT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1300259" fontAlgn="auto" hangingPunct="1">
              <a:spcBef>
                <a:spcPts val="0"/>
              </a:spcBef>
              <a:spcAft>
                <a:spcPts val="0"/>
              </a:spcAft>
            </a:pPr>
            <a:endParaRPr lang="it-IT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1300259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Twitter</a:t>
            </a:r>
            <a:r>
              <a:rPr lang="it-IT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: @UNWWAPUNESCO</a:t>
            </a:r>
          </a:p>
          <a:p>
            <a:pPr defTabSz="1300259" fontAlgn="auto" hangingPunct="1">
              <a:spcBef>
                <a:spcPts val="0"/>
              </a:spcBef>
              <a:spcAft>
                <a:spcPts val="0"/>
              </a:spcAft>
            </a:pPr>
            <a:endParaRPr lang="it-IT" sz="4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1300259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http://www.unesco.org/new/en/natural-sciences/environment/water/wwap/water-and-gender/</a:t>
            </a: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10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3" name="Picture 8" descr="sottopanci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4102" name="AutoShape 5"/>
          <p:cNvSpPr>
            <a:spLocks/>
          </p:cNvSpPr>
          <p:nvPr/>
        </p:nvSpPr>
        <p:spPr bwMode="auto">
          <a:xfrm>
            <a:off x="1397008" y="1219200"/>
            <a:ext cx="4805363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sp>
        <p:nvSpPr>
          <p:cNvPr id="4103" name="AutoShape 6"/>
          <p:cNvSpPr>
            <a:spLocks/>
          </p:cNvSpPr>
          <p:nvPr/>
        </p:nvSpPr>
        <p:spPr bwMode="auto">
          <a:xfrm>
            <a:off x="1320808" y="2362200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sp>
        <p:nvSpPr>
          <p:cNvPr id="4104" name="AutoShape 7"/>
          <p:cNvSpPr>
            <a:spLocks/>
          </p:cNvSpPr>
          <p:nvPr/>
        </p:nvSpPr>
        <p:spPr bwMode="auto">
          <a:xfrm>
            <a:off x="939800" y="4578358"/>
            <a:ext cx="10972800" cy="10794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GB" b="1" dirty="0"/>
              <a:t>The </a:t>
            </a:r>
            <a:r>
              <a:rPr lang="en-GB" b="1" dirty="0" smtClean="0"/>
              <a:t>UN WWAP UNESCO project :</a:t>
            </a:r>
          </a:p>
          <a:p>
            <a:pPr algn="l"/>
            <a:endParaRPr lang="en-GB" dirty="0" smtClean="0"/>
          </a:p>
          <a:p>
            <a:pPr marL="361839" indent="-361839" algn="l">
              <a:buFont typeface="Arial" pitchFamily="34" charset="0"/>
              <a:buChar char="•"/>
            </a:pPr>
            <a:r>
              <a:rPr lang="en-GB" dirty="0" smtClean="0"/>
              <a:t>will </a:t>
            </a:r>
            <a:r>
              <a:rPr lang="en-GB" dirty="0"/>
              <a:t>develop through 4 phases, </a:t>
            </a:r>
            <a:endParaRPr lang="en-GB" dirty="0" smtClean="0"/>
          </a:p>
          <a:p>
            <a:pPr marL="361839" indent="-361839" algn="l">
              <a:buFont typeface="Arial" pitchFamily="34" charset="0"/>
              <a:buChar char="•"/>
            </a:pPr>
            <a:r>
              <a:rPr lang="en-GB" dirty="0" smtClean="0"/>
              <a:t>with </a:t>
            </a:r>
            <a:r>
              <a:rPr lang="en-GB" dirty="0"/>
              <a:t>the help of international experts in </a:t>
            </a:r>
            <a:r>
              <a:rPr lang="en-GB" dirty="0" smtClean="0"/>
              <a:t>the Working Group on Gender Sensitive Water Monitoring Assessment and Reporting </a:t>
            </a:r>
            <a:r>
              <a:rPr lang="en-GB" dirty="0"/>
              <a:t>  </a:t>
            </a:r>
          </a:p>
          <a:p>
            <a:pPr algn="l"/>
            <a:endParaRPr lang="en-GB" b="1" i="1" dirty="0"/>
          </a:p>
          <a:p>
            <a:pPr marL="266620" indent="-266620" algn="l">
              <a:buFont typeface="Arial" pitchFamily="34" charset="0"/>
              <a:buChar char="•"/>
            </a:pPr>
            <a:r>
              <a:rPr lang="en-GB" b="1" i="1" dirty="0" smtClean="0"/>
              <a:t> WWAP is currently in PHASE </a:t>
            </a:r>
            <a:r>
              <a:rPr lang="en-GB" b="1" i="1" dirty="0"/>
              <a:t>I – Production of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 the </a:t>
            </a:r>
            <a:r>
              <a:rPr lang="en-GB" b="1" i="1" dirty="0"/>
              <a:t>Toolkit for gender sensitive water </a:t>
            </a:r>
            <a:r>
              <a:rPr lang="en-GB" b="1" i="1" dirty="0" smtClean="0"/>
              <a:t>   </a:t>
            </a:r>
            <a:br>
              <a:rPr lang="en-GB" b="1" i="1" dirty="0" smtClean="0"/>
            </a:br>
            <a:r>
              <a:rPr lang="en-GB" b="1" i="1" dirty="0" smtClean="0"/>
              <a:t> monitoring</a:t>
            </a:r>
            <a:r>
              <a:rPr lang="en-GB" dirty="0"/>
              <a:t>  </a:t>
            </a:r>
            <a:r>
              <a:rPr lang="en-GB" i="1" dirty="0" smtClean="0"/>
              <a:t>(</a:t>
            </a:r>
            <a:r>
              <a:rPr lang="en-GB" i="1" dirty="0"/>
              <a:t>January 2014 – January 2015)</a:t>
            </a:r>
            <a:endParaRPr lang="en-GB" dirty="0"/>
          </a:p>
          <a:p>
            <a:pPr marL="266620" indent="-266620"/>
            <a:r>
              <a:rPr lang="en-GB" dirty="0"/>
              <a:t>  </a:t>
            </a:r>
          </a:p>
        </p:txBody>
      </p:sp>
      <p:pic>
        <p:nvPicPr>
          <p:cNvPr id="4105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108" name="AutoShape 11"/>
          <p:cNvSpPr>
            <a:spLocks/>
          </p:cNvSpPr>
          <p:nvPr/>
        </p:nvSpPr>
        <p:spPr bwMode="auto">
          <a:xfrm>
            <a:off x="611188" y="349257"/>
            <a:ext cx="10996612" cy="546101"/>
          </a:xfrm>
          <a:custGeom>
            <a:avLst/>
            <a:gdLst>
              <a:gd name="T0" fmla="*/ 1229519 w 21600"/>
              <a:gd name="T1" fmla="*/ 273050 h 21600"/>
              <a:gd name="T2" fmla="*/ 1229519 w 21600"/>
              <a:gd name="T3" fmla="*/ 273050 h 21600"/>
              <a:gd name="T4" fmla="*/ 1229519 w 21600"/>
              <a:gd name="T5" fmla="*/ 273050 h 21600"/>
              <a:gd name="T6" fmla="*/ 1229519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3000" dirty="0">
                <a:solidFill>
                  <a:srgbClr val="00B0F0"/>
                </a:solidFill>
                <a:latin typeface="Trebuchet MS" pitchFamily="34" charset="0"/>
                <a:sym typeface="Trebuchet MS" pitchFamily="34" charset="0"/>
              </a:rPr>
              <a:t>WWAP Project on Gender Sensitive Water Monitoring 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V="1">
            <a:off x="1320801" y="10668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 flipV="1">
            <a:off x="2540001" y="86868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09" y="1219200"/>
            <a:ext cx="2704142" cy="252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4102" name="AutoShape 5"/>
          <p:cNvSpPr>
            <a:spLocks/>
          </p:cNvSpPr>
          <p:nvPr/>
        </p:nvSpPr>
        <p:spPr bwMode="auto">
          <a:xfrm>
            <a:off x="1397008" y="1219200"/>
            <a:ext cx="4805363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sp>
        <p:nvSpPr>
          <p:cNvPr id="4103" name="AutoShape 6"/>
          <p:cNvSpPr>
            <a:spLocks/>
          </p:cNvSpPr>
          <p:nvPr/>
        </p:nvSpPr>
        <p:spPr bwMode="auto">
          <a:xfrm>
            <a:off x="1320808" y="2362200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sp>
        <p:nvSpPr>
          <p:cNvPr id="4104" name="AutoShape 7"/>
          <p:cNvSpPr>
            <a:spLocks/>
          </p:cNvSpPr>
          <p:nvPr/>
        </p:nvSpPr>
        <p:spPr bwMode="auto">
          <a:xfrm>
            <a:off x="1016000" y="3352809"/>
            <a:ext cx="10972800" cy="10794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GB" dirty="0"/>
              <a:t>  </a:t>
            </a:r>
          </a:p>
        </p:txBody>
      </p:sp>
      <p:pic>
        <p:nvPicPr>
          <p:cNvPr id="4105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016000" y="1600200"/>
            <a:ext cx="9585968" cy="173360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0">
              <a:defRPr/>
            </a:pPr>
            <a:r>
              <a:rPr lang="en-GB" sz="24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The main output of Phase I will be the Toolkit on Gender Sensitive Water Monitoring Assessment and Reporting. </a:t>
            </a:r>
            <a:br>
              <a:rPr lang="en-GB" sz="24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4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3100" b="1" kern="0" dirty="0">
                <a:latin typeface="+mj-lt"/>
                <a:ea typeface="+mj-ea"/>
                <a:cs typeface="+mj-cs"/>
              </a:rPr>
              <a:t>The Toolkit will be composed of 4 tools:</a:t>
            </a:r>
            <a:br>
              <a:rPr lang="en-GB" sz="3100" b="1" kern="0" dirty="0">
                <a:latin typeface="+mj-lt"/>
                <a:ea typeface="+mj-ea"/>
                <a:cs typeface="+mj-cs"/>
              </a:rPr>
            </a:br>
            <a:r>
              <a:rPr lang="en-GB" sz="3100" b="1" kern="0" dirty="0">
                <a:latin typeface="+mj-lt"/>
                <a:ea typeface="+mj-ea"/>
                <a:cs typeface="+mj-cs"/>
              </a:rPr>
              <a:t> </a:t>
            </a:r>
            <a:r>
              <a:rPr lang="en-GB" sz="2400" kern="0" dirty="0"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latin typeface="+mj-lt"/>
                <a:ea typeface="+mj-ea"/>
                <a:cs typeface="+mj-cs"/>
              </a:rPr>
            </a:br>
            <a:r>
              <a:rPr lang="en-GB" sz="2400" kern="0" dirty="0"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latin typeface="+mj-lt"/>
                <a:ea typeface="+mj-ea"/>
                <a:cs typeface="+mj-cs"/>
              </a:rPr>
            </a:br>
            <a:endParaRPr lang="en-GB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1146818" y="3300465"/>
            <a:ext cx="10439400" cy="44386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1839" indent="-361839" algn="l" eaLnBrk="0">
              <a:spcBef>
                <a:spcPts val="4200"/>
              </a:spcBef>
              <a:buFont typeface="Wingdings" pitchFamily="2" charset="2"/>
              <a:buChar char="ü"/>
              <a:defRPr/>
            </a:pPr>
            <a:r>
              <a:rPr lang="en-GB" sz="2400" kern="0" dirty="0">
                <a:latin typeface="+mn-lt"/>
                <a:ea typeface="+mn-ea"/>
                <a:cs typeface="+mn-cs"/>
              </a:rPr>
              <a:t>4 - 5 high-priority water </a:t>
            </a:r>
            <a:r>
              <a:rPr lang="en-GB" sz="2400" kern="0" dirty="0" smtClean="0">
                <a:latin typeface="+mn-lt"/>
                <a:ea typeface="+mn-ea"/>
                <a:cs typeface="+mn-cs"/>
              </a:rPr>
              <a:t>indicators and related components,  </a:t>
            </a:r>
            <a:r>
              <a:rPr lang="en-GB" sz="2400" kern="0" dirty="0">
                <a:latin typeface="+mn-lt"/>
                <a:ea typeface="+mn-ea"/>
                <a:cs typeface="+mn-cs"/>
              </a:rPr>
              <a:t>identified by the international expert group </a:t>
            </a:r>
          </a:p>
          <a:p>
            <a:pPr marL="361839" indent="-361839" algn="l" eaLnBrk="0">
              <a:spcBef>
                <a:spcPts val="4200"/>
              </a:spcBef>
              <a:buFont typeface="Wingdings" pitchFamily="2" charset="2"/>
              <a:buChar char="ü"/>
              <a:defRPr/>
            </a:pPr>
            <a:r>
              <a:rPr lang="en-GB" sz="2400" kern="0" dirty="0">
                <a:latin typeface="+mn-lt"/>
                <a:ea typeface="+mn-ea"/>
                <a:cs typeface="+mn-cs"/>
              </a:rPr>
              <a:t>specific methodologies for collecting and assessing such data;</a:t>
            </a:r>
          </a:p>
          <a:p>
            <a:pPr marL="361839" indent="-361839" algn="l" eaLnBrk="0">
              <a:spcBef>
                <a:spcPts val="4200"/>
              </a:spcBef>
              <a:buFont typeface="Wingdings" pitchFamily="2" charset="2"/>
              <a:buChar char="ü"/>
              <a:defRPr/>
            </a:pPr>
            <a:r>
              <a:rPr lang="en-GB" sz="2400" kern="0" dirty="0">
                <a:latin typeface="+mn-lt"/>
                <a:ea typeface="+mn-ea"/>
                <a:cs typeface="+mn-cs"/>
              </a:rPr>
              <a:t>a guideline manual for “in-the –field” data gathering with specific insights for different world </a:t>
            </a:r>
            <a:r>
              <a:rPr lang="en-GB" sz="2400" kern="0" dirty="0" smtClean="0">
                <a:latin typeface="+mn-lt"/>
                <a:ea typeface="+mn-ea"/>
                <a:cs typeface="+mn-cs"/>
              </a:rPr>
              <a:t>regions and final users;</a:t>
            </a:r>
            <a:endParaRPr lang="en-GB" sz="2400" kern="0" dirty="0">
              <a:latin typeface="+mn-lt"/>
              <a:ea typeface="+mn-ea"/>
              <a:cs typeface="+mn-cs"/>
            </a:endParaRPr>
          </a:p>
          <a:p>
            <a:pPr marL="361839" indent="-361839" algn="l" eaLnBrk="0">
              <a:spcBef>
                <a:spcPts val="4200"/>
              </a:spcBef>
              <a:buFont typeface="Wingdings" pitchFamily="2" charset="2"/>
              <a:buChar char="ü"/>
              <a:defRPr/>
            </a:pPr>
            <a:r>
              <a:rPr lang="en-GB" sz="2400" kern="0" dirty="0">
                <a:latin typeface="+mn-lt"/>
                <a:ea typeface="+mn-ea"/>
                <a:cs typeface="+mn-cs"/>
              </a:rPr>
              <a:t>a questionnaire for practitioners on gender-disaggregated interviews and data collection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Terminator 18"/>
          <p:cNvSpPr/>
          <p:nvPr/>
        </p:nvSpPr>
        <p:spPr bwMode="auto">
          <a:xfrm>
            <a:off x="635000" y="0"/>
            <a:ext cx="11658600" cy="2133601"/>
          </a:xfrm>
          <a:prstGeom prst="flowChartTerminator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5121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4102" name="AutoShape 5"/>
          <p:cNvSpPr>
            <a:spLocks/>
          </p:cNvSpPr>
          <p:nvPr/>
        </p:nvSpPr>
        <p:spPr bwMode="auto">
          <a:xfrm>
            <a:off x="1397008" y="1219200"/>
            <a:ext cx="4805363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sp>
        <p:nvSpPr>
          <p:cNvPr id="4103" name="AutoShape 6"/>
          <p:cNvSpPr>
            <a:spLocks/>
          </p:cNvSpPr>
          <p:nvPr/>
        </p:nvSpPr>
        <p:spPr bwMode="auto">
          <a:xfrm>
            <a:off x="1320808" y="2362200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endParaRPr lang="en-US" altLang="en-US" dirty="0"/>
          </a:p>
        </p:txBody>
      </p:sp>
      <p:sp>
        <p:nvSpPr>
          <p:cNvPr id="4104" name="AutoShape 7"/>
          <p:cNvSpPr>
            <a:spLocks/>
          </p:cNvSpPr>
          <p:nvPr/>
        </p:nvSpPr>
        <p:spPr bwMode="auto">
          <a:xfrm>
            <a:off x="1016000" y="3352809"/>
            <a:ext cx="10972800" cy="10794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GB" dirty="0"/>
              <a:t>  </a:t>
            </a:r>
          </a:p>
        </p:txBody>
      </p:sp>
      <p:pic>
        <p:nvPicPr>
          <p:cNvPr id="4105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625600" y="2362201"/>
            <a:ext cx="11699876" cy="209073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l" eaLnBrk="0">
              <a:defRPr/>
            </a:pPr>
            <a:r>
              <a:rPr lang="en-GB" sz="2400" b="1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PHASE I – Production of the Toolkit for gender sensitive water   </a:t>
            </a:r>
            <a:br>
              <a:rPr lang="en-GB" sz="2400" b="1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400" b="1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monitoring</a:t>
            </a:r>
            <a: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GB" sz="2400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(January 2014 – January 2015)</a:t>
            </a:r>
            <a: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400" b="1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PHASE II -  Pilot projects in the field </a:t>
            </a:r>
            <a:r>
              <a:rPr lang="en-GB" sz="2400" i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 February 2015- February  2016)</a:t>
            </a:r>
            <a:r>
              <a:rPr lang="en-GB" sz="2400" kern="0" dirty="0"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latin typeface="+mj-lt"/>
                <a:ea typeface="+mj-ea"/>
                <a:cs typeface="+mj-cs"/>
              </a:rPr>
            </a:br>
            <a:r>
              <a:rPr lang="en-GB" sz="2400" kern="0" dirty="0">
                <a:latin typeface="+mj-lt"/>
                <a:ea typeface="+mj-ea"/>
                <a:cs typeface="+mj-cs"/>
              </a:rPr>
              <a:t>.</a:t>
            </a:r>
            <a:br>
              <a:rPr lang="en-GB" sz="2400" kern="0" dirty="0">
                <a:latin typeface="+mj-lt"/>
                <a:ea typeface="+mj-ea"/>
                <a:cs typeface="+mj-cs"/>
              </a:rPr>
            </a:br>
            <a:r>
              <a:rPr lang="en-GB" sz="2400" b="1" i="1" kern="0" dirty="0">
                <a:latin typeface="+mj-lt"/>
                <a:ea typeface="+mj-ea"/>
                <a:cs typeface="+mj-cs"/>
              </a:rPr>
              <a:t>PHASE III: Validation of results and Dissemination </a:t>
            </a:r>
            <a:r>
              <a:rPr lang="en-GB" sz="2400" i="1" kern="0" dirty="0">
                <a:latin typeface="+mj-lt"/>
                <a:ea typeface="+mj-ea"/>
                <a:cs typeface="+mj-cs"/>
              </a:rPr>
              <a:t>(February 2016 – June 2016)</a:t>
            </a:r>
            <a:r>
              <a:rPr lang="en-GB" sz="2400" kern="0" dirty="0"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latin typeface="+mj-lt"/>
                <a:ea typeface="+mj-ea"/>
                <a:cs typeface="+mj-cs"/>
              </a:rPr>
            </a:br>
            <a:r>
              <a:rPr lang="en-GB" sz="2400" kern="0" dirty="0"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latin typeface="+mj-lt"/>
                <a:ea typeface="+mj-ea"/>
                <a:cs typeface="+mj-cs"/>
              </a:rPr>
            </a:br>
            <a:r>
              <a:rPr lang="en-GB" sz="2400" b="1" i="1" kern="0" dirty="0">
                <a:latin typeface="+mj-lt"/>
                <a:ea typeface="+mj-ea"/>
                <a:cs typeface="+mj-cs"/>
              </a:rPr>
              <a:t>PHASE IV: Capacity development </a:t>
            </a:r>
            <a:r>
              <a:rPr lang="en-GB" sz="2400" i="1" kern="0" dirty="0">
                <a:latin typeface="+mj-lt"/>
                <a:ea typeface="+mj-ea"/>
                <a:cs typeface="+mj-cs"/>
              </a:rPr>
              <a:t>(from July  2016) </a:t>
            </a:r>
            <a:r>
              <a:rPr lang="en-GB" sz="8000" kern="0" dirty="0">
                <a:latin typeface="+mj-lt"/>
                <a:ea typeface="+mj-ea"/>
                <a:cs typeface="+mj-cs"/>
              </a:rPr>
              <a:t/>
            </a:r>
            <a:br>
              <a:rPr lang="en-GB" sz="8000" kern="0" dirty="0">
                <a:latin typeface="+mj-lt"/>
                <a:ea typeface="+mj-ea"/>
                <a:cs typeface="+mj-cs"/>
              </a:rPr>
            </a:br>
            <a:endParaRPr lang="en-GB" sz="8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wa2.www.unesco.org/new/typo3temp/pics/e104d8b9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8" y="3962402"/>
            <a:ext cx="6934199" cy="4815417"/>
          </a:xfrm>
          <a:prstGeom prst="rect">
            <a:avLst/>
          </a:prstGeom>
          <a:noFill/>
        </p:spPr>
      </p:pic>
      <p:sp>
        <p:nvSpPr>
          <p:cNvPr id="18" name="Curved Right Arrow 17"/>
          <p:cNvSpPr/>
          <p:nvPr/>
        </p:nvSpPr>
        <p:spPr bwMode="auto">
          <a:xfrm>
            <a:off x="254008" y="762003"/>
            <a:ext cx="1244599" cy="5334000"/>
          </a:xfrm>
          <a:prstGeom prst="curvedRight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20" name="Rounded Rectangle 19"/>
          <p:cNvSpPr/>
          <p:nvPr/>
        </p:nvSpPr>
        <p:spPr bwMode="auto">
          <a:xfrm>
            <a:off x="1473200" y="5029200"/>
            <a:ext cx="3352801" cy="3048000"/>
          </a:xfrm>
          <a:prstGeom prst="round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r>
              <a:rPr lang="en-GB" dirty="0"/>
              <a:t>Integration with GGRETA</a:t>
            </a:r>
          </a:p>
          <a:p>
            <a:pPr marL="228530"/>
            <a:r>
              <a:rPr lang="en-GB" dirty="0" smtClean="0"/>
              <a:t>assessment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5126" name="AutoShape 5"/>
          <p:cNvSpPr>
            <a:spLocks/>
          </p:cNvSpPr>
          <p:nvPr/>
        </p:nvSpPr>
        <p:spPr bwMode="auto">
          <a:xfrm>
            <a:off x="711199" y="1219200"/>
            <a:ext cx="12115800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altLang="en-US" sz="6000" dirty="0">
                <a:solidFill>
                  <a:srgbClr val="164F86"/>
                </a:solidFill>
                <a:latin typeface="Trebuchet MS" pitchFamily="34" charset="0"/>
                <a:sym typeface="Trebuchet MS" pitchFamily="34" charset="0"/>
              </a:rPr>
              <a:t>Coherence of Gender Strategies</a:t>
            </a:r>
            <a:endParaRPr lang="en-US" altLang="en-US" dirty="0"/>
          </a:p>
        </p:txBody>
      </p:sp>
      <p:sp>
        <p:nvSpPr>
          <p:cNvPr id="5127" name="AutoShape 6"/>
          <p:cNvSpPr>
            <a:spLocks/>
          </p:cNvSpPr>
          <p:nvPr/>
        </p:nvSpPr>
        <p:spPr bwMode="auto">
          <a:xfrm>
            <a:off x="177800" y="2429284"/>
            <a:ext cx="5029200" cy="4657325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dirty="0" smtClean="0"/>
              <a:t>        SDC </a:t>
            </a:r>
            <a:r>
              <a:rPr lang="en-US" dirty="0"/>
              <a:t>gender toolkit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and guidelines*: </a:t>
            </a:r>
          </a:p>
          <a:p>
            <a:pPr marL="185678" indent="-185678" algn="l"/>
            <a:endParaRPr lang="en-US" sz="2400" dirty="0"/>
          </a:p>
          <a:p>
            <a:pPr marL="185678" indent="-185678" algn="l"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Gender analysis </a:t>
            </a:r>
            <a:r>
              <a:rPr lang="en-US" sz="1600" dirty="0"/>
              <a:t>as </a:t>
            </a:r>
            <a:r>
              <a:rPr lang="en-US" sz="1600" dirty="0">
                <a:solidFill>
                  <a:schemeClr val="tx1"/>
                </a:solidFill>
              </a:rPr>
              <a:t>a minimum requirement  </a:t>
            </a:r>
          </a:p>
          <a:p>
            <a:pPr marL="185678" indent="-185678" algn="l">
              <a:buFont typeface="Arial" pitchFamily="34" charset="0"/>
              <a:buChar char="•"/>
            </a:pPr>
            <a:r>
              <a:rPr lang="en-GB" sz="1600" dirty="0"/>
              <a:t>Gender relations are a  </a:t>
            </a: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transversal theme</a:t>
            </a:r>
            <a:r>
              <a:rPr lang="en-GB" sz="1600" dirty="0"/>
              <a:t> in the project analysis</a:t>
            </a:r>
          </a:p>
          <a:p>
            <a:pPr marL="185678" indent="-185678" algn="l">
              <a:buFont typeface="Arial" pitchFamily="34" charset="0"/>
              <a:buChar char="•"/>
            </a:pPr>
            <a:r>
              <a:rPr lang="en-GB" sz="1600" dirty="0"/>
              <a:t>Gender disaggregated data on water are providing a “</a:t>
            </a:r>
            <a:r>
              <a:rPr lang="en-GB" sz="1600" dirty="0" err="1"/>
              <a:t>snapshot”of</a:t>
            </a:r>
            <a:r>
              <a:rPr lang="en-GB" sz="1600" dirty="0"/>
              <a:t> </a:t>
            </a: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 situation </a:t>
            </a:r>
            <a:r>
              <a:rPr lang="en-GB" sz="1600" dirty="0"/>
              <a:t>and</a:t>
            </a:r>
          </a:p>
          <a:p>
            <a:pPr marL="185678" indent="-185678" algn="l">
              <a:buFont typeface="Arial" pitchFamily="34" charset="0"/>
              <a:buChar char="•"/>
            </a:pPr>
            <a:r>
              <a:rPr lang="en-GB" altLang="en-US" sz="1600" dirty="0"/>
              <a:t>will enable the </a:t>
            </a: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measurement of changes </a:t>
            </a:r>
            <a:r>
              <a:rPr lang="en-GB" sz="1600" dirty="0"/>
              <a:t>in the situation of  women and men and(in)equality through time</a:t>
            </a:r>
          </a:p>
          <a:p>
            <a:pPr marL="185678" indent="-185678" algn="l">
              <a:buFont typeface="Arial" pitchFamily="34" charset="0"/>
              <a:buChar char="•"/>
            </a:pPr>
            <a:r>
              <a:rPr lang="en-GB" sz="1600" dirty="0"/>
              <a:t> the gender sensitive assessment </a:t>
            </a:r>
            <a:r>
              <a:rPr lang="en-GB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tackles power relations </a:t>
            </a:r>
            <a:r>
              <a:rPr lang="en-GB" sz="1600" dirty="0"/>
              <a:t>between men and women in the water sector</a:t>
            </a:r>
            <a:endParaRPr lang="en-US" altLang="en-US" sz="1600" dirty="0"/>
          </a:p>
        </p:txBody>
      </p:sp>
      <p:pic>
        <p:nvPicPr>
          <p:cNvPr id="5129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132" name="AutoShape 11"/>
          <p:cNvSpPr>
            <a:spLocks/>
          </p:cNvSpPr>
          <p:nvPr/>
        </p:nvSpPr>
        <p:spPr bwMode="auto">
          <a:xfrm>
            <a:off x="8" y="349257"/>
            <a:ext cx="11684001" cy="546101"/>
          </a:xfrm>
          <a:custGeom>
            <a:avLst/>
            <a:gdLst>
              <a:gd name="T0" fmla="*/ 1229519 w 21600"/>
              <a:gd name="T1" fmla="*/ 273050 h 21600"/>
              <a:gd name="T2" fmla="*/ 1229519 w 21600"/>
              <a:gd name="T3" fmla="*/ 273050 h 21600"/>
              <a:gd name="T4" fmla="*/ 1229519 w 21600"/>
              <a:gd name="T5" fmla="*/ 273050 h 21600"/>
              <a:gd name="T6" fmla="*/ 1229519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3000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SDC Gender guidelines and coherence with UN WWAP UNESCO gender component  in the  GGRETA project </a:t>
            </a:r>
            <a:endParaRPr lang="en-US" altLang="en-US" dirty="0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V="1">
            <a:off x="1854201" y="11430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30450" y="7713091"/>
            <a:ext cx="4256093" cy="830966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just"/>
            <a:r>
              <a:rPr lang="en-GB" sz="1200" dirty="0" smtClean="0"/>
              <a:t>* </a:t>
            </a:r>
            <a:r>
              <a:rPr lang="en-GB" sz="1200" dirty="0"/>
              <a:t>Principles from SDC Toolkit webpage, in particular: </a:t>
            </a:r>
            <a:r>
              <a:rPr lang="en-GB" sz="1200" b="1" dirty="0"/>
              <a:t> </a:t>
            </a:r>
            <a:r>
              <a:rPr lang="en-GB" sz="1200" b="1" u="sng" dirty="0">
                <a:hlinkClick r:id="rId4" tooltip="[en] Gender-Ansätze - Strategische Optionen für das Mainstreaming"/>
              </a:rPr>
              <a:t>Gender Strategies </a:t>
            </a:r>
            <a:r>
              <a:rPr lang="en-GB" sz="1200" b="1" u="sng" dirty="0"/>
              <a:t>: </a:t>
            </a:r>
            <a:r>
              <a:rPr lang="en-GB" sz="1200" dirty="0"/>
              <a:t>“Sheet 2 Gender Approaches” , </a:t>
            </a:r>
            <a:r>
              <a:rPr lang="en-GB" sz="1200" b="1" dirty="0"/>
              <a:t> </a:t>
            </a:r>
            <a:r>
              <a:rPr lang="en-GB" sz="1200" b="1" u="sng" dirty="0">
                <a:hlinkClick r:id="rId5" tooltip="[en] Gender-Analyse"/>
              </a:rPr>
              <a:t>Gender analysis</a:t>
            </a:r>
            <a:r>
              <a:rPr lang="en-GB" sz="1200" b="1" u="sng" dirty="0"/>
              <a:t> “</a:t>
            </a:r>
            <a:r>
              <a:rPr lang="en-GB" sz="1200" dirty="0"/>
              <a:t>Sheet 3 </a:t>
            </a:r>
            <a:r>
              <a:rPr lang="en-GB" sz="1200" dirty="0" err="1"/>
              <a:t>Gener</a:t>
            </a:r>
            <a:r>
              <a:rPr lang="en-GB" sz="1200" dirty="0"/>
              <a:t> Analysis</a:t>
            </a:r>
            <a:r>
              <a:rPr lang="en-GB" sz="1200" dirty="0" smtClean="0"/>
              <a:t>”                                                                                       </a:t>
            </a:r>
            <a:r>
              <a:rPr lang="en-GB" sz="1200" b="1" u="sng" dirty="0">
                <a:hlinkClick r:id="rId6" tooltip="[en] Gender in Programmen und Projekten"/>
              </a:rPr>
              <a:t>Gender in Programmes and Projects</a:t>
            </a:r>
            <a:r>
              <a:rPr lang="en-GB" sz="1200" dirty="0"/>
              <a:t> ”Sheet 8a”</a:t>
            </a:r>
          </a:p>
        </p:txBody>
      </p:sp>
      <p:pic>
        <p:nvPicPr>
          <p:cNvPr id="5136" name="Picture 16" descr="http://leader.org.rs/map/images/stories/sd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023" y="2429284"/>
            <a:ext cx="966286" cy="1076326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0127"/>
              </p:ext>
            </p:extLst>
          </p:nvPr>
        </p:nvGraphicFramePr>
        <p:xfrm>
          <a:off x="6630987" y="4103221"/>
          <a:ext cx="6196011" cy="5040779"/>
        </p:xfrm>
        <a:graphic>
          <a:graphicData uri="http://schemas.openxmlformats.org/drawingml/2006/table">
            <a:tbl>
              <a:tblPr/>
              <a:tblGrid>
                <a:gridCol w="2593679"/>
                <a:gridCol w="840544"/>
                <a:gridCol w="903918"/>
                <a:gridCol w="825201"/>
                <a:gridCol w="1032669"/>
              </a:tblGrid>
              <a:tr h="861704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Gender-unaware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Gender-sensitive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Gender-responsive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</a:rPr>
                        <a:t>Gender-transformative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3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latin typeface="Calibri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Gender </a:t>
                      </a:r>
                      <a:r>
                        <a:rPr lang="en-GB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analysis </a:t>
                      </a:r>
                      <a:r>
                        <a:rPr lang="en-GB" sz="2000" dirty="0">
                          <a:latin typeface="Calibri"/>
                        </a:rPr>
                        <a:t>in the implementation </a:t>
                      </a:r>
                      <a:r>
                        <a:rPr lang="en-GB" sz="2000" dirty="0" smtClean="0">
                          <a:latin typeface="Calibri"/>
                        </a:rPr>
                        <a:t>strategy</a:t>
                      </a: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127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latin typeface="Calibri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Sex-disaggregated </a:t>
                      </a:r>
                      <a:r>
                        <a:rPr lang="en-GB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922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latin typeface="Calibri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</a:rPr>
                        <a:t>At </a:t>
                      </a:r>
                      <a:r>
                        <a:rPr lang="en-GB" sz="2000" dirty="0">
                          <a:latin typeface="Calibri"/>
                        </a:rPr>
                        <a:t>least </a:t>
                      </a:r>
                      <a:r>
                        <a:rPr lang="en-GB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one gender equality-specific  performance </a:t>
                      </a:r>
                      <a:r>
                        <a:rPr lang="en-GB" sz="2000" dirty="0">
                          <a:latin typeface="Calibri"/>
                        </a:rPr>
                        <a:t>indicator(s) and corresponding target(s)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127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latin typeface="Calibri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Gender </a:t>
                      </a:r>
                      <a:r>
                        <a:rPr lang="en-GB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equality expertise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48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latin typeface="Calibri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</a:rPr>
                        <a:t>At </a:t>
                      </a:r>
                      <a:r>
                        <a:rPr lang="en-GB" sz="2000" dirty="0">
                          <a:latin typeface="Calibri"/>
                        </a:rPr>
                        <a:t>least </a:t>
                      </a:r>
                      <a:r>
                        <a:rPr lang="en-GB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/>
                        </a:rPr>
                        <a:t>one gender-related expected result(s)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4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38" name="AutoShape 18" descr="cid:image001.gif@01CF3856.EEC2CB00"/>
          <p:cNvSpPr>
            <a:spLocks noChangeAspect="1" noChangeArrowheads="1"/>
          </p:cNvSpPr>
          <p:nvPr/>
        </p:nvSpPr>
        <p:spPr bwMode="auto">
          <a:xfrm>
            <a:off x="725489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9" name="AutoShape 19" descr="cid:image001.gif@01CF3856.EEC2CB00"/>
          <p:cNvSpPr>
            <a:spLocks noChangeAspect="1" noChangeArrowheads="1"/>
          </p:cNvSpPr>
          <p:nvPr/>
        </p:nvSpPr>
        <p:spPr bwMode="auto">
          <a:xfrm>
            <a:off x="757240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0" name="AutoShape 20" descr="cid:image001.gif@01CF3856.EEC2CB00"/>
          <p:cNvSpPr>
            <a:spLocks noChangeAspect="1" noChangeArrowheads="1"/>
          </p:cNvSpPr>
          <p:nvPr/>
        </p:nvSpPr>
        <p:spPr bwMode="auto">
          <a:xfrm>
            <a:off x="1049339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1" name="AutoShape 21" descr="cid:image001.gif@01CF3856.EEC2CB00"/>
          <p:cNvSpPr>
            <a:spLocks noChangeAspect="1" noChangeArrowheads="1"/>
          </p:cNvSpPr>
          <p:nvPr/>
        </p:nvSpPr>
        <p:spPr bwMode="auto">
          <a:xfrm>
            <a:off x="1341439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2" name="AutoShape 22" descr="cid:image001.gif@01CF3856.EEC2CB00"/>
          <p:cNvSpPr>
            <a:spLocks noChangeAspect="1" noChangeArrowheads="1"/>
          </p:cNvSpPr>
          <p:nvPr/>
        </p:nvSpPr>
        <p:spPr bwMode="auto">
          <a:xfrm>
            <a:off x="1633538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3" name="AutoShape 23" descr="cid:image001.gif@01CF3856.EEC2CB00"/>
          <p:cNvSpPr>
            <a:spLocks noChangeAspect="1" noChangeArrowheads="1"/>
          </p:cNvSpPr>
          <p:nvPr/>
        </p:nvSpPr>
        <p:spPr bwMode="auto">
          <a:xfrm>
            <a:off x="1925638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4" name="AutoShape 24" descr="cid:image001.gif@01CF3856.EEC2CB00"/>
          <p:cNvSpPr>
            <a:spLocks noChangeAspect="1" noChangeArrowheads="1"/>
          </p:cNvSpPr>
          <p:nvPr/>
        </p:nvSpPr>
        <p:spPr bwMode="auto">
          <a:xfrm>
            <a:off x="2217740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5" name="AutoShape 25" descr="cid:image001.gif@01CF3856.EEC2CB00"/>
          <p:cNvSpPr>
            <a:spLocks noChangeAspect="1" noChangeArrowheads="1"/>
          </p:cNvSpPr>
          <p:nvPr/>
        </p:nvSpPr>
        <p:spPr bwMode="auto">
          <a:xfrm>
            <a:off x="2509840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6" name="AutoShape 26" descr="cid:image001.gif@01CF3856.EEC2CB00"/>
          <p:cNvSpPr>
            <a:spLocks noChangeAspect="1" noChangeArrowheads="1"/>
          </p:cNvSpPr>
          <p:nvPr/>
        </p:nvSpPr>
        <p:spPr bwMode="auto">
          <a:xfrm>
            <a:off x="2801939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7" name="AutoShape 27" descr="cid:image001.gif@01CF3856.EEC2CB00"/>
          <p:cNvSpPr>
            <a:spLocks noChangeAspect="1" noChangeArrowheads="1"/>
          </p:cNvSpPr>
          <p:nvPr/>
        </p:nvSpPr>
        <p:spPr bwMode="auto">
          <a:xfrm>
            <a:off x="3094038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8" name="AutoShape 28" descr="cid:image001.gif@01CF3856.EEC2CB00"/>
          <p:cNvSpPr>
            <a:spLocks noChangeAspect="1" noChangeArrowheads="1"/>
          </p:cNvSpPr>
          <p:nvPr/>
        </p:nvSpPr>
        <p:spPr bwMode="auto">
          <a:xfrm>
            <a:off x="3386138" y="-781041"/>
            <a:ext cx="247650" cy="142875"/>
          </a:xfrm>
          <a:prstGeom prst="rect">
            <a:avLst/>
          </a:prstGeom>
          <a:noFill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31000" y="2362200"/>
            <a:ext cx="6323068" cy="1754322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l"/>
            <a:r>
              <a:rPr lang="en-US" dirty="0" smtClean="0"/>
              <a:t>UN WWAP- UNESCO “GEM”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Gender </a:t>
            </a:r>
            <a:r>
              <a:rPr lang="en-GB" dirty="0"/>
              <a:t>Equality </a:t>
            </a:r>
            <a:r>
              <a:rPr lang="en-GB" dirty="0" smtClean="0"/>
              <a:t>Marker in </a:t>
            </a:r>
            <a:br>
              <a:rPr lang="en-GB" dirty="0" smtClean="0"/>
            </a:br>
            <a:r>
              <a:rPr lang="en-GB" dirty="0" smtClean="0"/>
              <a:t>major </a:t>
            </a:r>
            <a:r>
              <a:rPr lang="en-GB" dirty="0" err="1" smtClean="0"/>
              <a:t>programs&amp;workplans</a:t>
            </a:r>
            <a:endParaRPr lang="en-GB" dirty="0" smtClean="0"/>
          </a:p>
        </p:txBody>
      </p:sp>
      <p:pic>
        <p:nvPicPr>
          <p:cNvPr id="5150" name="Picture 30" descr="tile_paper_medgray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9400" y="2362200"/>
            <a:ext cx="1271588" cy="1743892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sp>
        <p:nvSpPr>
          <p:cNvPr id="34" name="L-Shape 33"/>
          <p:cNvSpPr/>
          <p:nvPr/>
        </p:nvSpPr>
        <p:spPr bwMode="auto">
          <a:xfrm rot="19241996">
            <a:off x="12092240" y="7556886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5" name="L-Shape 34"/>
          <p:cNvSpPr/>
          <p:nvPr/>
        </p:nvSpPr>
        <p:spPr bwMode="auto">
          <a:xfrm rot="19241996">
            <a:off x="11156853" y="6805564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6" name="L-Shape 35"/>
          <p:cNvSpPr/>
          <p:nvPr/>
        </p:nvSpPr>
        <p:spPr bwMode="auto">
          <a:xfrm rot="19241996">
            <a:off x="12047994" y="6841505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7" name="L-Shape 36"/>
          <p:cNvSpPr/>
          <p:nvPr/>
        </p:nvSpPr>
        <p:spPr bwMode="auto">
          <a:xfrm rot="19241996">
            <a:off x="11135592" y="5899538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8" name="L-Shape 37"/>
          <p:cNvSpPr/>
          <p:nvPr/>
        </p:nvSpPr>
        <p:spPr bwMode="auto">
          <a:xfrm rot="19241996">
            <a:off x="12047994" y="8294059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9" name="L-Shape 38"/>
          <p:cNvSpPr/>
          <p:nvPr/>
        </p:nvSpPr>
        <p:spPr bwMode="auto">
          <a:xfrm rot="19241996">
            <a:off x="10221193" y="5313307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40" name="L-Shape 39"/>
          <p:cNvSpPr/>
          <p:nvPr/>
        </p:nvSpPr>
        <p:spPr bwMode="auto">
          <a:xfrm rot="19241996">
            <a:off x="11135594" y="5313307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41" name="L-Shape 40"/>
          <p:cNvSpPr/>
          <p:nvPr/>
        </p:nvSpPr>
        <p:spPr bwMode="auto">
          <a:xfrm rot="19241996">
            <a:off x="12047996" y="5313307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42" name="L-Shape 41"/>
          <p:cNvSpPr/>
          <p:nvPr/>
        </p:nvSpPr>
        <p:spPr bwMode="auto">
          <a:xfrm rot="19241996">
            <a:off x="12004175" y="5899541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43" name="L-Shape 42"/>
          <p:cNvSpPr/>
          <p:nvPr/>
        </p:nvSpPr>
        <p:spPr bwMode="auto">
          <a:xfrm rot="19241996">
            <a:off x="11059393" y="7592828"/>
            <a:ext cx="634099" cy="312408"/>
          </a:xfrm>
          <a:prstGeom prst="corner">
            <a:avLst>
              <a:gd name="adj1" fmla="val 20149"/>
              <a:gd name="adj2" fmla="val 2014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170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6151" name="AutoShape 6"/>
          <p:cNvSpPr>
            <a:spLocks/>
          </p:cNvSpPr>
          <p:nvPr/>
        </p:nvSpPr>
        <p:spPr bwMode="auto">
          <a:xfrm>
            <a:off x="1016008" y="3429002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endParaRPr lang="en-US" altLang="en-US" dirty="0"/>
          </a:p>
        </p:txBody>
      </p:sp>
      <p:pic>
        <p:nvPicPr>
          <p:cNvPr id="6153" name="Picture 8" descr="sottopanc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Oval 16"/>
          <p:cNvSpPr/>
          <p:nvPr/>
        </p:nvSpPr>
        <p:spPr bwMode="auto">
          <a:xfrm>
            <a:off x="7188202" y="1676400"/>
            <a:ext cx="5334000" cy="2362200"/>
          </a:xfrm>
          <a:prstGeom prst="ellipse">
            <a:avLst/>
          </a:prstGeom>
          <a:blipFill dpi="0" rotWithShape="0">
            <a:blip r:embed="rId2" cstate="print">
              <a:lum bright="67000" contrast="-40000"/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21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18" name="Oval 17"/>
          <p:cNvSpPr/>
          <p:nvPr/>
        </p:nvSpPr>
        <p:spPr bwMode="auto">
          <a:xfrm>
            <a:off x="1625600" y="1600199"/>
            <a:ext cx="5105399" cy="2133601"/>
          </a:xfrm>
          <a:prstGeom prst="ellipse">
            <a:avLst/>
          </a:prstGeom>
          <a:blipFill dpi="0" rotWithShape="0">
            <a:blip r:embed="rId2" cstate="print">
              <a:lum bright="67000" contrast="-40000"/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21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19" name="CasellaDiTesto 39"/>
          <p:cNvSpPr txBox="1"/>
          <p:nvPr/>
        </p:nvSpPr>
        <p:spPr>
          <a:xfrm>
            <a:off x="3225800" y="7543807"/>
            <a:ext cx="2438292" cy="1754296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10" tIns="45705" rIns="91410" bIns="45705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Central America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Trifinio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</a:rPr>
              <a:t>Transboundary Aquifer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El Salvador, Guatemala, Honduras</a:t>
            </a:r>
          </a:p>
        </p:txBody>
      </p:sp>
      <p:sp>
        <p:nvSpPr>
          <p:cNvPr id="20" name="CasellaDiTesto 41"/>
          <p:cNvSpPr txBox="1"/>
          <p:nvPr/>
        </p:nvSpPr>
        <p:spPr>
          <a:xfrm>
            <a:off x="6045092" y="7543801"/>
            <a:ext cx="1844306" cy="179946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10" tIns="45705" rIns="91410" bIns="45705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Central Asia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Pretashkent</a:t>
            </a:r>
            <a:r>
              <a:rPr lang="en-US" sz="1800" dirty="0">
                <a:solidFill>
                  <a:schemeClr val="tx1"/>
                </a:solidFill>
              </a:rPr>
              <a:t> Transboundary Aquifer</a:t>
            </a:r>
          </a:p>
          <a:p>
            <a:r>
              <a:rPr lang="en-US" sz="1800" i="1" dirty="0">
                <a:solidFill>
                  <a:schemeClr val="tx1"/>
                </a:solidFill>
              </a:rPr>
              <a:t>Kazakhstan, Uzbekistan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21" name="CasellaDiTesto 42"/>
          <p:cNvSpPr txBox="1"/>
          <p:nvPr/>
        </p:nvSpPr>
        <p:spPr>
          <a:xfrm>
            <a:off x="8483492" y="7543801"/>
            <a:ext cx="2362308" cy="1799464"/>
          </a:xfrm>
          <a:prstGeom prst="rect">
            <a:avLst/>
          </a:pr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Southern Africa</a:t>
            </a:r>
          </a:p>
          <a:p>
            <a:pPr algn="ctr"/>
            <a:r>
              <a:rPr lang="en-US" sz="1800" dirty="0" err="1">
                <a:solidFill>
                  <a:schemeClr val="tx1"/>
                </a:solidFill>
              </a:rPr>
              <a:t>Stampriet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Transboundary Aquifer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</a:rPr>
              <a:t>Namibia, Botswana, South Africa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02607" y="1828800"/>
            <a:ext cx="4038601" cy="2862322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r>
              <a:rPr lang="en-US" b="1" dirty="0"/>
              <a:t> </a:t>
            </a:r>
            <a:r>
              <a:rPr lang="en-US" dirty="0">
                <a:latin typeface="+mn-lt"/>
              </a:rPr>
              <a:t>LEGAL AND </a:t>
            </a:r>
            <a:r>
              <a:rPr lang="en-US" dirty="0" smtClean="0">
                <a:latin typeface="+mn-lt"/>
              </a:rPr>
              <a:t>INSTITUTIONAL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ASPECTS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GGRETA</a:t>
            </a:r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082802" y="1981200"/>
            <a:ext cx="4339649" cy="175432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GB" dirty="0" smtClean="0">
                <a:latin typeface="+mn-lt"/>
              </a:rPr>
              <a:t>SOCIO ECONOMIC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ASPECTS</a:t>
            </a:r>
          </a:p>
          <a:p>
            <a:r>
              <a:rPr lang="en-GB" dirty="0" smtClean="0">
                <a:latin typeface="+mn-lt"/>
              </a:rPr>
              <a:t>GGRETA</a:t>
            </a:r>
            <a:endParaRPr lang="en-GB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37314" y="4800602"/>
            <a:ext cx="10198241" cy="1569660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Gender Sensitive Water Indicators</a:t>
            </a:r>
            <a:b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WWAP UNESCO</a:t>
            </a:r>
          </a:p>
        </p:txBody>
      </p:sp>
      <p:sp>
        <p:nvSpPr>
          <p:cNvPr id="25" name="Down Arrow 24"/>
          <p:cNvSpPr/>
          <p:nvPr/>
        </p:nvSpPr>
        <p:spPr bwMode="auto">
          <a:xfrm rot="19398156">
            <a:off x="5984716" y="3629247"/>
            <a:ext cx="484632" cy="978408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26" name="Down Arrow 25"/>
          <p:cNvSpPr/>
          <p:nvPr/>
        </p:nvSpPr>
        <p:spPr bwMode="auto">
          <a:xfrm rot="1964509">
            <a:off x="7414288" y="3634731"/>
            <a:ext cx="484632" cy="978408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2311400" y="6324599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2235200" y="47244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9" name="Down Arrow 28"/>
          <p:cNvSpPr/>
          <p:nvPr/>
        </p:nvSpPr>
        <p:spPr bwMode="auto">
          <a:xfrm>
            <a:off x="4445001" y="6324600"/>
            <a:ext cx="484632" cy="978408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0" name="Down Arrow 29"/>
          <p:cNvSpPr/>
          <p:nvPr/>
        </p:nvSpPr>
        <p:spPr bwMode="auto">
          <a:xfrm>
            <a:off x="6654800" y="6324600"/>
            <a:ext cx="484632" cy="978408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1" name="Down Arrow 30"/>
          <p:cNvSpPr/>
          <p:nvPr/>
        </p:nvSpPr>
        <p:spPr bwMode="auto">
          <a:xfrm>
            <a:off x="9245600" y="6324600"/>
            <a:ext cx="484632" cy="978408"/>
          </a:xfrm>
          <a:prstGeom prst="down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782" tIns="50782" rIns="50782" bIns="50782" numCol="1" rtlCol="0" anchor="ctr" anchorCtr="0" compatLnSpc="1">
            <a:prstTxWarp prst="textNoShape">
              <a:avLst/>
            </a:prstTxWarp>
          </a:bodyPr>
          <a:lstStyle/>
          <a:p>
            <a:pPr marL="228530"/>
            <a:endParaRPr lang="en-GB"/>
          </a:p>
        </p:txBody>
      </p:sp>
      <p:sp>
        <p:nvSpPr>
          <p:cNvPr id="32" name="AutoShape 5"/>
          <p:cNvSpPr>
            <a:spLocks/>
          </p:cNvSpPr>
          <p:nvPr/>
        </p:nvSpPr>
        <p:spPr bwMode="auto">
          <a:xfrm>
            <a:off x="254000" y="457200"/>
            <a:ext cx="12115800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altLang="en-US" sz="6000" dirty="0">
                <a:solidFill>
                  <a:srgbClr val="164F86"/>
                </a:solidFill>
                <a:latin typeface="Trebuchet MS" pitchFamily="34" charset="0"/>
                <a:sym typeface="Trebuchet MS" pitchFamily="34" charset="0"/>
              </a:rPr>
              <a:t>Integration into GGRETA Analysis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170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6150" name="AutoShape 5"/>
          <p:cNvSpPr>
            <a:spLocks/>
          </p:cNvSpPr>
          <p:nvPr/>
        </p:nvSpPr>
        <p:spPr bwMode="auto">
          <a:xfrm>
            <a:off x="711199" y="1295400"/>
            <a:ext cx="10668001" cy="977900"/>
          </a:xfrm>
          <a:custGeom>
            <a:avLst/>
            <a:gdLst>
              <a:gd name="T0" fmla="*/ 2402682 w 21600"/>
              <a:gd name="T1" fmla="*/ 488950 h 21600"/>
              <a:gd name="T2" fmla="*/ 2402682 w 21600"/>
              <a:gd name="T3" fmla="*/ 488950 h 21600"/>
              <a:gd name="T4" fmla="*/ 2402682 w 21600"/>
              <a:gd name="T5" fmla="*/ 488950 h 21600"/>
              <a:gd name="T6" fmla="*/ 2402682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r>
              <a:rPr lang="en-US" altLang="en-US" sz="6000" dirty="0">
                <a:solidFill>
                  <a:srgbClr val="164F86"/>
                </a:solidFill>
                <a:latin typeface="Trebuchet MS" pitchFamily="34" charset="0"/>
                <a:sym typeface="Trebuchet MS" pitchFamily="34" charset="0"/>
              </a:rPr>
              <a:t>The 2014 and 2015 time frame </a:t>
            </a:r>
            <a:endParaRPr lang="en-US" altLang="en-US" dirty="0"/>
          </a:p>
        </p:txBody>
      </p:sp>
      <p:sp>
        <p:nvSpPr>
          <p:cNvPr id="6151" name="AutoShape 6"/>
          <p:cNvSpPr>
            <a:spLocks/>
          </p:cNvSpPr>
          <p:nvPr/>
        </p:nvSpPr>
        <p:spPr bwMode="auto">
          <a:xfrm>
            <a:off x="406408" y="2362200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altLang="en-US" sz="2600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2014</a:t>
            </a:r>
            <a:endParaRPr lang="en-US" altLang="en-US" dirty="0"/>
          </a:p>
        </p:txBody>
      </p:sp>
      <p:sp>
        <p:nvSpPr>
          <p:cNvPr id="6152" name="AutoShape 7"/>
          <p:cNvSpPr>
            <a:spLocks/>
          </p:cNvSpPr>
          <p:nvPr/>
        </p:nvSpPr>
        <p:spPr bwMode="auto">
          <a:xfrm>
            <a:off x="406408" y="5029200"/>
            <a:ext cx="2068513" cy="469899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altLang="en-US" sz="2600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2015</a:t>
            </a:r>
            <a:endParaRPr lang="en-US" altLang="en-US" dirty="0"/>
          </a:p>
        </p:txBody>
      </p:sp>
      <p:pic>
        <p:nvPicPr>
          <p:cNvPr id="6153" name="Picture 8" descr="sottopanc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3222625" y="9194800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156" name="AutoShape 11"/>
          <p:cNvSpPr>
            <a:spLocks/>
          </p:cNvSpPr>
          <p:nvPr/>
        </p:nvSpPr>
        <p:spPr bwMode="auto">
          <a:xfrm>
            <a:off x="611187" y="349257"/>
            <a:ext cx="9167812" cy="546101"/>
          </a:xfrm>
          <a:custGeom>
            <a:avLst/>
            <a:gdLst>
              <a:gd name="T0" fmla="*/ 1229519 w 21600"/>
              <a:gd name="T1" fmla="*/ 273050 h 21600"/>
              <a:gd name="T2" fmla="*/ 1229519 w 21600"/>
              <a:gd name="T3" fmla="*/ 273050 h 21600"/>
              <a:gd name="T4" fmla="*/ 1229519 w 21600"/>
              <a:gd name="T5" fmla="*/ 273050 h 21600"/>
              <a:gd name="T6" fmla="*/ 1229519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altLang="en-US" sz="3000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 Gender Analysis : Timeline and deliverables  </a:t>
            </a:r>
            <a:endParaRPr lang="en-US" altLang="en-US" dirty="0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711201" y="10668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V="1">
            <a:off x="2463801" y="86106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5" name="AutoShape 7"/>
          <p:cNvSpPr>
            <a:spLocks/>
          </p:cNvSpPr>
          <p:nvPr/>
        </p:nvSpPr>
        <p:spPr bwMode="auto">
          <a:xfrm>
            <a:off x="406402" y="2895601"/>
            <a:ext cx="11582400" cy="1752600"/>
          </a:xfrm>
          <a:custGeom>
            <a:avLst/>
            <a:gdLst>
              <a:gd name="T0" fmla="*/ 1034257 w 21600"/>
              <a:gd name="T1" fmla="*/ 234950 h 21600"/>
              <a:gd name="T2" fmla="*/ 1034257 w 21600"/>
              <a:gd name="T3" fmla="*/ 234950 h 21600"/>
              <a:gd name="T4" fmla="*/ 1034257 w 21600"/>
              <a:gd name="T5" fmla="*/ 234950 h 21600"/>
              <a:gd name="T6" fmla="*/ 1034257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  <a:effectLst/>
        </p:spPr>
        <p:txBody>
          <a:bodyPr lIns="50782" tIns="50782" rIns="50782" bIns="50782" anchor="ctr"/>
          <a:lstStyle/>
          <a:p>
            <a:pPr algn="l"/>
            <a:r>
              <a:rPr lang="en-US" sz="2400" dirty="0"/>
              <a:t>The preparatory work consists essentially in the:</a:t>
            </a:r>
          </a:p>
          <a:p>
            <a:pPr algn="l"/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identification of a very limited number of generic indicators  ( ongoing)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preparation of the detailed work program related to gender ( ongoing)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208" y="5410200"/>
            <a:ext cx="12496801" cy="1938992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l"/>
            <a:r>
              <a:rPr lang="en-US" sz="2400" dirty="0"/>
              <a:t>The fieldwork will consist in the:</a:t>
            </a:r>
          </a:p>
          <a:p>
            <a:pPr algn="l"/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implementation of data gathering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 data analysis and portraying of the  “water and gender” issues in the 3 aquifers  as a</a:t>
            </a:r>
            <a:br>
              <a:rPr lang="en-US" sz="2400" dirty="0"/>
            </a:br>
            <a:r>
              <a:rPr lang="en-US" sz="2400" dirty="0"/>
              <a:t>  “snapshot”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/>
          </p:cNvSpPr>
          <p:nvPr/>
        </p:nvSpPr>
        <p:spPr bwMode="auto">
          <a:xfrm>
            <a:off x="-2198688" y="7283458"/>
            <a:ext cx="4449764" cy="445134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82A7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00FDFF"/>
              </a:solidFill>
            </a:endParaRPr>
          </a:p>
        </p:txBody>
      </p:sp>
      <p:sp>
        <p:nvSpPr>
          <p:cNvPr id="6" name="AutoShape 1" descr="tile_paper_medgray.jpeg"/>
          <p:cNvSpPr>
            <a:spLocks/>
          </p:cNvSpPr>
          <p:nvPr/>
        </p:nvSpPr>
        <p:spPr bwMode="auto">
          <a:xfrm>
            <a:off x="1130309" y="8966209"/>
            <a:ext cx="1903413" cy="19034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782" tIns="50782" rIns="50782" bIns="50782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79" y="2718392"/>
            <a:ext cx="18913765" cy="589220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2800" b="1" dirty="0">
                <a:latin typeface="Calibri" panose="020F0502020204030204" pitchFamily="34" charset="0"/>
              </a:rPr>
              <a:t> </a:t>
            </a:r>
            <a:endParaRPr lang="en-GB" sz="2800" dirty="0">
              <a:latin typeface="Calibri" panose="020F0502020204030204" pitchFamily="34" charset="0"/>
            </a:endParaRPr>
          </a:p>
          <a:p>
            <a:pPr marL="90145" indent="-90145" algn="l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</a:rPr>
              <a:t>• most of the indicators identified are not ‘on the agenda’ of other entities or are not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  systematically collected;</a:t>
            </a:r>
          </a:p>
          <a:p>
            <a:pPr marL="90145" indent="-90145" algn="l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</a:rPr>
              <a:t>• most of the themes are distinctive, and many unique: the emphasis on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  ‘unaccounted-for water-related labour,’ gender equality in decision-making, power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  in institutions, women’s representation in knowledge-generating and scientific 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  knowledge-dependent activities, for example;</a:t>
            </a:r>
          </a:p>
          <a:p>
            <a:pPr marL="90145" indent="-90145" algn="l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</a:rPr>
              <a:t>• ‘lifting the roof off household’ and scrutinizing intra-household dynamics and powers 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   is extremely innovative;</a:t>
            </a:r>
          </a:p>
          <a:p>
            <a:pPr marL="90145" indent="-90145" algn="l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</a:rPr>
              <a:t>• the inclusion of “intensity” measures for women’s participation (not just “presence”)</a:t>
            </a:r>
          </a:p>
          <a:p>
            <a:pPr marL="90145" indent="-90145" algn="l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</a:rPr>
              <a:t>   in water-related institutions,  is a unique effort to assess the gender component of </a:t>
            </a:r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  policy implementations   and ”institutional framework” dynamics</a:t>
            </a:r>
          </a:p>
          <a:p>
            <a:endParaRPr lang="en-GB" dirty="0"/>
          </a:p>
        </p:txBody>
      </p:sp>
      <p:pic>
        <p:nvPicPr>
          <p:cNvPr id="19" name="Picture 30" descr="tile_paper_medgray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2" y="346169"/>
            <a:ext cx="1828800" cy="2508068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21" y="395917"/>
            <a:ext cx="1477302" cy="16615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35201" y="346168"/>
            <a:ext cx="8305801" cy="2554544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l"/>
            <a:r>
              <a:rPr lang="en-GB" sz="3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SPECIAL INNOVATIONS AND CONTRIBUTIONS TO THE GGRETA PROJECT FROM UN WWAP UNESCO : COMPONENT ON GENDER SENSITIVE INDICATORS FOR WATER MONITOING ASSESSMENT AND REPORTING</a:t>
            </a:r>
            <a:endParaRPr lang="en-GB" sz="31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/>
          <p:cNvSpPr>
            <a:spLocks/>
          </p:cNvSpPr>
          <p:nvPr/>
        </p:nvSpPr>
        <p:spPr bwMode="auto">
          <a:xfrm>
            <a:off x="11229976" y="-538156"/>
            <a:ext cx="919162" cy="9175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56DEFF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11688765" y="-1635125"/>
            <a:ext cx="2905125" cy="290512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40ACC6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0" name="Picture 8" descr="sottopanci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1" y="9305925"/>
            <a:ext cx="8066088" cy="215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14697" y="9639300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2463801" y="8610600"/>
            <a:ext cx="9491664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2080</Words>
  <Application>Microsoft Office PowerPoint</Application>
  <PresentationFormat>Personalizzato</PresentationFormat>
  <Paragraphs>268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“CLUSTER OF TOPICS” TABLE</vt:lpstr>
      <vt:lpstr>   WATER GOVERNANCE  INDICATORS   </vt:lpstr>
      <vt:lpstr>  SAFE DRINKING WATER, SANITATION AND HYGIENE </vt:lpstr>
      <vt:lpstr>3.DECISION MAKING AND KNOWLEDGE PRODUCTION</vt:lpstr>
      <vt:lpstr>WATER RESOURCES MANAGEMENT </vt:lpstr>
      <vt:lpstr>WATER FOR INCOME GENERATION IN  INDUSTRIAL  AND  AGRICULTURAL USES, INCLUDING  UNACCOUNTED-FOR AGRICULTURAL LABOUR  </vt:lpstr>
      <vt:lpstr>The preliminary choice of indicators  was presented in September 2014 and it has been  incorporated into the GGRETA Progress Report Document in October 2014    The completion of the Toolkit  ( Indicators +Methodology+GuidelineManual+Questionnaire)  by January 2015  Cooperation with partners and institutions on implementation of Phase II,III and IV ( including  GGRETA) ongoing  Contribution to global monitoring mechanisms ( post-2015 indicators debate on water goals, AMCOW, etc…) ongoing     </vt:lpstr>
      <vt:lpstr>UN WWAP UNESCO:   GENDER SENSITIVE WATER MONITORING  AND  RELATED METHODOLOGY  September/October 2014 update </vt:lpstr>
      <vt:lpstr>Overview of methodological approaches required to implement a  gender sensitive water monitoring strategy as per UN WWAP UNESCO </vt:lpstr>
      <vt:lpstr>METHODOLOGY/1 FACT FINDING INTERVIEWS AND                      OFFICIAL RECORDS</vt:lpstr>
      <vt:lpstr>METHODOLOGY / 2 PERCEPTION INTERVIEWS  M/F  </vt:lpstr>
      <vt:lpstr>METHODOLOGY/3   PARTICIPANT-OBSERVER OF GROUP/ PUBLIC ACTIVITIES (INTENSITY MEASURES) </vt:lpstr>
      <vt:lpstr>METHODOLOGY/4:HOUSEHOLD AND  INTRA-HOUSEHOLD LEVEL SURVEYS  </vt:lpstr>
      <vt:lpstr>GGRETA PROGRESS REPORT  OCTOBER 2014 AND GENDER ASPECTS</vt:lpstr>
      <vt:lpstr>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Minelli, Lucilla</dc:creator>
  <cp:lastModifiedBy>WWAP Gender Focal Point</cp:lastModifiedBy>
  <cp:revision>69</cp:revision>
  <dcterms:modified xsi:type="dcterms:W3CDTF">2014-10-18T12:26:37Z</dcterms:modified>
</cp:coreProperties>
</file>