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2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0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7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AAD6C-7759-40F1-9B6C-7F4A295FF43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3EBA-5E79-4E12-9985-7483E70F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82620" y="5856759"/>
            <a:ext cx="1217786" cy="267891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130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Name Surname</a:t>
            </a:r>
            <a:endParaRPr lang="en-US" alt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8167316" y="6053212"/>
            <a:ext cx="434206" cy="267891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130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Date</a:t>
            </a:r>
            <a:endParaRPr lang="en-US" altLang="en-US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884914" y="6249665"/>
            <a:ext cx="731119" cy="267891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1300" i="1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Location</a:t>
            </a:r>
            <a:endParaRPr lang="en-US" altLang="en-US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1021334" y="2940100"/>
            <a:ext cx="6598666" cy="10950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Calibri" pitchFamily="34" charset="0"/>
                <a:ea typeface="Trebuchet MS Bold" charset="0"/>
                <a:cs typeface="Trebuchet MS Bold" charset="0"/>
                <a:sym typeface="Trebuchet MS Bold" charset="0"/>
              </a:rPr>
              <a:t>Regional Technical Seminar on Project Implementation </a:t>
            </a:r>
            <a:endParaRPr lang="en-US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4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7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3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4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1021334" y="4297412"/>
            <a:ext cx="7362527" cy="6853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80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Socio-Economic &amp; Environmental Aspects – Existing Data </a:t>
            </a:r>
            <a:endParaRPr lang="en-US" altLang="en-US" sz="280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3" y="482203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8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7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7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8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0" y="-13831"/>
            <a:ext cx="72196" cy="34913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endParaRPr lang="fr-FR" altLang="fr-FR"/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0" y="870491"/>
            <a:ext cx="104192" cy="241409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r>
              <a:rPr lang="en-GB" altLang="fr-FR" sz="1100" b="1">
                <a:latin typeface="Calibri" pitchFamily="34" charset="0"/>
                <a:cs typeface="Times New Roman" pitchFamily="18" charset="0"/>
              </a:rPr>
              <a:t> </a:t>
            </a:r>
            <a:endParaRPr lang="en-GB" altLang="fr-FR"/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0" y="1747833"/>
            <a:ext cx="104192" cy="241409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r>
              <a:rPr lang="en-GB" altLang="fr-FR" sz="1100" b="1">
                <a:latin typeface="Calibri" pitchFamily="34" charset="0"/>
                <a:cs typeface="Times New Roman" pitchFamily="18" charset="0"/>
              </a:rPr>
              <a:t> </a:t>
            </a:r>
            <a:endParaRPr lang="en-GB" altLang="fr-FR"/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535902" y="2466301"/>
            <a:ext cx="72196" cy="626129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39459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Stampriet Botswana Socio-Economic Data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23954"/>
              </p:ext>
            </p:extLst>
          </p:nvPr>
        </p:nvGraphicFramePr>
        <p:xfrm>
          <a:off x="304800" y="1066800"/>
          <a:ext cx="8610600" cy="5257801"/>
        </p:xfrm>
        <a:graphic>
          <a:graphicData uri="http://schemas.openxmlformats.org/drawingml/2006/table">
            <a:tbl>
              <a:tblPr firstRow="1" firstCol="1" bandRow="1"/>
              <a:tblGrid>
                <a:gridCol w="1284037"/>
                <a:gridCol w="3446299"/>
                <a:gridCol w="1916443"/>
                <a:gridCol w="1963821"/>
              </a:tblGrid>
              <a:tr h="565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/ Variable Indicators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of the Existing Data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Sources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Population Density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people in the aquifer catchment (overall &amp; per settlement)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Male/female percentages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 of households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Readily Available &amp; Reliable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Available at settlement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l&amp;  district level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CSO (Census Reports)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Settlement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Urban, rural, ungazetted or unrecognized (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RAD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settlements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cattleposts / lands areas, etc.)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Readily Available &amp; Reliable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CSO (Census Reports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 Sources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District Council Sources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Development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Direction / Plans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Settlement development plans, strategy &amp; projections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Available &amp; reliable at district level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Settlement level?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District Development Plans (DDP)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Stampriet Botswana Socio-Economic Data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84419"/>
              </p:ext>
            </p:extLst>
          </p:nvPr>
        </p:nvGraphicFramePr>
        <p:xfrm>
          <a:off x="226949" y="1143000"/>
          <a:ext cx="8536051" cy="5278374"/>
        </p:xfrm>
        <a:graphic>
          <a:graphicData uri="http://schemas.openxmlformats.org/drawingml/2006/table">
            <a:tbl>
              <a:tblPr firstRow="1" firstCol="1" bandRow="1"/>
              <a:tblGrid>
                <a:gridCol w="1285861"/>
                <a:gridCol w="3544536"/>
                <a:gridCol w="1852827"/>
                <a:gridCol w="1852827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/ Variable Indicators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of the Existing Data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Sources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857">
                <a:tc rowSpan="2"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Ground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ater Use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Ground Water Use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Types of use (… and user groups within each type)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Domestic (private or public)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Livestock (cattlepost or ranch system, i.e., communal or private uses)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Commercial / Industrial (mineral exploration, wildlife ranching &amp;  tourism development uses)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Environmental Use (wildlife / ecosystem conservation related uses)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Available,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Reliable but Scattered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Census Reports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DDP, DWA, WUC, MoA, DWNP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Users???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Levels of use (abstraction levels) per each type and user group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Available, but sketchy &amp; Scattered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DWA, MoA, DoM, District Council,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Users???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4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Stampriet Botswana Socio-Economic Data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70867"/>
              </p:ext>
            </p:extLst>
          </p:nvPr>
        </p:nvGraphicFramePr>
        <p:xfrm>
          <a:off x="226949" y="1159510"/>
          <a:ext cx="8536051" cy="4707890"/>
        </p:xfrm>
        <a:graphic>
          <a:graphicData uri="http://schemas.openxmlformats.org/drawingml/2006/table">
            <a:tbl>
              <a:tblPr firstRow="1" firstCol="1" bandRow="1"/>
              <a:tblGrid>
                <a:gridCol w="1285861"/>
                <a:gridCol w="3544536"/>
                <a:gridCol w="1852827"/>
                <a:gridCol w="1852827"/>
              </a:tblGrid>
              <a:tr h="769097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/ Variable Indicators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of the Existing Data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Sources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793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Ground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ater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Access , Ownership or Distribution  Aspects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(Social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Equity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):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0" marR="0" lvl="1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Distribution by type of use</a:t>
                      </a:r>
                    </a:p>
                    <a:p>
                      <a:pPr marL="800100" marR="0" lvl="1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Distribution by user group</a:t>
                      </a:r>
                    </a:p>
                    <a:p>
                      <a:pPr marL="800100" marR="0" lvl="1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Distribution  by gender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vailable,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but Scattered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limited &amp; scattered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very limited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Census Reports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DDP, DWA, WUC, MoA, DWNP, DA,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District Council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Users???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1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Stampriet Botswana Socio-Economic Data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8163"/>
              </p:ext>
            </p:extLst>
          </p:nvPr>
        </p:nvGraphicFramePr>
        <p:xfrm>
          <a:off x="457200" y="838200"/>
          <a:ext cx="8229600" cy="5689051"/>
        </p:xfrm>
        <a:graphic>
          <a:graphicData uri="http://schemas.openxmlformats.org/drawingml/2006/table">
            <a:tbl>
              <a:tblPr firstRow="1" firstCol="1" bandRow="1"/>
              <a:tblGrid>
                <a:gridCol w="1689440"/>
                <a:gridCol w="3197412"/>
                <a:gridCol w="1671374"/>
                <a:gridCol w="1671374"/>
              </a:tblGrid>
              <a:tr h="5344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/ Variable Indicators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of the Existing Data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Sources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Groundwater Community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Community based (user group) management initiatives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Availability (Y&amp;N)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Necessary???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DWA, MoA, DoM, District Council,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Users???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9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 Water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 levels in respect of the above categories, and in comparison with ground water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Available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but sketchy and scattered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Census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Reports,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DDP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DWA, MoA, DoM, District Council,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Users???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4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Stampriet Botswana Land Use &amp; Environmental Data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62103"/>
              </p:ext>
            </p:extLst>
          </p:nvPr>
        </p:nvGraphicFramePr>
        <p:xfrm>
          <a:off x="381001" y="1143000"/>
          <a:ext cx="8229598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1628316"/>
                <a:gridCol w="3227294"/>
                <a:gridCol w="1686994"/>
                <a:gridCol w="1686994"/>
              </a:tblGrid>
              <a:tr h="502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/ Variable Indicators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of the Existing Data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Sources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Land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Types, intensities (e.g., # of cattle per borehole)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Sketchy,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scattered, limited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Census Rpts, Dept. of Lands, MoA, DWNP, 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Solid waste &amp; waste water management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(Human Related Sources of Pollution)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 of solid waste disposal facilities (landfills or dumping sites / burning)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 of human waste disposal systems (pit latrines, septic tank system,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bush droppings,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sewer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Levels of both solid waste and waste water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Sketchy, scattered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Census Rpts, DDP, DWM&amp;S, 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Ground Water Ecosystem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Vegetation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type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MOA, DWNP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59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Stampriet Botswana Land Use &amp; Environmental Data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67618"/>
              </p:ext>
            </p:extLst>
          </p:nvPr>
        </p:nvGraphicFramePr>
        <p:xfrm>
          <a:off x="685800" y="1066800"/>
          <a:ext cx="8001000" cy="4571999"/>
        </p:xfrm>
        <a:graphic>
          <a:graphicData uri="http://schemas.openxmlformats.org/drawingml/2006/table">
            <a:tbl>
              <a:tblPr firstRow="1" firstCol="1" bandRow="1"/>
              <a:tblGrid>
                <a:gridCol w="1583085"/>
                <a:gridCol w="3137647"/>
                <a:gridCol w="1640134"/>
                <a:gridCol w="1640134"/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/ Variable Indicators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of the Existing Data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Sources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Solid waste &amp; waste water management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(Human Related Sources of Pollution)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 of solid waste disposal facilities (landfills or dumping sites / burning)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 of human waste disposal systems (pit latrines, septic tank system, sewer lines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Levels of both solid waste and waste water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Sketchy, scattered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Census Rpts, DDP, DWM&amp;S, 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4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Stampriet Botswana – Community Perceptions &amp; Snapshot Surveys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74816"/>
              </p:ext>
            </p:extLst>
          </p:nvPr>
        </p:nvGraphicFramePr>
        <p:xfrm>
          <a:off x="457200" y="1371599"/>
          <a:ext cx="8153399" cy="4495800"/>
        </p:xfrm>
        <a:graphic>
          <a:graphicData uri="http://schemas.openxmlformats.org/drawingml/2006/table">
            <a:tbl>
              <a:tblPr firstRow="1" firstCol="1" bandRow="1"/>
              <a:tblGrid>
                <a:gridCol w="1467315"/>
                <a:gridCol w="3268752"/>
                <a:gridCol w="1708666"/>
                <a:gridCol w="1708666"/>
              </a:tblGrid>
              <a:tr h="817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/ Variable Indicators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of the Existing Data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Sources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Community Ground Water Knowledge &amp; Perceptions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Knowledge &amp; Perceptions about ground water sources,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use trends, factors underlying the trends, pollutions aspects, causes and factors underlying these, as well as the way forward about sustainable use and control of the water resource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Availability &amp; Reliability (Y&amp;N)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Primary Data Collections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District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Council,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Rpts  - (to be identified and sourced)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Levels, Availability, Trends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above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above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764</Words>
  <Application>Microsoft Office PowerPoint</Application>
  <PresentationFormat>On-screen Show (4:3)</PresentationFormat>
  <Paragraphs>159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Stampriet Botswana Socio-Economic Data</vt:lpstr>
      <vt:lpstr>Stampriet Botswana Socio-Economic Data</vt:lpstr>
      <vt:lpstr>Stampriet Botswana Socio-Economic Data</vt:lpstr>
      <vt:lpstr>Stampriet Botswana Socio-Economic Data</vt:lpstr>
      <vt:lpstr>Stampriet Botswana Land Use &amp; Environmental Data</vt:lpstr>
      <vt:lpstr>Stampriet Botswana Land Use &amp; Environmental Data</vt:lpstr>
      <vt:lpstr>Stampriet Botswana – Community Perceptions &amp; Snapshot Surveys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Bothepha</dc:creator>
  <cp:lastModifiedBy>Bothepha</cp:lastModifiedBy>
  <cp:revision>28</cp:revision>
  <dcterms:created xsi:type="dcterms:W3CDTF">2014-05-22T08:46:53Z</dcterms:created>
  <dcterms:modified xsi:type="dcterms:W3CDTF">2014-05-22T11:03:37Z</dcterms:modified>
</cp:coreProperties>
</file>