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68" r:id="rId5"/>
    <p:sldId id="259" r:id="rId6"/>
    <p:sldId id="260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4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0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3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8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5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22F2-A948-43F1-B356-AECA46E8985A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FAA0-4B1A-4D86-9B8F-29A2E6938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7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82620" y="5856759"/>
            <a:ext cx="1217786" cy="267891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Bantu Hanise</a:t>
            </a:r>
            <a:endParaRPr lang="en-US" altLang="en-US" dirty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124651"/>
            <a:ext cx="1218902" cy="178594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22 May 2014</a:t>
            </a:r>
            <a:endParaRPr lang="en-US" altLang="en-US" dirty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543800" y="6303246"/>
            <a:ext cx="1072233" cy="229938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Namibia</a:t>
            </a:r>
            <a:endParaRPr lang="en-US" altLang="en-US" dirty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1237879" y="3535040"/>
            <a:ext cx="6929438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altLang="en-US" sz="31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		     South </a:t>
            </a:r>
            <a:r>
              <a:rPr lang="en-US" altLang="en-US" sz="31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African </a:t>
            </a:r>
            <a:endParaRPr lang="en-US" altLang="en-US" sz="31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r>
              <a:rPr lang="en-US" altLang="en-US" sz="31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 Socio-economic and Environmental 			Aspect</a:t>
            </a:r>
            <a:r>
              <a:rPr lang="en-US" altLang="en-US" sz="30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		   			      BE </a:t>
            </a:r>
            <a:r>
              <a:rPr lang="en-US" altLang="en-US" sz="30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Hanise</a:t>
            </a:r>
            <a:endParaRPr lang="en-US" altLang="en-US" dirty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645729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3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4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3485927" y="4297412"/>
            <a:ext cx="2856383" cy="48220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endParaRPr lang="en-US" altLang="en-US" dirty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3" y="482203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8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7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7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8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0" y="-13831"/>
            <a:ext cx="72196" cy="34913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endParaRPr lang="fr-FR" altLang="fr-FR"/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0" y="870491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0" y="1747833"/>
            <a:ext cx="104192" cy="241409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defRPr/>
            </a:pPr>
            <a:r>
              <a:rPr lang="en-GB" altLang="fr-FR" sz="1100" b="1">
                <a:latin typeface="Calibri" pitchFamily="34" charset="0"/>
                <a:cs typeface="Times New Roman" pitchFamily="18" charset="0"/>
              </a:rPr>
              <a:t> </a:t>
            </a:r>
            <a:endParaRPr lang="en-GB" altLang="fr-FR"/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0" y="2604800"/>
            <a:ext cx="72196" cy="34913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eaLnBrk="0">
              <a:tabLst>
                <a:tab pos="562550" algn="l"/>
              </a:tabLst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333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Socio Economic </a:t>
            </a:r>
            <a:r>
              <a:rPr lang="en-US" dirty="0" smtClean="0"/>
              <a:t>and Environmental </a:t>
            </a:r>
            <a:r>
              <a:rPr lang="en-US" dirty="0"/>
              <a:t>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Table of contents</a:t>
            </a:r>
          </a:p>
          <a:p>
            <a:r>
              <a:rPr lang="en-US" dirty="0" smtClean="0"/>
              <a:t>Profile </a:t>
            </a:r>
            <a:r>
              <a:rPr lang="en-US" dirty="0"/>
              <a:t>of the study area</a:t>
            </a:r>
          </a:p>
          <a:p>
            <a:r>
              <a:rPr lang="en-US" dirty="0" smtClean="0"/>
              <a:t>Aspects </a:t>
            </a:r>
            <a:r>
              <a:rPr lang="en-US" dirty="0"/>
              <a:t>around the Identified indicators and available data sources</a:t>
            </a:r>
          </a:p>
          <a:p>
            <a:r>
              <a:rPr lang="en-US" dirty="0"/>
              <a:t>Question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1160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Profile </a:t>
            </a:r>
            <a:r>
              <a:rPr lang="en-US" dirty="0" smtClean="0"/>
              <a:t>of Study </a:t>
            </a:r>
            <a:r>
              <a:rPr lang="en-US" dirty="0"/>
              <a:t>area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Socio-economic</a:t>
            </a:r>
          </a:p>
          <a:p>
            <a:pPr lvl="2"/>
            <a:r>
              <a:rPr lang="en-US" dirty="0" smtClean="0"/>
              <a:t>The area is in the Mier Local Municipality part of the Siyanda District Municipality</a:t>
            </a:r>
          </a:p>
          <a:p>
            <a:pPr lvl="2"/>
            <a:r>
              <a:rPr lang="en-US" dirty="0" smtClean="0"/>
              <a:t>Total Population of  7,003 individuals  on an area of 22.468 km² and population density of 0.31/km²</a:t>
            </a:r>
          </a:p>
          <a:p>
            <a:pPr lvl="2"/>
            <a:r>
              <a:rPr lang="en-US" dirty="0" smtClean="0"/>
              <a:t>69.2% urban and 30.9% Farms;</a:t>
            </a:r>
          </a:p>
          <a:p>
            <a:pPr lvl="2"/>
            <a:r>
              <a:rPr lang="en-US" dirty="0" smtClean="0"/>
              <a:t>63.3%  Municipality water schemes and 36.7% other sources such as boreholes, springs, rain water storing tanks etc</a:t>
            </a:r>
          </a:p>
          <a:p>
            <a:pPr lvl="2"/>
            <a:r>
              <a:rPr lang="en-US" dirty="0" smtClean="0"/>
              <a:t>11% have no toilets, 88.7% have toilets ( 36.9% Pits and Bucket toilets)</a:t>
            </a:r>
          </a:p>
          <a:p>
            <a:pPr lvl="2"/>
            <a:r>
              <a:rPr lang="en-US" dirty="0" smtClean="0"/>
              <a:t>Economic sectors include Agriculture, tourism,  manufacturing, transport and community services (professionals which include nurses, teachers, municipality officials)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Profile….cont.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environmental aspects</a:t>
            </a:r>
          </a:p>
          <a:p>
            <a:pPr lvl="1"/>
            <a:r>
              <a:rPr lang="en-US" dirty="0"/>
              <a:t>The area is semi arid to arid climate </a:t>
            </a:r>
          </a:p>
          <a:p>
            <a:pPr lvl="1"/>
            <a:r>
              <a:rPr lang="en-US" dirty="0"/>
              <a:t>Biodiversity </a:t>
            </a:r>
          </a:p>
          <a:p>
            <a:pPr lvl="2"/>
            <a:r>
              <a:rPr lang="en-US" dirty="0"/>
              <a:t>Fauna includes insects, arachnids, reptiles, small and large mammals etc</a:t>
            </a:r>
          </a:p>
          <a:p>
            <a:pPr lvl="2"/>
            <a:r>
              <a:rPr lang="en-US" dirty="0"/>
              <a:t>Flora- dominated by succulents, dwarf shrubs and bushes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1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Identified Indicators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sz="4000" b="1" dirty="0" smtClean="0"/>
              <a:t>Socio-economic</a:t>
            </a:r>
          </a:p>
          <a:p>
            <a:r>
              <a:rPr lang="en-US" sz="3300" dirty="0" smtClean="0"/>
              <a:t>Human dependence </a:t>
            </a:r>
            <a:r>
              <a:rPr lang="en-US" sz="3300" dirty="0"/>
              <a:t>on groundwater; </a:t>
            </a:r>
          </a:p>
          <a:p>
            <a:r>
              <a:rPr lang="en-US" sz="3300" dirty="0" smtClean="0"/>
              <a:t>Population </a:t>
            </a:r>
            <a:r>
              <a:rPr lang="en-US" sz="3300" dirty="0"/>
              <a:t>density; </a:t>
            </a:r>
          </a:p>
          <a:p>
            <a:r>
              <a:rPr lang="en-US" sz="3300" dirty="0" smtClean="0"/>
              <a:t>Human dependence </a:t>
            </a:r>
            <a:r>
              <a:rPr lang="en-US" sz="3300" dirty="0"/>
              <a:t>on groundwater for </a:t>
            </a:r>
            <a:r>
              <a:rPr lang="en-US" sz="3300" dirty="0" smtClean="0"/>
              <a:t>	  	domestic </a:t>
            </a:r>
            <a:r>
              <a:rPr lang="en-US" sz="3300" dirty="0"/>
              <a:t>water supply; </a:t>
            </a:r>
          </a:p>
          <a:p>
            <a:r>
              <a:rPr lang="en-US" sz="3300" dirty="0" smtClean="0"/>
              <a:t>Human dependence </a:t>
            </a:r>
            <a:r>
              <a:rPr lang="en-US" sz="3300" dirty="0"/>
              <a:t>on groundwater for </a:t>
            </a:r>
            <a:r>
              <a:rPr lang="en-US" sz="3300" dirty="0" smtClean="0"/>
              <a:t>   	  	agricultural </a:t>
            </a:r>
            <a:r>
              <a:rPr lang="en-US" sz="3300" dirty="0"/>
              <a:t>water supply; </a:t>
            </a:r>
          </a:p>
          <a:p>
            <a:r>
              <a:rPr lang="en-US" sz="3300" dirty="0" smtClean="0"/>
              <a:t>Human dependence </a:t>
            </a:r>
            <a:r>
              <a:rPr lang="en-US" sz="3300" dirty="0"/>
              <a:t>on groundwater for </a:t>
            </a:r>
            <a:r>
              <a:rPr lang="en-US" sz="3300" dirty="0" smtClean="0"/>
              <a:t>	  	industrial </a:t>
            </a:r>
            <a:r>
              <a:rPr lang="en-US" sz="3300" dirty="0"/>
              <a:t>water supply; </a:t>
            </a:r>
            <a:endParaRPr lang="en-US" sz="3300" dirty="0" smtClean="0"/>
          </a:p>
          <a:p>
            <a:r>
              <a:rPr lang="en-US" sz="3300" dirty="0" smtClean="0"/>
              <a:t>Gender  Issues</a:t>
            </a:r>
            <a:endParaRPr lang="en-US" sz="33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Identified Indicators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Natural Environment</a:t>
            </a:r>
            <a:r>
              <a:rPr lang="en-US" dirty="0" smtClean="0"/>
              <a:t> </a:t>
            </a:r>
          </a:p>
          <a:p>
            <a:r>
              <a:rPr lang="en-US" sz="2800" dirty="0" smtClean="0"/>
              <a:t>Ecosystem dependence on groundwater;</a:t>
            </a:r>
          </a:p>
          <a:p>
            <a:r>
              <a:rPr lang="en-US" sz="2800" dirty="0" smtClean="0"/>
              <a:t>Aquifer vulnerability to pollution; </a:t>
            </a:r>
          </a:p>
          <a:p>
            <a:r>
              <a:rPr lang="en-US" sz="2800" dirty="0" smtClean="0"/>
              <a:t>Groundwater pollution; </a:t>
            </a:r>
          </a:p>
          <a:p>
            <a:r>
              <a:rPr lang="en-US" sz="2800" dirty="0" smtClean="0"/>
              <a:t>Groundwater development stress; </a:t>
            </a:r>
          </a:p>
          <a:p>
            <a:r>
              <a:rPr lang="en-US" sz="2800" dirty="0" smtClean="0"/>
              <a:t>Control of groundwater abstraction; </a:t>
            </a:r>
          </a:p>
          <a:p>
            <a:r>
              <a:rPr lang="en-US" sz="2800" dirty="0" smtClean="0"/>
              <a:t>Groundwater quality protection.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76335"/>
              </p:ext>
            </p:extLst>
          </p:nvPr>
        </p:nvGraphicFramePr>
        <p:xfrm>
          <a:off x="304799" y="304796"/>
          <a:ext cx="8534400" cy="6172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1046"/>
                <a:gridCol w="1754948"/>
                <a:gridCol w="1224651"/>
                <a:gridCol w="961407"/>
                <a:gridCol w="1602348"/>
              </a:tblGrid>
              <a:tr h="28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Socio-economic Indicators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Data source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Data availability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Accessibility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Dta form and Sources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Area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Population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Population Density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Sex Ratio (male to Female)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Households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Economic sectors and drivers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Human dependence on groundwater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IDP, DWA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Human dependence on groundwater for domestic water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Stats SA, Local Municipality, DWA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Human dependence on groundwater for agricultural water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SA,DWA-NC, AgriSA 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Uncertain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Uncertain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9481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Human dependence on groundwater for Industrial water supply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Stats SA, DMR,DWA-NC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Uncertain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Uncertain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Census Reports,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28533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Environmental Aspects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Data source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Data availability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Accessibility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Dta form and Sources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Ecosystem dependence on groundwater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 DWA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Aquifer vulnerability to pollution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 DWA,DMR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Groundwater pollution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DEA,DWA,DMR, Local Municipality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Groundwater development stress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DEA,DWA,DMR, Local Municipality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Control of groundwater abstraction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DEA,DWA,DMR, Local Municipality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Yes/No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Yes/No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  <a:tr h="4422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Groundwater quality protection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SANBI, DEA,DWA,DMR, Local Municipality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Yes/No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Yes/No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Reports, digital information, Maps, Shape files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57" marR="5657" marT="56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19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553</Words>
  <Application>Microsoft Office PowerPoint</Application>
  <PresentationFormat>On-screen Show (4:3)</PresentationFormat>
  <Paragraphs>137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Socio Economic and Environmental Aspects</vt:lpstr>
      <vt:lpstr>Profile of Study area  </vt:lpstr>
      <vt:lpstr>Profile….cont.</vt:lpstr>
      <vt:lpstr>Identified Indicators</vt:lpstr>
      <vt:lpstr>Identified Indicators</vt:lpstr>
      <vt:lpstr>PowerPoint Presentation</vt:lpstr>
      <vt:lpstr>Questions and suggestions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 Economic and Environmental Aspects</dc:title>
  <dc:creator>Bantu Hanise</dc:creator>
  <cp:lastModifiedBy>Bantu Hanise</cp:lastModifiedBy>
  <cp:revision>31</cp:revision>
  <dcterms:created xsi:type="dcterms:W3CDTF">2014-05-20T09:06:35Z</dcterms:created>
  <dcterms:modified xsi:type="dcterms:W3CDTF">2014-05-22T11:18:11Z</dcterms:modified>
</cp:coreProperties>
</file>