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handoutMasterIdLst>
    <p:handoutMasterId r:id="rId25"/>
  </p:handoutMasterIdLst>
  <p:sldIdLst>
    <p:sldId id="295" r:id="rId3"/>
    <p:sldId id="296" r:id="rId4"/>
    <p:sldId id="300" r:id="rId5"/>
    <p:sldId id="301" r:id="rId6"/>
    <p:sldId id="280" r:id="rId7"/>
    <p:sldId id="281" r:id="rId8"/>
    <p:sldId id="282" r:id="rId9"/>
    <p:sldId id="284" r:id="rId10"/>
    <p:sldId id="285" r:id="rId11"/>
    <p:sldId id="287" r:id="rId12"/>
    <p:sldId id="288" r:id="rId13"/>
    <p:sldId id="289" r:id="rId14"/>
    <p:sldId id="290" r:id="rId15"/>
    <p:sldId id="291" r:id="rId16"/>
    <p:sldId id="259" r:id="rId17"/>
    <p:sldId id="271" r:id="rId18"/>
    <p:sldId id="272" r:id="rId19"/>
    <p:sldId id="273" r:id="rId20"/>
    <p:sldId id="274" r:id="rId21"/>
    <p:sldId id="278" r:id="rId22"/>
    <p:sldId id="294" r:id="rId23"/>
  </p:sldIdLst>
  <p:sldSz cx="9144000" cy="6858000" type="screen4x3"/>
  <p:notesSz cx="6797675" cy="9926638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60"/>
  </p:normalViewPr>
  <p:slideViewPr>
    <p:cSldViewPr>
      <p:cViewPr varScale="1">
        <p:scale>
          <a:sx n="66" d="100"/>
          <a:sy n="66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5C54C-E75C-4E53-9837-2D9333A2BD7A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B1FF-6A7B-4CE2-B8BD-05FCC97C77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038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5775-9400-4094-A176-FE42FE30D48B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AE589-A799-4E84-B67F-C2664A093C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36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8225" indent="-2877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1115" indent="-2302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1561" indent="-2302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2008" indent="-2302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2454" indent="-2302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2900" indent="-2302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3346" indent="-2302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3792" indent="-2302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6E59B-309A-4BC9-ADA2-04CCC0F411B6}" type="slidenum">
              <a:rPr lang="en-GB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latin typeface="Times New Roman" pitchFamily="18" charset="0"/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49826" y="9428470"/>
            <a:ext cx="2946246" cy="49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4" tIns="46203" rIns="92404" bIns="46203" anchor="b"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88" indent="-284163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063" indent="-227013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088" indent="-227013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3113" indent="-227013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031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751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471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191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B475FE-5B6E-40DF-915E-4FAAEED92F22}" type="slidenum">
              <a:rPr lang="en-US" altLang="en-US" b="0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b="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288" y="4715034"/>
            <a:ext cx="5439101" cy="4467546"/>
          </a:xfrm>
          <a:noFill/>
        </p:spPr>
        <p:txBody>
          <a:bodyPr lIns="92404" tIns="46203" rIns="92404" bIns="46203"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8225" indent="-2877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1115" indent="-2302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1561" indent="-2302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2008" indent="-2302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2454" indent="-2302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2900" indent="-2302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3346" indent="-2302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3792" indent="-2302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0FEEA-6438-4E19-A381-48C9266D735D}" type="slidenum">
              <a:rPr lang="en-GB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766763"/>
            <a:ext cx="4905375" cy="367823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805" y="4751757"/>
            <a:ext cx="4998526" cy="4443596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Issues to be addressed by TWAP transboundary aquifers include: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GB" altLang="en-US" sz="1300">
                <a:solidFill>
                  <a:srgbClr val="FFFFFF"/>
                </a:solidFill>
              </a:rPr>
              <a:t>What human and ecosystem uses of the groundwater resources are currently affected or impaired (use conflicts, depletion, and degradation)?</a:t>
            </a:r>
          </a:p>
          <a:p>
            <a:pPr eaLnBrk="1" hangingPunct="1"/>
            <a:r>
              <a:rPr lang="it-IT" altLang="en-US" sz="1300">
                <a:solidFill>
                  <a:srgbClr val="FFFFFF"/>
                </a:solidFill>
              </a:rPr>
              <a:t>F</a:t>
            </a:r>
            <a:r>
              <a:rPr lang="en-GB" altLang="en-US" sz="1300">
                <a:solidFill>
                  <a:srgbClr val="FFFFFF"/>
                </a:solidFill>
              </a:rPr>
              <a:t>uture groundwater conditions and uses, as more water is used during the next decades for food security, as more nitrogen used, as seawater intrusion along coastal zones increases?</a:t>
            </a:r>
          </a:p>
          <a:p>
            <a:pPr eaLnBrk="1" hangingPunct="1"/>
            <a:r>
              <a:rPr lang="en-GB" altLang="en-US" sz="1300">
                <a:solidFill>
                  <a:srgbClr val="FFFFFF"/>
                </a:solidFill>
              </a:rPr>
              <a:t>Which groundwater systems are likely to buffer or mitigate impacts of increasing climatic and other global stresses during the coming decades?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E783-B34F-47FC-BF1D-103E8A27B9C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031826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0F3C-B854-4224-87E9-6A3A5329865E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3350258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56C8-FBFF-425C-9150-C703686DB237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51783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6730E-851B-483B-8E09-2236EC69DC2A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555506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8CED-9909-44C0-9F76-11B864717AD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492403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089A-A041-4BE3-9793-489E11076ED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49546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F16A-E9F0-4094-8511-B449CBA3316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350527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A6D9D-00BE-45D6-9583-C27AF0D6712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044236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145D0-EDBD-4EF8-8673-C2008392287D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68205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758C-B913-4FE3-9ED2-7D389540149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184833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6DBBD-CB7B-42A1-9CCA-4F905C139351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29270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8760"/>
            <a:ext cx="9144000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7"/>
            <a:ext cx="8229600" cy="4752528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4436939" y="6505277"/>
            <a:ext cx="260077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CB4070-C39A-44CF-A7BD-8BB55247C7CC}" type="slidenum">
              <a:rPr lang="en-US" altLang="en-US" sz="2500">
                <a:solidFill>
                  <a:srgbClr val="000000"/>
                </a:solidFill>
                <a:sym typeface="Helvetica Light" charset="0"/>
              </a:rPr>
              <a:pPr algn="ctr" defTabSz="41075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3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8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29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57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86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915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372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829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287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744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/>
        </p:nvSpPr>
        <p:spPr bwMode="auto">
          <a:xfrm>
            <a:off x="7308304" y="5855643"/>
            <a:ext cx="1514785" cy="222126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 Ross</a:t>
            </a:r>
            <a:endParaRPr lang="en-US" altLang="en-US" dirty="0" smtClean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23503" y="577750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>
            <a:off x="7382620" y="6053213"/>
            <a:ext cx="1761380" cy="196453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426C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21 May 2014</a:t>
            </a:r>
            <a:endParaRPr lang="en-US" altLang="en-US" dirty="0" smtClean="0"/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>
            <a:off x="7812360" y="6249666"/>
            <a:ext cx="803673" cy="194221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Windhoek</a:t>
            </a:r>
            <a:endParaRPr lang="en-US" altLang="en-US" dirty="0" smtClean="0"/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2443387" y="3535041"/>
            <a:ext cx="2369715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14575" y="6573367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57" name="Picture 9" descr="iucn_logo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115" y="5961683"/>
            <a:ext cx="532432" cy="5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 descr="IGRAC-logo-txt-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88" y="6133580"/>
            <a:ext cx="997893" cy="3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45"/>
          <a:stretch>
            <a:fillRect/>
          </a:stretch>
        </p:blipFill>
        <p:spPr bwMode="auto">
          <a:xfrm>
            <a:off x="2109639" y="5855643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838" y="5943824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5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523503" y="5738441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6" name="AutoShape 24"/>
          <p:cNvSpPr>
            <a:spLocks/>
          </p:cNvSpPr>
          <p:nvPr/>
        </p:nvSpPr>
        <p:spPr bwMode="auto">
          <a:xfrm>
            <a:off x="1237880" y="3092428"/>
            <a:ext cx="7146540" cy="16871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The GGRETA Project: Context and Introduction</a:t>
            </a: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 smtClean="0">
                <a:solidFill>
                  <a:srgbClr val="426C86"/>
                </a:solidFill>
                <a:latin typeface="Trebuchet MS Bold" charset="0"/>
                <a:sym typeface="Trebuchet MS Bold" charset="0"/>
              </a:rPr>
              <a:t>Andrew Ross</a:t>
            </a: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sym typeface="Trebuchet MS Bold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srgbClr val="426C86"/>
                </a:solidFill>
                <a:latin typeface="Trebuchet MS Bold" charset="0"/>
                <a:sym typeface="Trebuchet MS Bold" charset="0"/>
              </a:rPr>
              <a:t>Senior groundwater specialist UNESCO</a:t>
            </a:r>
            <a:endParaRPr lang="en-US" altLang="en-US" sz="1800" dirty="0" smtClean="0"/>
          </a:p>
        </p:txBody>
      </p:sp>
      <p:pic>
        <p:nvPicPr>
          <p:cNvPr id="206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1634" y="482204"/>
            <a:ext cx="3455789" cy="189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879" y="877342"/>
            <a:ext cx="2905497" cy="12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828" y="5951637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152" y="5928198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9528" y="5883549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4535913" y="-70095"/>
            <a:ext cx="72176" cy="46166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4519591" y="868569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4519591" y="1745911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4535905" y="2466303"/>
            <a:ext cx="72192" cy="62612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>
            <a:lvl1pPr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xmlns="" val="2113948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en-US" sz="3200" b="0" dirty="0"/>
              <a:t>GEF </a:t>
            </a:r>
            <a:r>
              <a:rPr lang="de-DE" altLang="en-US" sz="3200" b="0" dirty="0" err="1"/>
              <a:t>Transboundary</a:t>
            </a:r>
            <a:r>
              <a:rPr lang="de-DE" altLang="en-US" sz="3200" b="0" dirty="0"/>
              <a:t> Waters </a:t>
            </a:r>
            <a:r>
              <a:rPr lang="de-DE" altLang="en-US" sz="3200" b="0" dirty="0" err="1"/>
              <a:t>Assessment</a:t>
            </a:r>
            <a:r>
              <a:rPr lang="de-DE" altLang="en-US" sz="3200" b="0" dirty="0"/>
              <a:t> Programme (TWAP)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2133600"/>
            <a:ext cx="4897438" cy="410368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en-US" sz="2200"/>
              <a:t>Indicator-based global assessments of 5 transboundary water systems: Aquifers, Rivers, Lakes, LMEs, Open Oceans</a:t>
            </a:r>
          </a:p>
          <a:p>
            <a:pPr eaLnBrk="1" hangingPunct="1">
              <a:defRPr/>
            </a:pPr>
            <a:r>
              <a:rPr lang="de-DE" altLang="en-US" sz="2200"/>
              <a:t>Largely based on existing data</a:t>
            </a:r>
          </a:p>
          <a:p>
            <a:pPr eaLnBrk="1" hangingPunct="1">
              <a:defRPr/>
            </a:pPr>
            <a:r>
              <a:rPr lang="de-DE" altLang="en-US" sz="2200"/>
              <a:t>Carried out in cooperation with partners at national, regional and global level</a:t>
            </a:r>
          </a:p>
          <a:p>
            <a:pPr eaLnBrk="1" hangingPunct="1">
              <a:defRPr/>
            </a:pPr>
            <a:r>
              <a:rPr lang="de-DE" altLang="en-US" sz="2200"/>
              <a:t>Provide guidance to the GEF for science-based allocation of funds</a:t>
            </a:r>
          </a:p>
        </p:txBody>
      </p:sp>
      <p:pic>
        <p:nvPicPr>
          <p:cNvPr id="12292" name="Picture 4" descr="Pages from TWAP-Volum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1976" y="2133600"/>
            <a:ext cx="303371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76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4"/>
            <a:ext cx="8229600" cy="9366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en-US" sz="3200" b="0" dirty="0"/>
              <a:t>TWAP – </a:t>
            </a:r>
            <a:r>
              <a:rPr lang="de-DE" altLang="en-US" sz="3200" b="0" dirty="0" err="1"/>
              <a:t>Assessment</a:t>
            </a:r>
            <a:r>
              <a:rPr lang="de-DE" altLang="en-US" sz="3200" b="0" dirty="0"/>
              <a:t> </a:t>
            </a:r>
            <a:r>
              <a:rPr lang="de-DE" altLang="en-US" sz="3200" b="0" dirty="0" err="1"/>
              <a:t>of</a:t>
            </a:r>
            <a:r>
              <a:rPr lang="de-DE" altLang="en-US" sz="3200" b="0" dirty="0"/>
              <a:t> TBAs </a:t>
            </a:r>
            <a:r>
              <a:rPr lang="de-DE" altLang="en-US" sz="3200" b="0" dirty="0" err="1"/>
              <a:t>and</a:t>
            </a:r>
            <a:r>
              <a:rPr lang="de-DE" altLang="en-US" sz="3200" b="0" dirty="0"/>
              <a:t> SIDS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205038"/>
            <a:ext cx="5040312" cy="331311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en-US" sz="2400"/>
              <a:t>UNESCO-IHP: executing agency for the global assessment of transboundary aquifers and SIDS groundwater systems</a:t>
            </a:r>
          </a:p>
          <a:p>
            <a:pPr eaLnBrk="1" hangingPunct="1">
              <a:defRPr/>
            </a:pPr>
            <a:r>
              <a:rPr lang="de-DE" altLang="en-US" sz="2400"/>
              <a:t>Methodology developed by an international expert group led by UNESCO</a:t>
            </a:r>
          </a:p>
        </p:txBody>
      </p:sp>
      <p:pic>
        <p:nvPicPr>
          <p:cNvPr id="13316" name="Picture 4" descr="Pages from volume-2-methodology-for-the-assessment-of-transboundary-aquif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1" y="1989138"/>
            <a:ext cx="312102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64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05039"/>
            <a:ext cx="8229600" cy="280828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altLang="en-US" sz="2400" dirty="0"/>
              <a:t>(1) Provide an inventory and description of the present conditions of </a:t>
            </a:r>
            <a:r>
              <a:rPr lang="en-GB" altLang="en-US" sz="2400" dirty="0" err="1"/>
              <a:t>transboundary</a:t>
            </a:r>
            <a:r>
              <a:rPr lang="en-GB" altLang="en-US" sz="2400" dirty="0"/>
              <a:t> aquifers (TBA) and aquifers in Small Island Developing States (SIDS)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GB" altLang="en-US" sz="2400" dirty="0"/>
              <a:t>(2) Bring to the global attention the potentialities and the vulnerability of </a:t>
            </a:r>
            <a:r>
              <a:rPr lang="en-GB" altLang="en-US" sz="2400" dirty="0" err="1"/>
              <a:t>transboundary</a:t>
            </a:r>
            <a:r>
              <a:rPr lang="en-GB" altLang="en-US" sz="2400" dirty="0"/>
              <a:t> aquifer systems, and </a:t>
            </a:r>
            <a:r>
              <a:rPr lang="en-GB" altLang="en-US" sz="2400" dirty="0" err="1"/>
              <a:t>catalyze</a:t>
            </a:r>
            <a:r>
              <a:rPr lang="en-GB" altLang="en-US" sz="2400" dirty="0"/>
              <a:t> action.</a:t>
            </a:r>
            <a:endParaRPr lang="en-US" altLang="en-US" sz="2400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9750" y="4914900"/>
            <a:ext cx="7993063" cy="1015659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TWAP </a:t>
            </a:r>
            <a:r>
              <a:rPr lang="en-US" altLang="en-US" b="0" dirty="0" err="1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Transboundary</a:t>
            </a:r>
            <a:r>
              <a:rPr lang="en-US" altLang="en-US" b="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Aquifers </a:t>
            </a:r>
            <a:r>
              <a:rPr lang="en-US" altLang="en-US" b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builds </a:t>
            </a:r>
            <a:r>
              <a:rPr lang="en-US" altLang="en-US" b="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on the achievements of the Internationally Shared Aquifer Resources Management Initiative (ISARM)</a:t>
            </a:r>
          </a:p>
        </p:txBody>
      </p:sp>
      <p:sp>
        <p:nvSpPr>
          <p:cNvPr id="2" name="Titel 1"/>
          <p:cNvSpPr>
            <a:spLocks/>
          </p:cNvSpPr>
          <p:nvPr/>
        </p:nvSpPr>
        <p:spPr bwMode="auto">
          <a:xfrm>
            <a:off x="0" y="908721"/>
            <a:ext cx="9144000" cy="8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B9CDE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TWAP </a:t>
            </a:r>
            <a:r>
              <a:rPr lang="en-GB" altLang="en-US" sz="3400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Transboundary</a:t>
            </a:r>
            <a:r>
              <a:rPr lang="en-GB" altLang="en-US" sz="3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 Aquifers - Objectives</a:t>
            </a:r>
          </a:p>
        </p:txBody>
      </p:sp>
    </p:spTree>
    <p:extLst>
      <p:ext uri="{BB962C8B-B14F-4D97-AF65-F5344CB8AC3E}">
        <p14:creationId xmlns:p14="http://schemas.microsoft.com/office/powerpoint/2010/main" xmlns="" val="8243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1" y="1988841"/>
            <a:ext cx="4537075" cy="446434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de-DE" altLang="en-US" sz="2400" dirty="0"/>
          </a:p>
          <a:p>
            <a:pPr eaLnBrk="1" hangingPunct="1">
              <a:defRPr/>
            </a:pPr>
            <a:r>
              <a:rPr lang="de-DE" altLang="en-US" sz="2400" dirty="0"/>
              <a:t>Level 1: global </a:t>
            </a:r>
            <a:r>
              <a:rPr lang="de-DE" altLang="en-US" sz="2400" dirty="0" err="1"/>
              <a:t>baseline</a:t>
            </a:r>
            <a:r>
              <a:rPr lang="de-DE" altLang="en-US" sz="2400" dirty="0"/>
              <a:t> </a:t>
            </a:r>
            <a:r>
              <a:rPr lang="de-DE" altLang="en-US" sz="2400" dirty="0" err="1"/>
              <a:t>assessment</a:t>
            </a:r>
            <a:endParaRPr lang="de-DE" altLang="en-US" sz="2400" dirty="0"/>
          </a:p>
          <a:p>
            <a:pPr eaLnBrk="1" hangingPunct="1">
              <a:defRPr/>
            </a:pPr>
            <a:endParaRPr lang="de-DE" altLang="en-US" sz="2400" dirty="0"/>
          </a:p>
          <a:p>
            <a:pPr eaLnBrk="1" hangingPunct="1">
              <a:defRPr/>
            </a:pPr>
            <a:r>
              <a:rPr lang="de-DE" altLang="en-US" sz="2400" dirty="0"/>
              <a:t>Level 2: in-</a:t>
            </a:r>
            <a:r>
              <a:rPr lang="de-DE" altLang="en-US" sz="2400" dirty="0" err="1"/>
              <a:t>depth</a:t>
            </a:r>
            <a:r>
              <a:rPr lang="de-DE" altLang="en-US" sz="2400" dirty="0"/>
              <a:t> </a:t>
            </a:r>
            <a:r>
              <a:rPr lang="de-DE" altLang="en-US" sz="2400" dirty="0" err="1"/>
              <a:t>assessment</a:t>
            </a:r>
            <a:r>
              <a:rPr lang="de-DE" altLang="en-US" sz="2400" dirty="0"/>
              <a:t> in </a:t>
            </a:r>
            <a:r>
              <a:rPr lang="de-DE" altLang="en-US" sz="2400" dirty="0" err="1"/>
              <a:t>pilot</a:t>
            </a:r>
            <a:r>
              <a:rPr lang="de-DE" altLang="en-US" sz="2400" dirty="0"/>
              <a:t> TBAs (</a:t>
            </a:r>
            <a:r>
              <a:rPr lang="de-DE" altLang="en-US" sz="2400" dirty="0" err="1"/>
              <a:t>case</a:t>
            </a:r>
            <a:r>
              <a:rPr lang="de-DE" altLang="en-US" sz="2400" dirty="0"/>
              <a:t> </a:t>
            </a:r>
            <a:r>
              <a:rPr lang="de-DE" altLang="en-US" sz="2400" dirty="0" err="1"/>
              <a:t>studies</a:t>
            </a:r>
            <a:r>
              <a:rPr lang="de-DE" altLang="en-US" sz="2400" dirty="0"/>
              <a:t>) </a:t>
            </a:r>
          </a:p>
        </p:txBody>
      </p:sp>
      <p:sp>
        <p:nvSpPr>
          <p:cNvPr id="460805" name="Rectangle 5"/>
          <p:cNvSpPr>
            <a:spLocks noChangeArrowheads="1"/>
          </p:cNvSpPr>
          <p:nvPr/>
        </p:nvSpPr>
        <p:spPr bwMode="auto">
          <a:xfrm>
            <a:off x="395289" y="908720"/>
            <a:ext cx="7705725" cy="7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de-DE" alt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TheTWAP</a:t>
            </a:r>
            <a:r>
              <a:rPr lang="de-DE" altLang="en-US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de-DE" alt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assessment</a:t>
            </a:r>
            <a:r>
              <a:rPr lang="de-DE" altLang="en-US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 of </a:t>
            </a:r>
            <a:r>
              <a:rPr lang="de-DE" alt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Transboundary</a:t>
            </a:r>
            <a:r>
              <a:rPr lang="de-DE" altLang="en-US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de-DE" alt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Aquifers</a:t>
            </a:r>
            <a:r>
              <a:rPr lang="de-DE" altLang="en-US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 will </a:t>
            </a:r>
            <a:r>
              <a:rPr lang="de-DE" alt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be</a:t>
            </a:r>
            <a:r>
              <a:rPr lang="de-DE" altLang="en-US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de-DE" alt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carried</a:t>
            </a:r>
            <a:r>
              <a:rPr lang="de-DE" altLang="en-US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 out at 2 </a:t>
            </a:r>
            <a:r>
              <a:rPr lang="de-DE" alt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levels</a:t>
            </a:r>
            <a:r>
              <a:rPr lang="de-DE" altLang="en-US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:</a:t>
            </a:r>
          </a:p>
        </p:txBody>
      </p:sp>
      <p:grpSp>
        <p:nvGrpSpPr>
          <p:cNvPr id="460813" name="Group 13"/>
          <p:cNvGrpSpPr>
            <a:grpSpLocks/>
          </p:cNvGrpSpPr>
          <p:nvPr/>
        </p:nvGrpSpPr>
        <p:grpSpPr bwMode="auto">
          <a:xfrm>
            <a:off x="2987675" y="2167732"/>
            <a:ext cx="5905500" cy="2233612"/>
            <a:chOff x="1882" y="1525"/>
            <a:chExt cx="3720" cy="1407"/>
          </a:xfrm>
        </p:grpSpPr>
        <p:sp>
          <p:nvSpPr>
            <p:cNvPr id="460811" name="Rectangle 11"/>
            <p:cNvSpPr>
              <a:spLocks noChangeArrowheads="1"/>
            </p:cNvSpPr>
            <p:nvPr/>
          </p:nvSpPr>
          <p:spPr bwMode="auto">
            <a:xfrm>
              <a:off x="3107" y="1525"/>
              <a:ext cx="2495" cy="1407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de-DE" altLang="en-US" sz="100" dirty="0"/>
            </a:p>
            <a:p>
              <a:pPr>
                <a:defRPr/>
              </a:pPr>
              <a:r>
                <a:rPr lang="de-DE" altLang="en-US" sz="2000" dirty="0" err="1">
                  <a:solidFill>
                    <a:schemeClr val="accent1">
                      <a:lumMod val="75000"/>
                    </a:schemeClr>
                  </a:solidFill>
                  <a:effectLst/>
                </a:rPr>
                <a:t>Reduced</a:t>
              </a:r>
              <a:r>
                <a:rPr lang="de-DE" altLang="en-US" sz="2000" dirty="0">
                  <a:solidFill>
                    <a:schemeClr val="accent1">
                      <a:lumMod val="75000"/>
                    </a:schemeClr>
                  </a:solidFill>
                  <a:effectLst/>
                </a:rPr>
                <a:t> </a:t>
              </a:r>
              <a:r>
                <a:rPr lang="de-DE" altLang="en-US" sz="2000" dirty="0" err="1">
                  <a:solidFill>
                    <a:schemeClr val="accent1">
                      <a:lumMod val="75000"/>
                    </a:schemeClr>
                  </a:solidFill>
                  <a:effectLst/>
                </a:rPr>
                <a:t>set</a:t>
              </a:r>
              <a:r>
                <a:rPr lang="de-DE" altLang="en-US" sz="2000" dirty="0">
                  <a:solidFill>
                    <a:schemeClr val="accent1">
                      <a:lumMod val="75000"/>
                    </a:schemeClr>
                  </a:solidFill>
                  <a:effectLst/>
                </a:rPr>
                <a:t> of </a:t>
              </a:r>
              <a:r>
                <a:rPr lang="de-DE" altLang="en-US" sz="2000" dirty="0" err="1">
                  <a:solidFill>
                    <a:schemeClr val="accent1">
                      <a:lumMod val="75000"/>
                    </a:schemeClr>
                  </a:solidFill>
                  <a:effectLst/>
                </a:rPr>
                <a:t>indicators</a:t>
              </a:r>
              <a:endParaRPr lang="de-DE" altLang="en-US" sz="2000" dirty="0">
                <a:solidFill>
                  <a:schemeClr val="accent1">
                    <a:lumMod val="75000"/>
                  </a:schemeClr>
                </a:solidFill>
                <a:effectLst/>
              </a:endParaRPr>
            </a:p>
            <a:p>
              <a:pPr>
                <a:defRPr/>
              </a:pPr>
              <a:r>
                <a:rPr lang="de-DE" altLang="en-US" sz="2000" dirty="0" err="1">
                  <a:solidFill>
                    <a:schemeClr val="accent1">
                      <a:lumMod val="75000"/>
                    </a:schemeClr>
                  </a:solidFill>
                  <a:effectLst/>
                </a:rPr>
                <a:t>Covering</a:t>
              </a:r>
              <a:r>
                <a:rPr lang="de-DE" altLang="en-US" sz="2000" dirty="0">
                  <a:solidFill>
                    <a:schemeClr val="accent1">
                      <a:lumMod val="75000"/>
                    </a:schemeClr>
                  </a:solidFill>
                  <a:effectLst/>
                </a:rPr>
                <a:t> 166 TBAs </a:t>
              </a:r>
              <a:r>
                <a:rPr lang="de-DE" altLang="en-US" sz="2000" dirty="0" err="1">
                  <a:solidFill>
                    <a:schemeClr val="accent1">
                      <a:lumMod val="75000"/>
                    </a:schemeClr>
                  </a:solidFill>
                  <a:effectLst/>
                </a:rPr>
                <a:t>and</a:t>
              </a:r>
              <a:r>
                <a:rPr lang="de-DE" altLang="en-US" sz="2000" dirty="0">
                  <a:solidFill>
                    <a:schemeClr val="accent1">
                      <a:lumMod val="75000"/>
                    </a:schemeClr>
                  </a:solidFill>
                  <a:effectLst/>
                </a:rPr>
                <a:t> 43 SIDS</a:t>
              </a:r>
            </a:p>
            <a:p>
              <a:pPr>
                <a:defRPr/>
              </a:pPr>
              <a:r>
                <a:rPr lang="de-DE" altLang="en-US" sz="2000" dirty="0" err="1">
                  <a:solidFill>
                    <a:schemeClr val="accent1">
                      <a:lumMod val="75000"/>
                    </a:schemeClr>
                  </a:solidFill>
                  <a:effectLst/>
                </a:rPr>
                <a:t>Funded</a:t>
              </a:r>
              <a:r>
                <a:rPr lang="de-DE" altLang="en-US" sz="2000" dirty="0">
                  <a:solidFill>
                    <a:schemeClr val="accent1">
                      <a:lumMod val="75000"/>
                    </a:schemeClr>
                  </a:solidFill>
                  <a:effectLst/>
                </a:rPr>
                <a:t> </a:t>
              </a:r>
              <a:r>
                <a:rPr lang="de-DE" altLang="en-US" sz="2000" dirty="0" err="1">
                  <a:solidFill>
                    <a:schemeClr val="accent1">
                      <a:lumMod val="75000"/>
                    </a:schemeClr>
                  </a:solidFill>
                  <a:effectLst/>
                </a:rPr>
                <a:t>by</a:t>
              </a:r>
              <a:r>
                <a:rPr lang="de-DE" altLang="en-US" sz="2000" dirty="0">
                  <a:solidFill>
                    <a:schemeClr val="accent1">
                      <a:lumMod val="75000"/>
                    </a:schemeClr>
                  </a:solidFill>
                  <a:effectLst/>
                </a:rPr>
                <a:t> </a:t>
              </a:r>
              <a:r>
                <a:rPr lang="de-DE" altLang="en-US" sz="2000" dirty="0" err="1">
                  <a:solidFill>
                    <a:schemeClr val="accent1">
                      <a:lumMod val="75000"/>
                    </a:schemeClr>
                  </a:solidFill>
                  <a:effectLst/>
                </a:rPr>
                <a:t>the</a:t>
              </a:r>
              <a:r>
                <a:rPr lang="de-DE" altLang="en-US" sz="2000" dirty="0">
                  <a:solidFill>
                    <a:schemeClr val="accent1">
                      <a:lumMod val="75000"/>
                    </a:schemeClr>
                  </a:solidFill>
                  <a:effectLst/>
                </a:rPr>
                <a:t> GEF </a:t>
              </a:r>
              <a:r>
                <a:rPr lang="de-DE" altLang="en-US" sz="2000" dirty="0" err="1">
                  <a:solidFill>
                    <a:schemeClr val="accent1">
                      <a:lumMod val="75000"/>
                    </a:schemeClr>
                  </a:solidFill>
                  <a:effectLst/>
                </a:rPr>
                <a:t>and</a:t>
              </a:r>
              <a:r>
                <a:rPr lang="de-DE" altLang="en-US" sz="2000" dirty="0">
                  <a:solidFill>
                    <a:schemeClr val="accent1">
                      <a:lumMod val="75000"/>
                    </a:schemeClr>
                  </a:solidFill>
                  <a:effectLst/>
                </a:rPr>
                <a:t> </a:t>
              </a:r>
              <a:r>
                <a:rPr lang="de-DE" altLang="en-US" sz="2000" dirty="0" err="1">
                  <a:solidFill>
                    <a:schemeClr val="accent1">
                      <a:lumMod val="75000"/>
                    </a:schemeClr>
                  </a:solidFill>
                  <a:effectLst/>
                </a:rPr>
                <a:t>partner</a:t>
              </a:r>
              <a:r>
                <a:rPr lang="de-DE" altLang="en-US" sz="2000" dirty="0">
                  <a:solidFill>
                    <a:schemeClr val="accent1">
                      <a:lumMod val="75000"/>
                    </a:schemeClr>
                  </a:solidFill>
                  <a:effectLst/>
                </a:rPr>
                <a:t> </a:t>
              </a:r>
              <a:r>
                <a:rPr lang="de-DE" altLang="en-US" sz="2000" dirty="0" err="1">
                  <a:solidFill>
                    <a:schemeClr val="accent1">
                      <a:lumMod val="75000"/>
                    </a:schemeClr>
                  </a:solidFill>
                  <a:effectLst/>
                </a:rPr>
                <a:t>co-financing</a:t>
              </a:r>
              <a:r>
                <a:rPr lang="de-DE" altLang="en-US" sz="2000" dirty="0">
                  <a:solidFill>
                    <a:schemeClr val="accent1">
                      <a:lumMod val="75000"/>
                    </a:schemeClr>
                  </a:solidFill>
                  <a:effectLst/>
                </a:rPr>
                <a:t> </a:t>
              </a:r>
              <a:r>
                <a:rPr lang="de-DE" altLang="en-US" sz="2000" dirty="0" err="1">
                  <a:solidFill>
                    <a:schemeClr val="accent1">
                      <a:lumMod val="75000"/>
                    </a:schemeClr>
                  </a:solidFill>
                  <a:effectLst/>
                </a:rPr>
                <a:t>contributions</a:t>
              </a:r>
              <a:endParaRPr lang="de-DE" altLang="en-US" sz="2000" dirty="0"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15369" name="Line 12"/>
            <p:cNvSpPr>
              <a:spLocks noChangeShapeType="1"/>
            </p:cNvSpPr>
            <p:nvPr/>
          </p:nvSpPr>
          <p:spPr bwMode="auto">
            <a:xfrm>
              <a:off x="1882" y="2069"/>
              <a:ext cx="1179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60816" name="Group 16"/>
          <p:cNvGrpSpPr>
            <a:grpSpLocks/>
          </p:cNvGrpSpPr>
          <p:nvPr/>
        </p:nvGrpSpPr>
        <p:grpSpPr bwMode="auto">
          <a:xfrm>
            <a:off x="2771801" y="4529066"/>
            <a:ext cx="5976937" cy="1370013"/>
            <a:chOff x="1837" y="3022"/>
            <a:chExt cx="3765" cy="1044"/>
          </a:xfrm>
        </p:grpSpPr>
        <p:sp>
          <p:nvSpPr>
            <p:cNvPr id="15366" name="Line 14"/>
            <p:cNvSpPr>
              <a:spLocks noChangeShapeType="1"/>
            </p:cNvSpPr>
            <p:nvPr/>
          </p:nvSpPr>
          <p:spPr bwMode="auto">
            <a:xfrm>
              <a:off x="1837" y="3113"/>
              <a:ext cx="771" cy="453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0815" name="Rectangle 15"/>
            <p:cNvSpPr>
              <a:spLocks noChangeArrowheads="1"/>
            </p:cNvSpPr>
            <p:nvPr/>
          </p:nvSpPr>
          <p:spPr bwMode="auto">
            <a:xfrm>
              <a:off x="2653" y="3022"/>
              <a:ext cx="2949" cy="1044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de-DE" altLang="en-US" sz="100" dirty="0"/>
            </a:p>
            <a:p>
              <a:pPr>
                <a:defRPr/>
              </a:pPr>
              <a:r>
                <a:rPr lang="de-DE" altLang="en-US" sz="2000" dirty="0" err="1">
                  <a:solidFill>
                    <a:schemeClr val="accent1">
                      <a:lumMod val="75000"/>
                    </a:schemeClr>
                  </a:solidFill>
                  <a:effectLst/>
                </a:rPr>
                <a:t>Full</a:t>
              </a:r>
              <a:r>
                <a:rPr lang="de-DE" altLang="en-US" sz="2000" dirty="0">
                  <a:solidFill>
                    <a:schemeClr val="accent1">
                      <a:lumMod val="75000"/>
                    </a:schemeClr>
                  </a:solidFill>
                  <a:effectLst/>
                </a:rPr>
                <a:t> </a:t>
              </a:r>
              <a:r>
                <a:rPr lang="de-DE" altLang="en-US" sz="2000" dirty="0" err="1">
                  <a:solidFill>
                    <a:schemeClr val="accent1">
                      <a:lumMod val="75000"/>
                    </a:schemeClr>
                  </a:solidFill>
                  <a:effectLst/>
                </a:rPr>
                <a:t>set</a:t>
              </a:r>
              <a:r>
                <a:rPr lang="de-DE" altLang="en-US" sz="2000" dirty="0">
                  <a:solidFill>
                    <a:schemeClr val="accent1">
                      <a:lumMod val="75000"/>
                    </a:schemeClr>
                  </a:solidFill>
                  <a:effectLst/>
                </a:rPr>
                <a:t> of </a:t>
              </a:r>
              <a:r>
                <a:rPr lang="de-DE" altLang="en-US" sz="2000" dirty="0" err="1">
                  <a:solidFill>
                    <a:schemeClr val="accent1">
                      <a:lumMod val="75000"/>
                    </a:schemeClr>
                  </a:solidFill>
                  <a:effectLst/>
                </a:rPr>
                <a:t>indicators</a:t>
              </a:r>
              <a:endParaRPr lang="de-DE" altLang="en-US" sz="2000" dirty="0">
                <a:solidFill>
                  <a:schemeClr val="accent1">
                    <a:lumMod val="75000"/>
                  </a:schemeClr>
                </a:solidFill>
                <a:effectLst/>
              </a:endParaRPr>
            </a:p>
            <a:p>
              <a:pPr>
                <a:defRPr/>
              </a:pPr>
              <a:r>
                <a:rPr lang="de-DE" altLang="en-US" sz="2000" dirty="0">
                  <a:solidFill>
                    <a:schemeClr val="accent1">
                      <a:lumMod val="75000"/>
                    </a:schemeClr>
                  </a:solidFill>
                  <a:effectLst/>
                </a:rPr>
                <a:t>Applied in </a:t>
              </a:r>
              <a:r>
                <a:rPr lang="de-DE" altLang="en-US" sz="2000" dirty="0" err="1">
                  <a:solidFill>
                    <a:schemeClr val="accent1">
                      <a:lumMod val="75000"/>
                    </a:schemeClr>
                  </a:solidFill>
                  <a:effectLst/>
                </a:rPr>
                <a:t>three</a:t>
              </a:r>
              <a:r>
                <a:rPr lang="de-DE" altLang="en-US" sz="2000" dirty="0">
                  <a:solidFill>
                    <a:schemeClr val="accent1">
                      <a:lumMod val="75000"/>
                    </a:schemeClr>
                  </a:solidFill>
                  <a:effectLst/>
                </a:rPr>
                <a:t> </a:t>
              </a:r>
              <a:r>
                <a:rPr lang="de-DE" altLang="en-US" sz="2000" dirty="0" err="1">
                  <a:solidFill>
                    <a:schemeClr val="accent1">
                      <a:lumMod val="75000"/>
                    </a:schemeClr>
                  </a:solidFill>
                  <a:effectLst/>
                </a:rPr>
                <a:t>selected</a:t>
              </a:r>
              <a:r>
                <a:rPr lang="de-DE" altLang="en-US" sz="2000" dirty="0">
                  <a:solidFill>
                    <a:schemeClr val="accent1">
                      <a:lumMod val="75000"/>
                    </a:schemeClr>
                  </a:solidFill>
                  <a:effectLst/>
                </a:rPr>
                <a:t> TBAs:</a:t>
              </a:r>
            </a:p>
            <a:p>
              <a:pPr>
                <a:defRPr/>
              </a:pPr>
              <a:r>
                <a:rPr lang="de-DE" altLang="en-US" sz="2000" dirty="0" err="1">
                  <a:solidFill>
                    <a:schemeClr val="accent1">
                      <a:lumMod val="75000"/>
                    </a:schemeClr>
                  </a:solidFill>
                  <a:effectLst/>
                </a:rPr>
                <a:t>Funded</a:t>
              </a:r>
              <a:r>
                <a:rPr lang="de-DE" altLang="en-US" sz="2000" dirty="0">
                  <a:solidFill>
                    <a:schemeClr val="accent1">
                      <a:lumMod val="75000"/>
                    </a:schemeClr>
                  </a:solidFill>
                  <a:effectLst/>
                </a:rPr>
                <a:t> </a:t>
              </a:r>
              <a:r>
                <a:rPr lang="de-DE" altLang="en-US" sz="2000" dirty="0" err="1">
                  <a:solidFill>
                    <a:schemeClr val="accent1">
                      <a:lumMod val="75000"/>
                    </a:schemeClr>
                  </a:solidFill>
                  <a:effectLst/>
                </a:rPr>
                <a:t>by</a:t>
              </a:r>
              <a:r>
                <a:rPr lang="de-DE" altLang="en-US" sz="2000" dirty="0">
                  <a:solidFill>
                    <a:schemeClr val="accent1">
                      <a:lumMod val="75000"/>
                    </a:schemeClr>
                  </a:solidFill>
                  <a:effectLst/>
                </a:rPr>
                <a:t> SDC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1776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6849" y="476672"/>
            <a:ext cx="8229600" cy="1359371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en-US" sz="2800" b="0" dirty="0"/>
              <a:t>UN GA Resolution on </a:t>
            </a:r>
            <a:r>
              <a:rPr lang="de-DE" altLang="en-US" sz="2800" b="0" dirty="0" err="1"/>
              <a:t>the</a:t>
            </a:r>
            <a:r>
              <a:rPr lang="de-DE" altLang="en-US" sz="2800" b="0" dirty="0"/>
              <a:t> </a:t>
            </a:r>
            <a:br>
              <a:rPr lang="de-DE" altLang="en-US" sz="2800" b="0" dirty="0"/>
            </a:br>
            <a:r>
              <a:rPr lang="de-DE" altLang="en-US" sz="2800" b="0" dirty="0"/>
              <a:t>Law of </a:t>
            </a:r>
            <a:r>
              <a:rPr lang="de-DE" altLang="en-US" sz="2800" b="0" dirty="0" err="1"/>
              <a:t>Transboundary</a:t>
            </a:r>
            <a:r>
              <a:rPr lang="de-DE" altLang="en-US" sz="2800" b="0" dirty="0"/>
              <a:t> </a:t>
            </a:r>
            <a:r>
              <a:rPr lang="de-DE" altLang="en-US" sz="2800" b="0" dirty="0" err="1"/>
              <a:t>Aquifers</a:t>
            </a:r>
            <a:endParaRPr lang="de-DE" altLang="en-US" sz="2800" b="0" dirty="0"/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1563" y="2018916"/>
            <a:ext cx="5472112" cy="388778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Clr>
                <a:srgbClr val="808080"/>
              </a:buClr>
              <a:defRPr/>
            </a:pPr>
            <a:r>
              <a:rPr lang="en-US" altLang="en-US" sz="2000" dirty="0">
                <a:solidFill>
                  <a:schemeClr val="tx2"/>
                </a:solidFill>
              </a:rPr>
              <a:t>In December 2008, the UN General</a:t>
            </a:r>
            <a:br>
              <a:rPr lang="en-US" altLang="en-US" sz="2000" dirty="0">
                <a:solidFill>
                  <a:schemeClr val="tx2"/>
                </a:solidFill>
              </a:rPr>
            </a:br>
            <a:r>
              <a:rPr lang="en-US" altLang="en-US" sz="2000" dirty="0">
                <a:solidFill>
                  <a:schemeClr val="tx2"/>
                </a:solidFill>
              </a:rPr>
              <a:t>Assembly adopted the Resolution</a:t>
            </a:r>
            <a:br>
              <a:rPr lang="en-US" altLang="en-US" sz="2000" dirty="0">
                <a:solidFill>
                  <a:schemeClr val="tx2"/>
                </a:solidFill>
              </a:rPr>
            </a:br>
            <a:r>
              <a:rPr lang="en-US" altLang="en-US" sz="2000" dirty="0">
                <a:solidFill>
                  <a:schemeClr val="tx2"/>
                </a:solidFill>
              </a:rPr>
              <a:t> (A/RES/63/124) on the </a:t>
            </a:r>
            <a:br>
              <a:rPr lang="en-US" altLang="en-US" sz="2000" dirty="0">
                <a:solidFill>
                  <a:schemeClr val="tx2"/>
                </a:solidFill>
              </a:rPr>
            </a:br>
            <a:r>
              <a:rPr lang="en-US" altLang="en-US" sz="2000" dirty="0">
                <a:solidFill>
                  <a:schemeClr val="tx2"/>
                </a:solidFill>
              </a:rPr>
              <a:t>‘Law of </a:t>
            </a:r>
            <a:r>
              <a:rPr lang="en-US" altLang="en-US" sz="2000" dirty="0" err="1">
                <a:solidFill>
                  <a:schemeClr val="tx2"/>
                </a:solidFill>
              </a:rPr>
              <a:t>Transboundary</a:t>
            </a:r>
            <a:r>
              <a:rPr lang="en-US" altLang="en-US" sz="2000" dirty="0">
                <a:solidFill>
                  <a:schemeClr val="tx2"/>
                </a:solidFill>
              </a:rPr>
              <a:t> Aquifers'. </a:t>
            </a:r>
            <a:endParaRPr lang="de-DE" altLang="en-US" sz="20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808080"/>
              </a:buClr>
              <a:defRPr/>
            </a:pPr>
            <a:r>
              <a:rPr lang="de-DE" altLang="en-US" sz="2000" dirty="0">
                <a:solidFill>
                  <a:schemeClr val="tx2"/>
                </a:solidFill>
              </a:rPr>
              <a:t>Legal Framework </a:t>
            </a:r>
            <a:r>
              <a:rPr lang="de-DE" altLang="en-US" sz="2000" dirty="0" err="1">
                <a:solidFill>
                  <a:schemeClr val="tx2"/>
                </a:solidFill>
              </a:rPr>
              <a:t>for</a:t>
            </a:r>
            <a:r>
              <a:rPr lang="de-DE" altLang="en-US" sz="2000" dirty="0">
                <a:solidFill>
                  <a:schemeClr val="tx2"/>
                </a:solidFill>
              </a:rPr>
              <a:t> </a:t>
            </a:r>
            <a:r>
              <a:rPr lang="de-DE" altLang="en-US" sz="2000" dirty="0" err="1">
                <a:solidFill>
                  <a:schemeClr val="tx2"/>
                </a:solidFill>
              </a:rPr>
              <a:t>the</a:t>
            </a:r>
            <a:r>
              <a:rPr lang="de-DE" altLang="en-US" sz="2000" dirty="0">
                <a:solidFill>
                  <a:schemeClr val="tx2"/>
                </a:solidFill>
              </a:rPr>
              <a:t> </a:t>
            </a:r>
            <a:r>
              <a:rPr lang="de-DE" altLang="en-US" sz="2000" dirty="0" err="1">
                <a:solidFill>
                  <a:schemeClr val="tx2"/>
                </a:solidFill>
              </a:rPr>
              <a:t>sustainable</a:t>
            </a:r>
            <a:r>
              <a:rPr lang="de-DE" altLang="en-US" sz="2000" dirty="0">
                <a:solidFill>
                  <a:schemeClr val="tx2"/>
                </a:solidFill>
              </a:rPr>
              <a:t> </a:t>
            </a:r>
            <a:r>
              <a:rPr lang="de-DE" altLang="en-US" sz="2000" dirty="0" err="1">
                <a:solidFill>
                  <a:schemeClr val="tx2"/>
                </a:solidFill>
              </a:rPr>
              <a:t>management</a:t>
            </a:r>
            <a:r>
              <a:rPr lang="de-DE" altLang="en-US" sz="2000" dirty="0">
                <a:solidFill>
                  <a:schemeClr val="tx2"/>
                </a:solidFill>
              </a:rPr>
              <a:t> of </a:t>
            </a:r>
            <a:r>
              <a:rPr lang="de-DE" altLang="en-US" sz="2000" dirty="0" err="1">
                <a:solidFill>
                  <a:schemeClr val="tx2"/>
                </a:solidFill>
              </a:rPr>
              <a:t>shared</a:t>
            </a:r>
            <a:r>
              <a:rPr lang="de-DE" altLang="en-US" sz="2000" dirty="0">
                <a:solidFill>
                  <a:schemeClr val="tx2"/>
                </a:solidFill>
              </a:rPr>
              <a:t> </a:t>
            </a:r>
            <a:r>
              <a:rPr lang="de-DE" altLang="en-US" sz="2000" dirty="0" err="1">
                <a:solidFill>
                  <a:schemeClr val="tx2"/>
                </a:solidFill>
              </a:rPr>
              <a:t>groundwater</a:t>
            </a:r>
            <a:r>
              <a:rPr lang="de-DE" altLang="en-US" sz="2000" dirty="0">
                <a:solidFill>
                  <a:schemeClr val="tx2"/>
                </a:solidFill>
              </a:rPr>
              <a:t> </a:t>
            </a:r>
            <a:r>
              <a:rPr lang="de-DE" altLang="en-US" sz="2000" dirty="0" err="1">
                <a:solidFill>
                  <a:schemeClr val="tx2"/>
                </a:solidFill>
              </a:rPr>
              <a:t>resources</a:t>
            </a:r>
            <a:endParaRPr lang="de-DE" altLang="en-US" sz="20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808080"/>
              </a:buClr>
              <a:defRPr/>
            </a:pPr>
            <a:r>
              <a:rPr lang="de-DE" altLang="en-US" sz="2000" dirty="0">
                <a:solidFill>
                  <a:schemeClr val="tx2"/>
                </a:solidFill>
              </a:rPr>
              <a:t>A </a:t>
            </a:r>
            <a:r>
              <a:rPr lang="de-DE" altLang="en-US" sz="2000" dirty="0" err="1">
                <a:solidFill>
                  <a:schemeClr val="tx2"/>
                </a:solidFill>
              </a:rPr>
              <a:t>tool</a:t>
            </a:r>
            <a:r>
              <a:rPr lang="de-DE" altLang="en-US" sz="2000" dirty="0">
                <a:solidFill>
                  <a:schemeClr val="tx2"/>
                </a:solidFill>
              </a:rPr>
              <a:t> of international </a:t>
            </a:r>
            <a:r>
              <a:rPr lang="de-DE" altLang="en-US" sz="2000" dirty="0" err="1">
                <a:solidFill>
                  <a:schemeClr val="tx2"/>
                </a:solidFill>
              </a:rPr>
              <a:t>law</a:t>
            </a:r>
            <a:r>
              <a:rPr lang="de-DE" altLang="en-US" sz="2000" dirty="0">
                <a:solidFill>
                  <a:schemeClr val="tx2"/>
                </a:solidFill>
              </a:rPr>
              <a:t> </a:t>
            </a:r>
            <a:r>
              <a:rPr lang="de-DE" altLang="en-US" sz="2000" dirty="0" err="1">
                <a:solidFill>
                  <a:schemeClr val="tx2"/>
                </a:solidFill>
              </a:rPr>
              <a:t>that</a:t>
            </a:r>
            <a:r>
              <a:rPr lang="de-DE" altLang="en-US" sz="2000" dirty="0">
                <a:solidFill>
                  <a:schemeClr val="tx2"/>
                </a:solidFill>
              </a:rPr>
              <a:t> </a:t>
            </a:r>
            <a:r>
              <a:rPr lang="de-DE" altLang="en-US" sz="2000" dirty="0" err="1">
                <a:solidFill>
                  <a:schemeClr val="tx2"/>
                </a:solidFill>
              </a:rPr>
              <a:t>provides</a:t>
            </a:r>
            <a:r>
              <a:rPr lang="de-DE" altLang="en-US" sz="2000" dirty="0">
                <a:solidFill>
                  <a:schemeClr val="tx2"/>
                </a:solidFill>
              </a:rPr>
              <a:t> </a:t>
            </a:r>
            <a:r>
              <a:rPr lang="de-DE" altLang="en-US" sz="2000" dirty="0" err="1">
                <a:solidFill>
                  <a:schemeClr val="tx2"/>
                </a:solidFill>
              </a:rPr>
              <a:t>recommendations</a:t>
            </a:r>
            <a:r>
              <a:rPr lang="de-DE" altLang="en-US" sz="2000" dirty="0">
                <a:solidFill>
                  <a:schemeClr val="tx2"/>
                </a:solidFill>
              </a:rPr>
              <a:t> </a:t>
            </a:r>
            <a:r>
              <a:rPr lang="de-DE" altLang="en-US" sz="2000" dirty="0" err="1">
                <a:solidFill>
                  <a:schemeClr val="tx2"/>
                </a:solidFill>
              </a:rPr>
              <a:t>to</a:t>
            </a:r>
            <a:r>
              <a:rPr lang="de-DE" altLang="en-US" sz="2000" dirty="0">
                <a:solidFill>
                  <a:schemeClr val="tx2"/>
                </a:solidFill>
              </a:rPr>
              <a:t> Member States</a:t>
            </a:r>
          </a:p>
          <a:p>
            <a:pPr eaLnBrk="1" hangingPunct="1">
              <a:lnSpc>
                <a:spcPct val="80000"/>
              </a:lnSpc>
              <a:buClr>
                <a:srgbClr val="808080"/>
              </a:buClr>
              <a:defRPr/>
            </a:pPr>
            <a:endParaRPr lang="de-DE" altLang="en-US" sz="20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808080"/>
              </a:buClr>
              <a:defRPr/>
            </a:pPr>
            <a:r>
              <a:rPr lang="de-DE" altLang="en-US" sz="2000" dirty="0">
                <a:solidFill>
                  <a:schemeClr val="tx2"/>
                </a:solidFill>
              </a:rPr>
              <a:t>UNESCO-IHP </a:t>
            </a:r>
            <a:r>
              <a:rPr lang="de-DE" altLang="en-US" sz="2000" dirty="0" err="1">
                <a:solidFill>
                  <a:schemeClr val="tx2"/>
                </a:solidFill>
              </a:rPr>
              <a:t>provided</a:t>
            </a:r>
            <a:r>
              <a:rPr lang="de-DE" altLang="en-US" sz="2000" dirty="0">
                <a:solidFill>
                  <a:schemeClr val="tx2"/>
                </a:solidFill>
              </a:rPr>
              <a:t> </a:t>
            </a:r>
            <a:r>
              <a:rPr lang="de-DE" altLang="en-US" sz="2000" dirty="0" err="1">
                <a:solidFill>
                  <a:schemeClr val="tx2"/>
                </a:solidFill>
              </a:rPr>
              <a:t>technical</a:t>
            </a:r>
            <a:r>
              <a:rPr lang="de-DE" altLang="en-US" sz="2000" dirty="0">
                <a:solidFill>
                  <a:schemeClr val="tx2"/>
                </a:solidFill>
              </a:rPr>
              <a:t> </a:t>
            </a:r>
            <a:r>
              <a:rPr lang="de-DE" altLang="en-US" sz="2000" dirty="0" err="1">
                <a:solidFill>
                  <a:schemeClr val="tx2"/>
                </a:solidFill>
              </a:rPr>
              <a:t>expertise</a:t>
            </a:r>
            <a:r>
              <a:rPr lang="de-DE" altLang="en-US" sz="2000" dirty="0">
                <a:solidFill>
                  <a:schemeClr val="tx2"/>
                </a:solidFill>
              </a:rPr>
              <a:t> </a:t>
            </a:r>
            <a:r>
              <a:rPr lang="de-DE" altLang="en-US" sz="2000" dirty="0" err="1">
                <a:solidFill>
                  <a:schemeClr val="tx2"/>
                </a:solidFill>
              </a:rPr>
              <a:t>to</a:t>
            </a:r>
            <a:r>
              <a:rPr lang="de-DE" altLang="en-US" sz="2000" dirty="0">
                <a:solidFill>
                  <a:schemeClr val="tx2"/>
                </a:solidFill>
              </a:rPr>
              <a:t> </a:t>
            </a:r>
            <a:r>
              <a:rPr lang="de-DE" altLang="en-US" sz="2000" dirty="0" err="1">
                <a:solidFill>
                  <a:schemeClr val="tx2"/>
                </a:solidFill>
              </a:rPr>
              <a:t>the</a:t>
            </a:r>
            <a:r>
              <a:rPr lang="de-DE" altLang="en-US" sz="2000" dirty="0">
                <a:solidFill>
                  <a:schemeClr val="tx2"/>
                </a:solidFill>
              </a:rPr>
              <a:t> UN General </a:t>
            </a:r>
            <a:r>
              <a:rPr lang="de-DE" altLang="en-US" sz="2000" dirty="0" err="1">
                <a:solidFill>
                  <a:schemeClr val="tx2"/>
                </a:solidFill>
              </a:rPr>
              <a:t>Assembly</a:t>
            </a:r>
            <a:endParaRPr lang="de-DE" altLang="en-US" sz="20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808080"/>
              </a:buClr>
              <a:defRPr/>
            </a:pPr>
            <a:r>
              <a:rPr lang="de-DE" altLang="en-US" sz="2000" dirty="0">
                <a:solidFill>
                  <a:schemeClr val="tx2"/>
                </a:solidFill>
              </a:rPr>
              <a:t>The UNGA </a:t>
            </a:r>
            <a:r>
              <a:rPr lang="de-DE" altLang="en-US" sz="2000" dirty="0" err="1">
                <a:solidFill>
                  <a:schemeClr val="tx2"/>
                </a:solidFill>
              </a:rPr>
              <a:t>called</a:t>
            </a:r>
            <a:r>
              <a:rPr lang="de-DE" altLang="en-US" sz="2000" dirty="0">
                <a:solidFill>
                  <a:schemeClr val="tx2"/>
                </a:solidFill>
              </a:rPr>
              <a:t> upon UNESCO </a:t>
            </a:r>
            <a:r>
              <a:rPr lang="de-DE" altLang="en-US" sz="2000" dirty="0" err="1">
                <a:solidFill>
                  <a:schemeClr val="tx2"/>
                </a:solidFill>
              </a:rPr>
              <a:t>to</a:t>
            </a:r>
            <a:r>
              <a:rPr lang="de-DE" altLang="en-US" sz="2000" dirty="0">
                <a:solidFill>
                  <a:schemeClr val="tx2"/>
                </a:solidFill>
              </a:rPr>
              <a:t> </a:t>
            </a:r>
            <a:r>
              <a:rPr lang="de-DE" altLang="en-US" sz="2000" dirty="0" err="1">
                <a:solidFill>
                  <a:schemeClr val="tx2"/>
                </a:solidFill>
              </a:rPr>
              <a:t>support</a:t>
            </a:r>
            <a:r>
              <a:rPr lang="de-DE" altLang="en-US" sz="2000" dirty="0">
                <a:solidFill>
                  <a:schemeClr val="tx2"/>
                </a:solidFill>
              </a:rPr>
              <a:t> Member </a:t>
            </a:r>
            <a:r>
              <a:rPr lang="de-DE" altLang="en-US" sz="2000" dirty="0" err="1">
                <a:solidFill>
                  <a:schemeClr val="tx2"/>
                </a:solidFill>
              </a:rPr>
              <a:t>states</a:t>
            </a:r>
            <a:r>
              <a:rPr lang="de-DE" altLang="en-US" sz="2000" dirty="0">
                <a:solidFill>
                  <a:schemeClr val="tx2"/>
                </a:solidFill>
              </a:rPr>
              <a:t> in </a:t>
            </a:r>
            <a:r>
              <a:rPr lang="de-DE" altLang="en-US" sz="2000" dirty="0" err="1">
                <a:solidFill>
                  <a:schemeClr val="tx2"/>
                </a:solidFill>
              </a:rPr>
              <a:t>the</a:t>
            </a:r>
            <a:r>
              <a:rPr lang="de-DE" altLang="en-US" sz="2000" dirty="0">
                <a:solidFill>
                  <a:schemeClr val="tx2"/>
                </a:solidFill>
              </a:rPr>
              <a:t> </a:t>
            </a:r>
            <a:r>
              <a:rPr lang="de-DE" altLang="en-US" sz="2000" dirty="0" err="1">
                <a:solidFill>
                  <a:schemeClr val="tx2"/>
                </a:solidFill>
              </a:rPr>
              <a:t>implementation</a:t>
            </a:r>
            <a:r>
              <a:rPr lang="de-DE" altLang="en-US" sz="2000" dirty="0">
                <a:solidFill>
                  <a:schemeClr val="tx2"/>
                </a:solidFill>
              </a:rPr>
              <a:t> of </a:t>
            </a:r>
            <a:r>
              <a:rPr lang="de-DE" altLang="en-US" sz="2000" dirty="0" err="1">
                <a:solidFill>
                  <a:schemeClr val="tx2"/>
                </a:solidFill>
              </a:rPr>
              <a:t>the</a:t>
            </a:r>
            <a:r>
              <a:rPr lang="de-DE" altLang="en-US" sz="2000" dirty="0">
                <a:solidFill>
                  <a:schemeClr val="tx2"/>
                </a:solidFill>
              </a:rPr>
              <a:t> </a:t>
            </a:r>
            <a:r>
              <a:rPr lang="de-DE" altLang="en-US" sz="2000" dirty="0" err="1">
                <a:solidFill>
                  <a:schemeClr val="tx2"/>
                </a:solidFill>
              </a:rPr>
              <a:t>resolution</a:t>
            </a:r>
            <a:endParaRPr lang="de-DE" altLang="en-US" sz="20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de-DE" altLang="en-US" sz="2000" dirty="0">
              <a:solidFill>
                <a:schemeClr val="tx2"/>
              </a:solidFill>
            </a:endParaRP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2" y="1988840"/>
            <a:ext cx="29749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62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0" dirty="0" smtClean="0"/>
              <a:t>SDC project on Groundwater resources governance in </a:t>
            </a:r>
            <a:r>
              <a:rPr lang="en-GB" sz="3200" b="0" dirty="0" err="1" smtClean="0"/>
              <a:t>transboundary</a:t>
            </a:r>
            <a:r>
              <a:rPr lang="en-GB" sz="3200" b="0" dirty="0" smtClean="0"/>
              <a:t> aquifers (GGRETA)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344" y="1376565"/>
            <a:ext cx="7467600" cy="4525963"/>
          </a:xfrm>
        </p:spPr>
        <p:txBody>
          <a:bodyPr>
            <a:normAutofit/>
          </a:bodyPr>
          <a:lstStyle/>
          <a:p>
            <a:r>
              <a:rPr lang="ta-IN" sz="2400" dirty="0"/>
              <a:t>Water Diplomacy Cluster of Swiss Development Cooperation (SDC)</a:t>
            </a:r>
          </a:p>
          <a:p>
            <a:r>
              <a:rPr lang="ta-IN" sz="2400" dirty="0"/>
              <a:t>3 aquifers: Central America </a:t>
            </a:r>
            <a:r>
              <a:rPr lang="ta-IN" sz="2400" dirty="0">
                <a:latin typeface="Symbol" charset="2"/>
                <a:cs typeface="Symbol" charset="2"/>
              </a:rPr>
              <a:t>(</a:t>
            </a:r>
            <a:r>
              <a:rPr lang="ta-IN" sz="2400" dirty="0">
                <a:cs typeface="Calibri"/>
              </a:rPr>
              <a:t>Trifinio</a:t>
            </a:r>
            <a:r>
              <a:rPr lang="ta-IN" sz="2400" dirty="0">
                <a:latin typeface="Symbol" charset="2"/>
                <a:cs typeface="Symbol" charset="2"/>
              </a:rPr>
              <a:t>)</a:t>
            </a:r>
            <a:r>
              <a:rPr lang="ta-IN" sz="2400" dirty="0"/>
              <a:t>, Central Asia </a:t>
            </a:r>
            <a:r>
              <a:rPr lang="ta-IN" sz="2400" dirty="0">
                <a:latin typeface="Symbol" charset="2"/>
                <a:cs typeface="Symbol" charset="2"/>
              </a:rPr>
              <a:t>(</a:t>
            </a:r>
            <a:r>
              <a:rPr lang="ta-IN" sz="2400" dirty="0">
                <a:cs typeface="Calibri"/>
              </a:rPr>
              <a:t>Pretashkent</a:t>
            </a:r>
            <a:r>
              <a:rPr lang="ta-IN" sz="2400" dirty="0">
                <a:latin typeface="Symbol" charset="2"/>
                <a:cs typeface="Symbol" charset="2"/>
              </a:rPr>
              <a:t>)</a:t>
            </a:r>
            <a:r>
              <a:rPr lang="ta-IN" sz="2400" dirty="0"/>
              <a:t>, Southern Africa </a:t>
            </a:r>
            <a:r>
              <a:rPr lang="ta-IN" sz="2400" dirty="0">
                <a:latin typeface="Calibri"/>
                <a:cs typeface="Calibri"/>
              </a:rPr>
              <a:t>(Stampriet)</a:t>
            </a:r>
          </a:p>
          <a:p>
            <a:r>
              <a:rPr lang="ta-IN" sz="2400" dirty="0"/>
              <a:t>8 countries</a:t>
            </a:r>
          </a:p>
          <a:p>
            <a:r>
              <a:rPr lang="ta-IN" sz="2400" dirty="0"/>
              <a:t>Project targets:</a:t>
            </a:r>
          </a:p>
          <a:p>
            <a:pPr lvl="1"/>
            <a:r>
              <a:rPr lang="ta-IN" sz="2400" dirty="0"/>
              <a:t>Improve knowledge and recognition of importance and vulnerability of TBAs</a:t>
            </a:r>
          </a:p>
          <a:p>
            <a:pPr lvl="1"/>
            <a:r>
              <a:rPr lang="ta-IN" sz="2400" dirty="0"/>
              <a:t>Enhance cooperation and water security</a:t>
            </a:r>
          </a:p>
          <a:p>
            <a:r>
              <a:rPr lang="ta-IN" sz="2400" dirty="0"/>
              <a:t>Two components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0" dirty="0" smtClean="0">
                <a:latin typeface="Calibri"/>
                <a:cs typeface="Calibri"/>
              </a:rPr>
              <a:t>Two-step approach</a:t>
            </a:r>
            <a:endParaRPr lang="en-US" sz="4000" b="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Building recognition of the shared nature of the resource, and mutual trust through joint fact finding and science based diagnostics (Component 1); and </a:t>
            </a:r>
          </a:p>
          <a:p>
            <a:pPr lvl="0"/>
            <a:endParaRPr lang="en-US" sz="2800" dirty="0" smtClean="0"/>
          </a:p>
          <a:p>
            <a:r>
              <a:rPr lang="de-CH" sz="2800" dirty="0" err="1" smtClean="0"/>
              <a:t>Reaching</a:t>
            </a:r>
            <a:r>
              <a:rPr lang="de-CH" sz="2800" dirty="0" smtClean="0"/>
              <a:t> </a:t>
            </a:r>
            <a:r>
              <a:rPr lang="de-CH" sz="2800" dirty="0" err="1" smtClean="0"/>
              <a:t>consensus</a:t>
            </a:r>
            <a:r>
              <a:rPr lang="de-CH" sz="2800" dirty="0" smtClean="0"/>
              <a:t> on </a:t>
            </a:r>
            <a:r>
              <a:rPr lang="de-CH" sz="2800" dirty="0" err="1" smtClean="0"/>
              <a:t>transboundary</a:t>
            </a:r>
            <a:r>
              <a:rPr lang="de-CH" sz="2800" dirty="0" smtClean="0"/>
              <a:t> </a:t>
            </a:r>
            <a:r>
              <a:rPr lang="de-CH" sz="2800" dirty="0" err="1" smtClean="0"/>
              <a:t>governance</a:t>
            </a:r>
            <a:r>
              <a:rPr lang="de-CH" sz="2800" dirty="0" smtClean="0"/>
              <a:t> </a:t>
            </a:r>
            <a:r>
              <a:rPr lang="de-CH" sz="2800" dirty="0" err="1" smtClean="0"/>
              <a:t>mechanisms</a:t>
            </a:r>
            <a:r>
              <a:rPr lang="de-CH" sz="2800" dirty="0" smtClean="0"/>
              <a:t> (</a:t>
            </a:r>
            <a:r>
              <a:rPr lang="de-CH" sz="2800" dirty="0" err="1" smtClean="0"/>
              <a:t>Component</a:t>
            </a:r>
            <a:r>
              <a:rPr lang="de-CH" sz="2800" dirty="0" smtClean="0"/>
              <a:t> 2).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0" dirty="0" smtClean="0"/>
              <a:t>Component</a:t>
            </a:r>
            <a:r>
              <a:rPr lang="ta-IN" sz="4000" b="0" dirty="0" smtClean="0"/>
              <a:t> </a:t>
            </a:r>
            <a:r>
              <a:rPr lang="ta-IN" sz="4000" b="0" dirty="0"/>
              <a:t>1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a-IN" sz="2400" dirty="0" smtClean="0">
                <a:latin typeface="Calibri"/>
                <a:cs typeface="Calibri"/>
              </a:rPr>
              <a:t>Builds on </a:t>
            </a:r>
            <a:r>
              <a:rPr lang="en-US" sz="2400" dirty="0" smtClean="0">
                <a:latin typeface="Calibri"/>
                <a:cs typeface="Calibri"/>
              </a:rPr>
              <a:t>Transboundary Waters Assessment Programme (TWAP) methodology for the assessment of TBAs, </a:t>
            </a:r>
            <a:endParaRPr lang="ta-IN" sz="2400" dirty="0" smtClean="0">
              <a:latin typeface="Calibri"/>
              <a:cs typeface="Calibri"/>
            </a:endParaRPr>
          </a:p>
          <a:p>
            <a:r>
              <a:rPr lang="ta-IN" sz="2400" dirty="0" smtClean="0">
                <a:latin typeface="Calibri"/>
                <a:cs typeface="Calibri"/>
              </a:rPr>
              <a:t>E</a:t>
            </a:r>
            <a:r>
              <a:rPr lang="en-US" sz="2400" dirty="0" err="1" smtClean="0">
                <a:latin typeface="Calibri"/>
                <a:cs typeface="Calibri"/>
              </a:rPr>
              <a:t>ncompass</a:t>
            </a:r>
            <a:r>
              <a:rPr lang="ta-IN" sz="2400" dirty="0" smtClean="0">
                <a:latin typeface="Calibri"/>
                <a:cs typeface="Calibri"/>
              </a:rPr>
              <a:t>es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hydrogeological</a:t>
            </a:r>
            <a:r>
              <a:rPr lang="en-US" sz="2400" dirty="0" smtClean="0">
                <a:latin typeface="Calibri"/>
                <a:cs typeface="Calibri"/>
              </a:rPr>
              <a:t>, environmental, socio-economic and governance dimensions of the aquifer systems</a:t>
            </a:r>
            <a:endParaRPr lang="ta-IN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The aquifer sharing states in each TBA should agree on a joint monitoring </a:t>
            </a:r>
            <a:r>
              <a:rPr lang="en-US" sz="2400" dirty="0" err="1" smtClean="0">
                <a:latin typeface="Calibri"/>
                <a:cs typeface="Calibri"/>
              </a:rPr>
              <a:t>programme</a:t>
            </a:r>
            <a:r>
              <a:rPr lang="en-US" sz="2400" dirty="0" smtClean="0">
                <a:latin typeface="Calibri"/>
                <a:cs typeface="Calibri"/>
              </a:rPr>
              <a:t>, harmonized in terms of classifications, reference systems, language, format, software, etc., and lead to the establishment of a common dynamic information system.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0" dirty="0" smtClean="0"/>
              <a:t>Component </a:t>
            </a:r>
            <a:r>
              <a:rPr lang="ta-IN" sz="4000" b="0" dirty="0" smtClean="0"/>
              <a:t>2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a-IN" sz="2400" dirty="0" smtClean="0">
                <a:latin typeface="Calibri"/>
                <a:cs typeface="Calibri"/>
              </a:rPr>
              <a:t>I</a:t>
            </a:r>
            <a:r>
              <a:rPr lang="en-US" sz="2400" dirty="0" err="1" smtClean="0">
                <a:latin typeface="Calibri"/>
                <a:cs typeface="Calibri"/>
              </a:rPr>
              <a:t>nitiat</a:t>
            </a:r>
            <a:r>
              <a:rPr lang="ta-IN" sz="2400" dirty="0" smtClean="0">
                <a:latin typeface="Calibri"/>
                <a:cs typeface="Calibri"/>
              </a:rPr>
              <a:t>ing </a:t>
            </a:r>
            <a:r>
              <a:rPr lang="en-US" sz="2400" dirty="0" smtClean="0">
                <a:latin typeface="Calibri"/>
                <a:cs typeface="Calibri"/>
              </a:rPr>
              <a:t>the consultation process among countries</a:t>
            </a:r>
          </a:p>
          <a:p>
            <a:endParaRPr lang="ta-IN" sz="2400" dirty="0" smtClean="0">
              <a:latin typeface="Calibri"/>
              <a:cs typeface="Calibri"/>
            </a:endParaRPr>
          </a:p>
          <a:p>
            <a:r>
              <a:rPr lang="ta-IN" sz="2400" dirty="0" smtClean="0">
                <a:latin typeface="Calibri"/>
                <a:cs typeface="Calibri"/>
              </a:rPr>
              <a:t>Facilitating the process of </a:t>
            </a:r>
            <a:r>
              <a:rPr lang="en-US" sz="2400" dirty="0" smtClean="0">
                <a:latin typeface="Calibri"/>
                <a:cs typeface="Calibri"/>
              </a:rPr>
              <a:t>agree</a:t>
            </a:r>
            <a:r>
              <a:rPr lang="ta-IN" sz="2400" dirty="0" smtClean="0">
                <a:latin typeface="Calibri"/>
                <a:cs typeface="Calibri"/>
              </a:rPr>
              <a:t>ing</a:t>
            </a:r>
            <a:r>
              <a:rPr lang="en-US" sz="2400" dirty="0" smtClean="0">
                <a:latin typeface="Calibri"/>
                <a:cs typeface="Calibri"/>
              </a:rPr>
              <a:t> on priority issues, and </a:t>
            </a:r>
          </a:p>
          <a:p>
            <a:endParaRPr lang="ta-IN" sz="2400" dirty="0" smtClean="0">
              <a:latin typeface="Calibri"/>
              <a:cs typeface="Calibri"/>
            </a:endParaRPr>
          </a:p>
          <a:p>
            <a:r>
              <a:rPr lang="ta-IN" sz="2400" dirty="0" smtClean="0">
                <a:latin typeface="Calibri"/>
                <a:cs typeface="Calibri"/>
              </a:rPr>
              <a:t>L</a:t>
            </a:r>
            <a:r>
              <a:rPr lang="en-US" sz="2400" dirty="0" smtClean="0">
                <a:latin typeface="Calibri"/>
                <a:cs typeface="Calibri"/>
              </a:rPr>
              <a:t>ay</a:t>
            </a:r>
            <a:r>
              <a:rPr lang="ta-IN" sz="2400" dirty="0" smtClean="0">
                <a:latin typeface="Calibri"/>
                <a:cs typeface="Calibri"/>
              </a:rPr>
              <a:t>ing</a:t>
            </a:r>
            <a:r>
              <a:rPr lang="en-US" sz="2400" dirty="0" smtClean="0">
                <a:latin typeface="Calibri"/>
                <a:cs typeface="Calibri"/>
              </a:rPr>
              <a:t> the foundations to establish cooperation mechanisms among countries. </a:t>
            </a:r>
          </a:p>
          <a:p>
            <a:endParaRPr lang="ta-IN" sz="2400" dirty="0" smtClean="0">
              <a:latin typeface="Calibri"/>
              <a:cs typeface="Calibri"/>
            </a:endParaRPr>
          </a:p>
          <a:p>
            <a:r>
              <a:rPr lang="ta-IN" sz="2400" dirty="0" smtClean="0">
                <a:latin typeface="Calibri"/>
                <a:cs typeface="Calibri"/>
              </a:rPr>
              <a:t>PHASE 2 ?</a:t>
            </a:r>
            <a:endParaRPr lang="en-US" sz="2400" dirty="0" smtClean="0">
              <a:latin typeface="Calibri"/>
              <a:cs typeface="Calibri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143000"/>
          </a:xfrm>
        </p:spPr>
        <p:txBody>
          <a:bodyPr>
            <a:normAutofit/>
          </a:bodyPr>
          <a:lstStyle/>
          <a:p>
            <a:r>
              <a:rPr lang="ta-IN" b="0" dirty="0" smtClean="0"/>
              <a:t>	</a:t>
            </a:r>
            <a:r>
              <a:rPr lang="en-GB" b="0" dirty="0" smtClean="0"/>
              <a:t>Why </a:t>
            </a:r>
            <a:r>
              <a:rPr lang="en-GB" b="0" dirty="0" err="1" smtClean="0"/>
              <a:t>Stampriet</a:t>
            </a:r>
            <a:r>
              <a:rPr lang="en-GB" b="0" dirty="0" smtClean="0"/>
              <a:t>?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514600"/>
            <a:ext cx="5540777" cy="3185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358063" cy="936104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Contents of this presentation</a:t>
            </a:r>
            <a:endParaRPr lang="en-GB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969" y="2852936"/>
            <a:ext cx="7358063" cy="14779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UNESCO’s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water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SDC project on </a:t>
            </a:r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</a:rPr>
              <a:t>transboundary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groundwater governance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9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b="0" dirty="0" smtClean="0">
                <a:latin typeface="Calibri"/>
                <a:cs typeface="Calibri"/>
              </a:rPr>
              <a:t>History </a:t>
            </a:r>
            <a:r>
              <a:rPr lang="en-GB" b="0" dirty="0" smtClean="0">
                <a:latin typeface="Calibri"/>
                <a:cs typeface="Calibri"/>
              </a:rPr>
              <a:t>of cooperation</a:t>
            </a:r>
            <a:endParaRPr lang="en-US" b="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70000" lnSpcReduction="20000"/>
          </a:bodyPr>
          <a:lstStyle/>
          <a:p>
            <a:r>
              <a:rPr lang="ta-IN" dirty="0" smtClean="0">
                <a:latin typeface="Calibri"/>
                <a:cs typeface="Calibri"/>
              </a:rPr>
              <a:t>R</a:t>
            </a:r>
            <a:r>
              <a:rPr lang="en-US" dirty="0" err="1" smtClean="0">
                <a:latin typeface="Calibri"/>
                <a:cs typeface="Calibri"/>
              </a:rPr>
              <a:t>egional</a:t>
            </a:r>
            <a:r>
              <a:rPr lang="en-US" dirty="0" smtClean="0">
                <a:latin typeface="Calibri"/>
                <a:cs typeface="Calibri"/>
              </a:rPr>
              <a:t> cooperation in the water sector was established in 2000 through </a:t>
            </a:r>
            <a:r>
              <a:rPr lang="ta-IN" dirty="0" smtClean="0">
                <a:latin typeface="Calibri"/>
                <a:cs typeface="Calibri"/>
              </a:rPr>
              <a:t>the</a:t>
            </a:r>
            <a:r>
              <a:rPr lang="en-US" dirty="0" smtClean="0">
                <a:latin typeface="Calibri"/>
                <a:cs typeface="Calibri"/>
              </a:rPr>
              <a:t> Revised Protocol on Shared Watercourses in the Southern Africa Development Community.</a:t>
            </a:r>
            <a:endParaRPr lang="ta-IN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Of </a:t>
            </a:r>
            <a:r>
              <a:rPr lang="en-US" dirty="0" smtClean="0">
                <a:latin typeface="Calibri"/>
                <a:cs typeface="Calibri"/>
              </a:rPr>
              <a:t>the 15 major river basins which are shared by two or more nations, 11 have a Commission or Technical Committee</a:t>
            </a:r>
            <a:r>
              <a:rPr lang="ta-IN" dirty="0" smtClean="0">
                <a:latin typeface="Calibri"/>
                <a:cs typeface="Calibri"/>
              </a:rPr>
              <a:t>.</a:t>
            </a:r>
            <a:r>
              <a:rPr lang="en-US" dirty="0" smtClean="0">
                <a:latin typeface="Calibri"/>
                <a:cs typeface="Calibri"/>
              </a:rPr>
              <a:t> </a:t>
            </a:r>
          </a:p>
          <a:p>
            <a:r>
              <a:rPr lang="en-US" dirty="0" smtClean="0">
                <a:latin typeface="Calibri"/>
                <a:cs typeface="Calibri"/>
              </a:rPr>
              <a:t>ISARM-SADC </a:t>
            </a:r>
            <a:r>
              <a:rPr lang="en-US" dirty="0" smtClean="0">
                <a:latin typeface="Calibri"/>
                <a:cs typeface="Calibri"/>
              </a:rPr>
              <a:t>became operative in 2007 in a network covering all SADC countries. By 2011 twenty-nine transboundary aquifer systems had been identified and broadly described in the region</a:t>
            </a:r>
            <a:r>
              <a:rPr lang="ta-IN" dirty="0" smtClean="0">
                <a:latin typeface="Calibri"/>
                <a:cs typeface="Calibri"/>
              </a:rPr>
              <a:t>.</a:t>
            </a:r>
            <a:r>
              <a:rPr lang="en-US" dirty="0" smtClean="0">
                <a:latin typeface="Calibri"/>
                <a:cs typeface="Calibri"/>
              </a:rPr>
              <a:t> </a:t>
            </a:r>
          </a:p>
          <a:p>
            <a:r>
              <a:rPr lang="ta-IN" dirty="0" smtClean="0">
                <a:latin typeface="Calibri"/>
                <a:cs typeface="Calibri"/>
              </a:rPr>
              <a:t>R</a:t>
            </a:r>
            <a:r>
              <a:rPr lang="en-US" dirty="0" err="1" smtClean="0">
                <a:latin typeface="Calibri"/>
                <a:cs typeface="Calibri"/>
              </a:rPr>
              <a:t>esolution</a:t>
            </a:r>
            <a:r>
              <a:rPr lang="en-US" dirty="0" smtClean="0">
                <a:latin typeface="Calibri"/>
                <a:cs typeface="Calibri"/>
              </a:rPr>
              <a:t> in 2007 by the African Ministers Council on Water (AMCOW)</a:t>
            </a:r>
            <a:r>
              <a:rPr lang="ta-IN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to ‘promote the </a:t>
            </a:r>
            <a:r>
              <a:rPr lang="en-US" dirty="0" err="1" smtClean="0">
                <a:latin typeface="Calibri"/>
                <a:cs typeface="Calibri"/>
              </a:rPr>
              <a:t>institutionalisation</a:t>
            </a:r>
            <a:r>
              <a:rPr lang="en-US" dirty="0" smtClean="0">
                <a:latin typeface="Calibri"/>
                <a:cs typeface="Calibri"/>
              </a:rPr>
              <a:t> of groundwater management by river basin </a:t>
            </a:r>
            <a:r>
              <a:rPr lang="en-US" dirty="0" err="1" smtClean="0">
                <a:latin typeface="Calibri"/>
                <a:cs typeface="Calibri"/>
              </a:rPr>
              <a:t>organisations</a:t>
            </a:r>
            <a:r>
              <a:rPr lang="en-US" dirty="0" smtClean="0">
                <a:latin typeface="Calibri"/>
                <a:cs typeface="Calibri"/>
              </a:rPr>
              <a:t>. </a:t>
            </a:r>
          </a:p>
          <a:p>
            <a:r>
              <a:rPr lang="en-US" dirty="0" smtClean="0">
                <a:cs typeface="Calibri"/>
              </a:rPr>
              <a:t>In 2007, the ORASECOM became the first river basin commission in SADC to establish a Groundwater Technical Committee. </a:t>
            </a:r>
          </a:p>
          <a:p>
            <a:r>
              <a:rPr lang="en-US" dirty="0" smtClean="0">
                <a:latin typeface="Calibri"/>
                <a:cs typeface="Calibri"/>
              </a:rPr>
              <a:t>In </a:t>
            </a:r>
            <a:r>
              <a:rPr lang="en-US" dirty="0" smtClean="0">
                <a:latin typeface="Calibri"/>
                <a:cs typeface="Calibri"/>
              </a:rPr>
              <a:t>2008 the ISARM-SADC decided on the Kalahari-Karoo aquifer system as the first pilot area in which to test transboundary aquifer management principles</a:t>
            </a:r>
            <a:r>
              <a:rPr lang="ta-IN" dirty="0" smtClean="0">
                <a:latin typeface="Calibri"/>
                <a:cs typeface="Calibri"/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548680"/>
            <a:ext cx="8229600" cy="1224136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de-DE" altLang="en-US" b="0" dirty="0" err="1" smtClean="0"/>
              <a:t>Concluding</a:t>
            </a:r>
            <a:r>
              <a:rPr lang="de-DE" altLang="en-US" b="0" dirty="0" smtClean="0"/>
              <a:t> </a:t>
            </a:r>
            <a:r>
              <a:rPr lang="de-DE" altLang="en-US" b="0" dirty="0" err="1" smtClean="0"/>
              <a:t>remarks</a:t>
            </a:r>
            <a:endParaRPr lang="de-DE" altLang="en-US" b="0" dirty="0" smtClean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700809"/>
            <a:ext cx="8229600" cy="41370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en-US" sz="2400" dirty="0" err="1"/>
              <a:t>Groundwater</a:t>
            </a:r>
            <a:r>
              <a:rPr lang="de-DE" altLang="en-US" sz="2400" dirty="0"/>
              <a:t> </a:t>
            </a:r>
            <a:r>
              <a:rPr lang="de-DE" altLang="en-US" sz="2400" dirty="0" err="1"/>
              <a:t>has</a:t>
            </a:r>
            <a:r>
              <a:rPr lang="de-DE" altLang="en-US" sz="2400" dirty="0"/>
              <a:t> </a:t>
            </a:r>
            <a:r>
              <a:rPr lang="de-DE" altLang="en-US" sz="2400" dirty="0" err="1"/>
              <a:t>gained</a:t>
            </a:r>
            <a:r>
              <a:rPr lang="de-DE" altLang="en-US" sz="2400" dirty="0"/>
              <a:t> a </a:t>
            </a:r>
            <a:r>
              <a:rPr lang="de-DE" altLang="en-US" sz="2400" dirty="0" err="1"/>
              <a:t>lot</a:t>
            </a:r>
            <a:r>
              <a:rPr lang="de-DE" altLang="en-US" sz="2400" dirty="0"/>
              <a:t> of </a:t>
            </a:r>
            <a:r>
              <a:rPr lang="de-DE" altLang="en-US" sz="2400" dirty="0" err="1"/>
              <a:t>weight</a:t>
            </a:r>
            <a:r>
              <a:rPr lang="de-DE" altLang="en-US" sz="2400" dirty="0"/>
              <a:t> on </a:t>
            </a:r>
            <a:r>
              <a:rPr lang="de-DE" altLang="en-US" sz="2400" dirty="0" err="1"/>
              <a:t>the</a:t>
            </a:r>
            <a:r>
              <a:rPr lang="de-DE" altLang="en-US" sz="2400" dirty="0"/>
              <a:t> </a:t>
            </a:r>
            <a:r>
              <a:rPr lang="de-DE" altLang="en-US" sz="2400" dirty="0" err="1"/>
              <a:t>political</a:t>
            </a:r>
            <a:r>
              <a:rPr lang="de-DE" altLang="en-US" sz="2400" dirty="0"/>
              <a:t> </a:t>
            </a:r>
            <a:r>
              <a:rPr lang="de-DE" altLang="en-US" sz="2400" dirty="0" err="1"/>
              <a:t>agenda</a:t>
            </a:r>
            <a:r>
              <a:rPr lang="de-DE" altLang="en-US" sz="2400" dirty="0"/>
              <a:t> in Africa</a:t>
            </a:r>
          </a:p>
          <a:p>
            <a:pPr eaLnBrk="1" hangingPunct="1">
              <a:defRPr/>
            </a:pPr>
            <a:r>
              <a:rPr lang="de-DE" altLang="en-US" sz="2400" dirty="0"/>
              <a:t>Knowledge </a:t>
            </a:r>
            <a:r>
              <a:rPr lang="de-DE" altLang="en-US" sz="2400" dirty="0" err="1"/>
              <a:t>base</a:t>
            </a:r>
            <a:r>
              <a:rPr lang="de-DE" altLang="en-US" sz="2400" dirty="0"/>
              <a:t> </a:t>
            </a:r>
            <a:r>
              <a:rPr lang="de-DE" altLang="en-US" sz="2400" dirty="0" err="1"/>
              <a:t>is</a:t>
            </a:r>
            <a:r>
              <a:rPr lang="de-DE" altLang="en-US" sz="2400" dirty="0"/>
              <a:t> </a:t>
            </a:r>
            <a:r>
              <a:rPr lang="de-DE" altLang="en-US" sz="2400" dirty="0" err="1"/>
              <a:t>constantly</a:t>
            </a:r>
            <a:r>
              <a:rPr lang="de-DE" altLang="en-US" sz="2400" dirty="0"/>
              <a:t> </a:t>
            </a:r>
            <a:r>
              <a:rPr lang="de-DE" altLang="en-US" sz="2400" dirty="0" err="1"/>
              <a:t>growing</a:t>
            </a:r>
            <a:r>
              <a:rPr lang="de-DE" altLang="en-US" sz="2400" dirty="0"/>
              <a:t>, but not </a:t>
            </a:r>
            <a:r>
              <a:rPr lang="de-DE" altLang="en-US" sz="2400" dirty="0" err="1"/>
              <a:t>always</a:t>
            </a:r>
            <a:r>
              <a:rPr lang="de-DE" altLang="en-US" sz="2400" dirty="0"/>
              <a:t> </a:t>
            </a:r>
            <a:r>
              <a:rPr lang="de-DE" altLang="en-US" sz="2400" dirty="0" err="1"/>
              <a:t>sufficiently</a:t>
            </a:r>
            <a:r>
              <a:rPr lang="de-DE" altLang="en-US" sz="2400" dirty="0"/>
              <a:t> </a:t>
            </a:r>
            <a:r>
              <a:rPr lang="de-DE" altLang="en-US" sz="2400" dirty="0" err="1"/>
              <a:t>communicated</a:t>
            </a:r>
            <a:r>
              <a:rPr lang="de-DE" altLang="en-US" sz="2400" dirty="0"/>
              <a:t> </a:t>
            </a:r>
            <a:r>
              <a:rPr lang="de-DE" altLang="en-US" sz="2400" dirty="0" err="1"/>
              <a:t>and</a:t>
            </a:r>
            <a:r>
              <a:rPr lang="de-DE" altLang="en-US" sz="2400" dirty="0"/>
              <a:t> </a:t>
            </a:r>
            <a:r>
              <a:rPr lang="de-DE" altLang="en-US" sz="2400" dirty="0" err="1"/>
              <a:t>shared</a:t>
            </a:r>
            <a:endParaRPr lang="de-DE" altLang="en-US" sz="2400" dirty="0"/>
          </a:p>
          <a:p>
            <a:pPr eaLnBrk="1" hangingPunct="1">
              <a:defRPr/>
            </a:pPr>
            <a:r>
              <a:rPr lang="de-DE" altLang="en-US" sz="2400" dirty="0" err="1"/>
              <a:t>Growing</a:t>
            </a:r>
            <a:r>
              <a:rPr lang="de-DE" altLang="en-US" sz="2400" dirty="0"/>
              <a:t> </a:t>
            </a:r>
            <a:r>
              <a:rPr lang="de-DE" altLang="en-US" sz="2400" dirty="0" err="1"/>
              <a:t>number</a:t>
            </a:r>
            <a:r>
              <a:rPr lang="de-DE" altLang="en-US" sz="2400" dirty="0"/>
              <a:t> of </a:t>
            </a:r>
            <a:r>
              <a:rPr lang="de-DE" altLang="en-US" sz="2400" dirty="0" err="1"/>
              <a:t>projects</a:t>
            </a:r>
            <a:r>
              <a:rPr lang="de-DE" altLang="en-US" sz="2400" dirty="0"/>
              <a:t> </a:t>
            </a:r>
            <a:r>
              <a:rPr lang="de-DE" altLang="en-US" sz="2400" dirty="0" err="1"/>
              <a:t>and</a:t>
            </a:r>
            <a:r>
              <a:rPr lang="de-DE" altLang="en-US" sz="2400" dirty="0"/>
              <a:t> </a:t>
            </a:r>
            <a:r>
              <a:rPr lang="de-DE" altLang="en-US" sz="2400" dirty="0" err="1"/>
              <a:t>activities</a:t>
            </a:r>
            <a:r>
              <a:rPr lang="de-DE" altLang="en-US" sz="2400" dirty="0"/>
              <a:t> </a:t>
            </a:r>
            <a:r>
              <a:rPr lang="de-DE" altLang="en-US" sz="2400" dirty="0" err="1"/>
              <a:t>related</a:t>
            </a:r>
            <a:r>
              <a:rPr lang="de-DE" altLang="en-US" sz="2400" dirty="0"/>
              <a:t> </a:t>
            </a:r>
            <a:r>
              <a:rPr lang="de-DE" altLang="en-US" sz="2400" dirty="0" err="1"/>
              <a:t>to</a:t>
            </a:r>
            <a:r>
              <a:rPr lang="de-DE" altLang="en-US" sz="2400" dirty="0"/>
              <a:t> </a:t>
            </a:r>
            <a:r>
              <a:rPr lang="de-DE" altLang="en-US" sz="2400" dirty="0" err="1"/>
              <a:t>groundwater</a:t>
            </a:r>
            <a:r>
              <a:rPr lang="de-DE" altLang="en-US" sz="2400" dirty="0"/>
              <a:t> , but not </a:t>
            </a:r>
            <a:r>
              <a:rPr lang="de-DE" altLang="en-US" sz="2400" dirty="0" err="1"/>
              <a:t>always</a:t>
            </a:r>
            <a:r>
              <a:rPr lang="de-DE" altLang="en-US" sz="2400" dirty="0"/>
              <a:t> </a:t>
            </a:r>
            <a:r>
              <a:rPr lang="de-DE" altLang="en-US" sz="2400" dirty="0" err="1"/>
              <a:t>well</a:t>
            </a:r>
            <a:r>
              <a:rPr lang="de-DE" altLang="en-US" sz="2400" dirty="0"/>
              <a:t> </a:t>
            </a:r>
            <a:r>
              <a:rPr lang="de-DE" altLang="en-US" sz="2400" dirty="0" err="1"/>
              <a:t>coordinated</a:t>
            </a:r>
            <a:endParaRPr lang="de-DE" altLang="en-US" sz="2400" dirty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de-DE" altLang="en-US" sz="2400" dirty="0" err="1"/>
              <a:t>Capacity</a:t>
            </a:r>
            <a:r>
              <a:rPr lang="de-DE" altLang="en-US" sz="2400" dirty="0"/>
              <a:t> in </a:t>
            </a:r>
            <a:r>
              <a:rPr lang="de-DE" altLang="en-US" sz="2400" dirty="0" err="1"/>
              <a:t>groundwater</a:t>
            </a:r>
            <a:r>
              <a:rPr lang="de-DE" altLang="en-US" sz="2400" dirty="0"/>
              <a:t> </a:t>
            </a:r>
            <a:r>
              <a:rPr lang="de-DE" altLang="en-US" sz="2400" dirty="0" err="1"/>
              <a:t>resources</a:t>
            </a:r>
            <a:r>
              <a:rPr lang="de-DE" altLang="en-US" sz="2400" dirty="0"/>
              <a:t> </a:t>
            </a:r>
            <a:r>
              <a:rPr lang="de-DE" altLang="en-US" sz="2400" dirty="0" err="1"/>
              <a:t>management</a:t>
            </a:r>
            <a:r>
              <a:rPr lang="de-DE" altLang="en-US" sz="2400" dirty="0"/>
              <a:t> </a:t>
            </a:r>
            <a:r>
              <a:rPr lang="de-DE" altLang="en-US" sz="2400" dirty="0" err="1"/>
              <a:t>remains</a:t>
            </a:r>
            <a:r>
              <a:rPr lang="de-DE" altLang="en-US" sz="2400" dirty="0"/>
              <a:t> limited </a:t>
            </a:r>
            <a:r>
              <a:rPr lang="de-DE" altLang="en-US" sz="2400" dirty="0" err="1"/>
              <a:t>and</a:t>
            </a:r>
            <a:r>
              <a:rPr lang="de-DE" altLang="en-US" sz="2400" dirty="0"/>
              <a:t> </a:t>
            </a:r>
            <a:r>
              <a:rPr lang="de-DE" altLang="en-US" sz="2400" dirty="0" err="1"/>
              <a:t>needs</a:t>
            </a:r>
            <a:r>
              <a:rPr lang="de-DE" altLang="en-US" sz="2400" dirty="0"/>
              <a:t> </a:t>
            </a:r>
            <a:r>
              <a:rPr lang="de-DE" altLang="en-US" sz="2400" dirty="0" err="1"/>
              <a:t>to</a:t>
            </a:r>
            <a:r>
              <a:rPr lang="de-DE" altLang="en-US" sz="2400" dirty="0"/>
              <a:t> </a:t>
            </a:r>
            <a:r>
              <a:rPr lang="de-DE" altLang="en-US" sz="2400" dirty="0" err="1"/>
              <a:t>be</a:t>
            </a:r>
            <a:r>
              <a:rPr lang="de-DE" altLang="en-US" sz="2400" dirty="0"/>
              <a:t> </a:t>
            </a:r>
            <a:r>
              <a:rPr lang="de-DE" altLang="en-US" sz="2400" dirty="0" err="1"/>
              <a:t>strenghened</a:t>
            </a:r>
            <a:endParaRPr lang="de-DE" altLang="en-US" sz="2400" dirty="0"/>
          </a:p>
          <a:p>
            <a:pPr eaLnBrk="1" hangingPunct="1">
              <a:defRPr/>
            </a:pPr>
            <a:r>
              <a:rPr lang="de-DE" altLang="en-US" sz="2400" dirty="0"/>
              <a:t>IWRM </a:t>
            </a:r>
            <a:r>
              <a:rPr lang="de-DE" altLang="en-US" sz="2400" dirty="0" err="1"/>
              <a:t>and</a:t>
            </a:r>
            <a:r>
              <a:rPr lang="de-DE" altLang="en-US" sz="2400" dirty="0"/>
              <a:t> </a:t>
            </a:r>
            <a:r>
              <a:rPr lang="de-DE" altLang="en-US" sz="2400" dirty="0" err="1"/>
              <a:t>Conjunctive</a:t>
            </a:r>
            <a:r>
              <a:rPr lang="de-DE" altLang="en-US" sz="2400" dirty="0"/>
              <a:t> </a:t>
            </a:r>
            <a:r>
              <a:rPr lang="de-DE" altLang="en-US" sz="2400" dirty="0" err="1" smtClean="0"/>
              <a:t>Use</a:t>
            </a:r>
            <a:r>
              <a:rPr lang="de-DE" altLang="en-US" sz="2400" dirty="0" smtClean="0"/>
              <a:t> - </a:t>
            </a:r>
            <a:r>
              <a:rPr lang="de-DE" altLang="en-US" sz="2400" dirty="0" err="1"/>
              <a:t>moving</a:t>
            </a:r>
            <a:r>
              <a:rPr lang="de-DE" altLang="en-US" sz="2400" dirty="0"/>
              <a:t> </a:t>
            </a:r>
            <a:r>
              <a:rPr lang="de-DE" altLang="en-US" sz="2400" dirty="0" err="1"/>
              <a:t>away</a:t>
            </a:r>
            <a:r>
              <a:rPr lang="de-DE" altLang="en-US" sz="2400" dirty="0"/>
              <a:t> </a:t>
            </a:r>
            <a:r>
              <a:rPr lang="de-DE" altLang="en-US" sz="2400" dirty="0" err="1"/>
              <a:t>from</a:t>
            </a:r>
            <a:r>
              <a:rPr lang="de-DE" altLang="en-US" sz="2400" dirty="0"/>
              <a:t> </a:t>
            </a:r>
            <a:r>
              <a:rPr lang="de-DE" altLang="en-US" sz="2400" dirty="0" err="1"/>
              <a:t>silo</a:t>
            </a:r>
            <a:r>
              <a:rPr lang="de-DE" altLang="en-US" sz="2400" dirty="0"/>
              <a:t> </a:t>
            </a:r>
            <a:r>
              <a:rPr lang="de-DE" altLang="en-US" sz="2400" dirty="0" err="1"/>
              <a:t>mentality</a:t>
            </a:r>
            <a:r>
              <a:rPr lang="de-DE" altLang="en-US" sz="2400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DE" altLang="en-US" sz="2400" dirty="0">
              <a:sym typeface="Wingdings" pitchFamily="2" charset="2"/>
            </a:endParaRPr>
          </a:p>
          <a:p>
            <a:pPr eaLnBrk="1" hangingPunct="1">
              <a:defRPr/>
            </a:pPr>
            <a:endParaRPr lang="de-DE" altLang="en-US" sz="2400" dirty="0"/>
          </a:p>
          <a:p>
            <a:pPr eaLnBrk="1" hangingPunct="1">
              <a:defRPr/>
            </a:pPr>
            <a:endParaRPr lang="de-DE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845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3600" b="0" dirty="0" smtClean="0"/>
              <a:t>Context - importance and complexity of groundwater resources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GB" altLang="en-US" sz="2400" dirty="0" smtClean="0"/>
              <a:t>GW supplies </a:t>
            </a:r>
            <a:r>
              <a:rPr lang="en-GB" altLang="en-US" sz="2400" dirty="0" smtClean="0"/>
              <a:t>most of the </a:t>
            </a:r>
            <a:r>
              <a:rPr lang="en-GB" altLang="en-US" sz="2400" dirty="0" smtClean="0"/>
              <a:t>worlds unfrozen freshwater</a:t>
            </a:r>
          </a:p>
          <a:p>
            <a:pPr>
              <a:defRPr/>
            </a:pPr>
            <a:r>
              <a:rPr lang="en-GB" altLang="en-US" sz="2400" dirty="0" smtClean="0"/>
              <a:t>2.5 billion people depend solely on GW for their daily needs</a:t>
            </a:r>
          </a:p>
          <a:p>
            <a:pPr>
              <a:defRPr/>
            </a:pPr>
            <a:r>
              <a:rPr lang="en-GB" altLang="en-US" sz="2400" dirty="0" smtClean="0"/>
              <a:t>Groundwater has a number of special features</a:t>
            </a:r>
          </a:p>
          <a:p>
            <a:pPr lvl="1">
              <a:defRPr/>
            </a:pPr>
            <a:r>
              <a:rPr lang="en-GB" altLang="en-US" sz="2000" dirty="0" smtClean="0"/>
              <a:t>Invisibility, Information gaps, difficulties and costs of monitoring and financing, weakness of institutions, inadequacy of infrastructure and tools, lack of </a:t>
            </a:r>
            <a:r>
              <a:rPr lang="en-GB" altLang="en-US" sz="2000" dirty="0" err="1" smtClean="0"/>
              <a:t>transboundary</a:t>
            </a:r>
            <a:r>
              <a:rPr lang="en-GB" altLang="en-US" sz="2000" dirty="0" smtClean="0"/>
              <a:t> governance models</a:t>
            </a:r>
          </a:p>
          <a:p>
            <a:pPr>
              <a:defRPr/>
            </a:pPr>
            <a:r>
              <a:rPr lang="en-GB" altLang="en-US" sz="2400" dirty="0" smtClean="0"/>
              <a:t>Issues and challenges include</a:t>
            </a:r>
          </a:p>
          <a:p>
            <a:pPr lvl="1">
              <a:defRPr/>
            </a:pPr>
            <a:r>
              <a:rPr lang="en-GB" altLang="en-US" sz="2000" dirty="0" smtClean="0"/>
              <a:t>Overexploitation, decision-making under uncertainty and risk, achieving groundwater security under hydrological scarcity, </a:t>
            </a:r>
            <a:r>
              <a:rPr lang="en-GB" altLang="en-US" sz="2000" dirty="0" smtClean="0"/>
              <a:t> impacts of climate </a:t>
            </a:r>
            <a:r>
              <a:rPr lang="en-GB" altLang="en-US" sz="2000" dirty="0" smtClean="0"/>
              <a:t>change and </a:t>
            </a:r>
            <a:r>
              <a:rPr lang="en-GB" altLang="en-US" sz="2000" dirty="0" smtClean="0"/>
              <a:t>globalization</a:t>
            </a:r>
            <a:endParaRPr lang="en-GB" altLang="en-US" sz="2000" dirty="0" smtClean="0"/>
          </a:p>
          <a:p>
            <a:pPr marL="0" indent="0">
              <a:buFontTx/>
              <a:buNone/>
              <a:defRPr/>
            </a:pP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65574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0" dirty="0" smtClean="0"/>
              <a:t>Opening comments</a:t>
            </a:r>
            <a:endParaRPr lang="en-AU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This case study belongs to Namibia Botswana and South Africa</a:t>
            </a:r>
          </a:p>
          <a:p>
            <a:pPr lvl="1"/>
            <a:r>
              <a:rPr lang="en-AU" sz="2400" dirty="0" smtClean="0"/>
              <a:t>The role of UNESCO is to facilitate what the countries agree to do</a:t>
            </a:r>
          </a:p>
          <a:p>
            <a:r>
              <a:rPr lang="en-AU" sz="2800" dirty="0" smtClean="0"/>
              <a:t>The overall aim is </a:t>
            </a:r>
            <a:r>
              <a:rPr lang="en-AU" sz="2800" smtClean="0"/>
              <a:t>to facilitate </a:t>
            </a:r>
            <a:r>
              <a:rPr lang="en-AU" sz="2800" dirty="0" smtClean="0"/>
              <a:t>sustainable development of the </a:t>
            </a:r>
            <a:r>
              <a:rPr lang="en-AU" sz="2800" dirty="0" err="1" smtClean="0"/>
              <a:t>transboundary</a:t>
            </a:r>
            <a:r>
              <a:rPr lang="en-AU" sz="2800" dirty="0" smtClean="0"/>
              <a:t> resource</a:t>
            </a:r>
          </a:p>
          <a:p>
            <a:pPr lvl="1"/>
            <a:r>
              <a:rPr lang="en-AU" sz="2400" dirty="0" smtClean="0"/>
              <a:t>by combining </a:t>
            </a:r>
            <a:r>
              <a:rPr lang="en-AU" sz="2400" dirty="0" err="1" smtClean="0"/>
              <a:t>hydrogeological</a:t>
            </a:r>
            <a:r>
              <a:rPr lang="en-AU" sz="2400" dirty="0" smtClean="0"/>
              <a:t>, environmental, socio-economic, legal and institutional knowledge and perspectives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sz="4000" b="0" dirty="0"/>
              <a:t>International Hydrological </a:t>
            </a:r>
            <a:r>
              <a:rPr lang="en-US" altLang="en-US" sz="4000" b="0" dirty="0" err="1"/>
              <a:t>Programme</a:t>
            </a:r>
            <a:endParaRPr lang="en-US" altLang="en-US" sz="4000" b="0" dirty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988840"/>
            <a:ext cx="8229600" cy="36004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rgbClr val="877863"/>
              </a:buClr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Clr>
                <a:srgbClr val="877863"/>
              </a:buClr>
              <a:defRPr/>
            </a:pPr>
            <a:r>
              <a:rPr lang="en-US" altLang="en-US" sz="2400" dirty="0"/>
              <a:t>The only global intergovernmental scientific </a:t>
            </a:r>
            <a:r>
              <a:rPr lang="en-US" altLang="en-US" sz="2400" dirty="0" err="1"/>
              <a:t>programme</a:t>
            </a:r>
            <a:r>
              <a:rPr lang="en-US" altLang="en-US" sz="2400" dirty="0"/>
              <a:t> on water resources in the UN system</a:t>
            </a:r>
          </a:p>
          <a:p>
            <a:pPr eaLnBrk="1" hangingPunct="1">
              <a:lnSpc>
                <a:spcPct val="90000"/>
              </a:lnSpc>
              <a:buClr>
                <a:srgbClr val="877863"/>
              </a:buClr>
              <a:defRPr/>
            </a:pPr>
            <a:r>
              <a:rPr lang="en-US" altLang="en-US" sz="2400" dirty="0"/>
              <a:t>Created in 1975 after the International Hydrological Decade</a:t>
            </a:r>
          </a:p>
          <a:p>
            <a:pPr eaLnBrk="1" hangingPunct="1">
              <a:lnSpc>
                <a:spcPct val="90000"/>
              </a:lnSpc>
              <a:buClr>
                <a:srgbClr val="877863"/>
              </a:buClr>
              <a:defRPr/>
            </a:pPr>
            <a:r>
              <a:rPr lang="en-US" altLang="en-US" sz="2400" dirty="0"/>
              <a:t>6 year phases, one unifying theme </a:t>
            </a:r>
          </a:p>
          <a:p>
            <a:pPr eaLnBrk="1" hangingPunct="1">
              <a:lnSpc>
                <a:spcPct val="90000"/>
              </a:lnSpc>
              <a:buClr>
                <a:srgbClr val="877863"/>
              </a:buClr>
              <a:defRPr/>
            </a:pPr>
            <a:r>
              <a:rPr lang="en-US" altLang="en-US" sz="2400" dirty="0"/>
              <a:t>Member States define needs and plans of phases </a:t>
            </a:r>
          </a:p>
          <a:p>
            <a:pPr eaLnBrk="1" hangingPunct="1">
              <a:lnSpc>
                <a:spcPct val="90000"/>
              </a:lnSpc>
              <a:buClr>
                <a:srgbClr val="877863"/>
              </a:buClr>
              <a:defRPr/>
            </a:pPr>
            <a:r>
              <a:rPr lang="en-US" altLang="en-US" sz="2400" dirty="0"/>
              <a:t>Growing emphasis on management and social aspects</a:t>
            </a:r>
          </a:p>
          <a:p>
            <a:pPr eaLnBrk="1" hangingPunct="1">
              <a:lnSpc>
                <a:spcPct val="90000"/>
              </a:lnSpc>
              <a:buClr>
                <a:srgbClr val="877863"/>
              </a:buClr>
              <a:defRPr/>
            </a:pPr>
            <a:r>
              <a:rPr lang="en-US" altLang="en-US" sz="2400" dirty="0"/>
              <a:t>Focus on gender equality and Africa</a:t>
            </a:r>
          </a:p>
        </p:txBody>
      </p:sp>
    </p:spTree>
    <p:extLst>
      <p:ext uri="{BB962C8B-B14F-4D97-AF65-F5344CB8AC3E}">
        <p14:creationId xmlns:p14="http://schemas.microsoft.com/office/powerpoint/2010/main" xmlns="" val="4280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4705"/>
            <a:ext cx="8229600" cy="1067271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en-US" sz="3600" b="0" dirty="0" err="1"/>
              <a:t>UNESCO‘s</a:t>
            </a:r>
            <a:r>
              <a:rPr lang="de-DE" altLang="en-US" sz="3600" b="0" dirty="0"/>
              <a:t> </a:t>
            </a:r>
            <a:r>
              <a:rPr lang="de-DE" altLang="en-US" sz="3600" b="0" dirty="0" err="1"/>
              <a:t>water</a:t>
            </a:r>
            <a:r>
              <a:rPr lang="de-DE" altLang="en-US" sz="3600" b="0" dirty="0"/>
              <a:t> </a:t>
            </a:r>
            <a:r>
              <a:rPr lang="de-DE" altLang="en-US" sz="3600" b="0" dirty="0" err="1"/>
              <a:t>familiy</a:t>
            </a:r>
            <a:endParaRPr lang="de-DE" altLang="en-US" sz="3600" b="0" dirty="0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16113"/>
            <a:ext cx="8748712" cy="280828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defRPr/>
            </a:pPr>
            <a:r>
              <a:rPr lang="de-DE" altLang="en-US" sz="2000" dirty="0"/>
              <a:t>UNESCO-IHP</a:t>
            </a:r>
          </a:p>
          <a:p>
            <a:pPr eaLnBrk="1" hangingPunct="1">
              <a:defRPr/>
            </a:pPr>
            <a:r>
              <a:rPr lang="de-DE" altLang="en-US" sz="2000" dirty="0"/>
              <a:t>UNESCO-IHE </a:t>
            </a:r>
          </a:p>
          <a:p>
            <a:pPr eaLnBrk="1" hangingPunct="1">
              <a:defRPr/>
            </a:pPr>
            <a:r>
              <a:rPr lang="de-DE" altLang="en-US" sz="2000" dirty="0"/>
              <a:t>UN WWAP</a:t>
            </a:r>
          </a:p>
          <a:p>
            <a:pPr eaLnBrk="1" hangingPunct="1">
              <a:defRPr/>
            </a:pPr>
            <a:endParaRPr lang="de-DE" altLang="en-US" sz="2000" dirty="0"/>
          </a:p>
          <a:p>
            <a:pPr eaLnBrk="1" hangingPunct="1">
              <a:defRPr/>
            </a:pPr>
            <a:r>
              <a:rPr lang="de-DE" altLang="en-US" sz="2000" dirty="0"/>
              <a:t>UNESCO regional </a:t>
            </a:r>
            <a:r>
              <a:rPr lang="de-DE" altLang="en-US" sz="2000" dirty="0" err="1"/>
              <a:t>offices</a:t>
            </a:r>
            <a:endParaRPr lang="de-DE" altLang="en-US" sz="2000" dirty="0"/>
          </a:p>
          <a:p>
            <a:pPr eaLnBrk="1" hangingPunct="1">
              <a:defRPr/>
            </a:pPr>
            <a:r>
              <a:rPr lang="de-DE" altLang="en-US" sz="2000" dirty="0"/>
              <a:t>IHP national </a:t>
            </a:r>
            <a:r>
              <a:rPr lang="de-DE" altLang="en-US" sz="2000" dirty="0" err="1"/>
              <a:t>committees</a:t>
            </a:r>
            <a:endParaRPr lang="de-DE" altLang="en-US" sz="2000" dirty="0"/>
          </a:p>
          <a:p>
            <a:pPr eaLnBrk="1" hangingPunct="1">
              <a:defRPr/>
            </a:pPr>
            <a:r>
              <a:rPr lang="de-DE" altLang="en-US" sz="2000" dirty="0" err="1"/>
              <a:t>Category</a:t>
            </a:r>
            <a:r>
              <a:rPr lang="de-DE" altLang="en-US" sz="2000" dirty="0"/>
              <a:t> 2 </a:t>
            </a:r>
            <a:r>
              <a:rPr lang="de-DE" altLang="en-US" sz="2000" dirty="0" err="1"/>
              <a:t>centres</a:t>
            </a:r>
            <a:r>
              <a:rPr lang="de-DE" altLang="en-US" sz="2000" dirty="0"/>
              <a:t>: IGRAC</a:t>
            </a:r>
          </a:p>
          <a:p>
            <a:pPr eaLnBrk="1" hangingPunct="1">
              <a:defRPr/>
            </a:pPr>
            <a:r>
              <a:rPr lang="de-DE" altLang="en-US" sz="2000" dirty="0" err="1"/>
              <a:t>Academia</a:t>
            </a:r>
            <a:r>
              <a:rPr lang="de-DE" altLang="en-US" sz="2000" dirty="0"/>
              <a:t>: UNESCO </a:t>
            </a:r>
            <a:r>
              <a:rPr lang="de-DE" altLang="en-US" sz="2000" dirty="0" err="1"/>
              <a:t>chairs</a:t>
            </a:r>
            <a:r>
              <a:rPr lang="de-DE" altLang="en-US" sz="2000" dirty="0"/>
              <a:t>,</a:t>
            </a:r>
          </a:p>
          <a:p>
            <a:pPr eaLnBrk="1" hangingPunct="1">
              <a:defRPr/>
            </a:pPr>
            <a:r>
              <a:rPr lang="de-DE" altLang="en-US" sz="2000" dirty="0" err="1"/>
              <a:t>research</a:t>
            </a:r>
            <a:r>
              <a:rPr lang="de-DE" altLang="en-US" sz="2000" dirty="0"/>
              <a:t> </a:t>
            </a:r>
            <a:r>
              <a:rPr lang="de-DE" altLang="en-US" sz="1900" dirty="0" err="1"/>
              <a:t>institutes</a:t>
            </a:r>
            <a:r>
              <a:rPr lang="de-DE" altLang="en-US" sz="1900" dirty="0"/>
              <a:t>, </a:t>
            </a:r>
            <a:r>
              <a:rPr lang="de-DE" altLang="en-US" sz="1900" dirty="0" err="1"/>
              <a:t>universities</a:t>
            </a:r>
            <a:endParaRPr lang="de-DE" altLang="en-US" sz="19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3"/>
            <a:ext cx="5148064" cy="295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42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04665"/>
            <a:ext cx="8229600" cy="1719411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sz="4000" b="0" dirty="0" smtClean="0"/>
              <a:t>IHP VII and VIII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784"/>
            <a:ext cx="8229600" cy="424847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rgbClr val="877863"/>
              </a:buClr>
              <a:defRPr/>
            </a:pPr>
            <a:r>
              <a:rPr lang="en-US" altLang="en-US" sz="2800" dirty="0"/>
              <a:t>IHP VII (2008-2013): Water dependencies: Systems under Stress and Societal Responses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rgbClr val="877863"/>
              </a:buClr>
              <a:defRPr/>
            </a:pPr>
            <a:r>
              <a:rPr lang="en-US" altLang="en-US" sz="2800" dirty="0"/>
              <a:t>Groundwater resources activities</a:t>
            </a:r>
          </a:p>
          <a:p>
            <a:pPr lvl="1">
              <a:lnSpc>
                <a:spcPct val="90000"/>
              </a:lnSpc>
              <a:buClr>
                <a:srgbClr val="877863"/>
              </a:buClr>
              <a:defRPr/>
            </a:pPr>
            <a:r>
              <a:rPr lang="en-US" altLang="en-US" sz="2200" dirty="0" err="1">
                <a:solidFill>
                  <a:srgbClr val="FF0000"/>
                </a:solidFill>
              </a:rPr>
              <a:t>Transboundary</a:t>
            </a:r>
            <a:r>
              <a:rPr lang="en-US" altLang="en-US" sz="2200" dirty="0">
                <a:solidFill>
                  <a:srgbClr val="FF0000"/>
                </a:solidFill>
              </a:rPr>
              <a:t> Aquifers Management (ISARM)</a:t>
            </a:r>
            <a:r>
              <a:rPr lang="en-US" altLang="en-US" sz="2200" dirty="0"/>
              <a:t>; Global Hydrogeological Map (WHYMAP); Groundwater and Climate Change (GRAPHIC); Groundwater for Emergency Situations (GWES); GEF projects executed by UNESCO – regional and global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rgbClr val="877863"/>
              </a:buClr>
              <a:defRPr/>
            </a:pPr>
            <a:r>
              <a:rPr lang="en-US" altLang="en-US" sz="2800" dirty="0"/>
              <a:t>IHP VIII (2014- 2012): </a:t>
            </a:r>
            <a:r>
              <a:rPr lang="en-US" altLang="en-US" sz="2800" dirty="0">
                <a:sym typeface="Wingdings" pitchFamily="2" charset="2"/>
              </a:rPr>
              <a:t>“Water Security: Responses to Local, Regional, and Global Challenges”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rgbClr val="877863"/>
              </a:buClr>
              <a:defRPr/>
            </a:pPr>
            <a:r>
              <a:rPr lang="en-US" altLang="en-US" sz="2800" dirty="0"/>
              <a:t>Includes a separate GW component: 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buClr>
                <a:srgbClr val="877863"/>
              </a:buClr>
              <a:defRPr/>
            </a:pPr>
            <a:r>
              <a:rPr lang="en-US" altLang="en-US" sz="2200" dirty="0"/>
              <a:t>Sustainable groundwater management, managed aquifer recharge, impacts of climate change on aquifers, groundwater quality protection, </a:t>
            </a:r>
            <a:r>
              <a:rPr lang="en-US" altLang="en-US" sz="2200" dirty="0" err="1">
                <a:solidFill>
                  <a:srgbClr val="FF0000"/>
                </a:solidFill>
              </a:rPr>
              <a:t>transboundary</a:t>
            </a:r>
            <a:r>
              <a:rPr lang="en-US" altLang="en-US" sz="2200" dirty="0">
                <a:solidFill>
                  <a:srgbClr val="FF0000"/>
                </a:solidFill>
              </a:rPr>
              <a:t> aquifer management</a:t>
            </a:r>
          </a:p>
          <a:p>
            <a:pPr lvl="1" eaLnBrk="1" hangingPunct="1">
              <a:lnSpc>
                <a:spcPct val="90000"/>
              </a:lnSpc>
              <a:buClr>
                <a:srgbClr val="877863"/>
              </a:buClr>
              <a:defRPr/>
            </a:pPr>
            <a:endParaRPr lang="en-US" altLang="en-US" sz="22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877863"/>
              </a:buClr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Clr>
                <a:srgbClr val="877863"/>
              </a:buClr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237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476673"/>
            <a:ext cx="8229600" cy="11526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de-DE" altLang="en-US" sz="3200" b="0" dirty="0" err="1"/>
              <a:t>Internationally</a:t>
            </a:r>
            <a:r>
              <a:rPr lang="de-DE" altLang="en-US" sz="3200" b="0" dirty="0"/>
              <a:t> </a:t>
            </a:r>
            <a:r>
              <a:rPr lang="de-DE" altLang="en-US" sz="3200" b="0" dirty="0" err="1"/>
              <a:t>Shared</a:t>
            </a:r>
            <a:r>
              <a:rPr lang="de-DE" altLang="en-US" sz="3200" b="0" dirty="0"/>
              <a:t> </a:t>
            </a:r>
            <a:r>
              <a:rPr lang="de-DE" altLang="en-US" sz="3200" b="0" dirty="0" err="1"/>
              <a:t>Aquifer</a:t>
            </a:r>
            <a:r>
              <a:rPr lang="de-DE" altLang="en-US" sz="3200" b="0" dirty="0"/>
              <a:t> Resources Management Initiative (ISARM)</a:t>
            </a:r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7921" y="2747495"/>
            <a:ext cx="4427537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53882" dir="135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916833"/>
            <a:ext cx="8229600" cy="32400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rgbClr val="877863"/>
              </a:buClr>
            </a:pPr>
            <a:r>
              <a:rPr lang="en-US" altLang="en-US" sz="2800" dirty="0"/>
              <a:t>Flagship </a:t>
            </a:r>
            <a:r>
              <a:rPr lang="en-US" altLang="en-US" sz="2800" dirty="0" err="1"/>
              <a:t>programme</a:t>
            </a:r>
            <a:r>
              <a:rPr lang="en-US" altLang="en-US" sz="2800" dirty="0"/>
              <a:t> on </a:t>
            </a:r>
            <a:r>
              <a:rPr lang="en-US" altLang="en-US" sz="2800" dirty="0" err="1"/>
              <a:t>transboundary</a:t>
            </a:r>
            <a:r>
              <a:rPr lang="en-US" altLang="en-US" sz="2800" dirty="0"/>
              <a:t> aquifers</a:t>
            </a:r>
            <a:endParaRPr lang="en-US" altLang="en-US" sz="28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Clr>
                <a:srgbClr val="877863"/>
              </a:buClr>
            </a:pPr>
            <a:endParaRPr lang="en-US" altLang="en-US" sz="2800" dirty="0"/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492854" y="3364365"/>
            <a:ext cx="3384550" cy="249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en-US" sz="2400" b="0" dirty="0">
                <a:solidFill>
                  <a:schemeClr val="tx2"/>
                </a:solidFill>
              </a:rPr>
              <a:t> Global </a:t>
            </a:r>
            <a:r>
              <a:rPr lang="de-DE" altLang="en-US" sz="2400" b="0" dirty="0" err="1">
                <a:solidFill>
                  <a:schemeClr val="tx2"/>
                </a:solidFill>
              </a:rPr>
              <a:t>inventory</a:t>
            </a:r>
            <a:endParaRPr lang="de-DE" altLang="en-US" sz="2400" b="0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en-US" sz="2400" b="0" dirty="0">
                <a:solidFill>
                  <a:schemeClr val="tx2"/>
                </a:solidFill>
              </a:rPr>
              <a:t> Guidelines </a:t>
            </a:r>
            <a:r>
              <a:rPr lang="de-DE" altLang="en-US" sz="2400" b="0" dirty="0" err="1">
                <a:solidFill>
                  <a:schemeClr val="tx2"/>
                </a:solidFill>
              </a:rPr>
              <a:t>for</a:t>
            </a:r>
            <a:r>
              <a:rPr lang="de-DE" altLang="en-US" sz="2400" b="0" dirty="0">
                <a:solidFill>
                  <a:schemeClr val="tx2"/>
                </a:solidFill>
              </a:rPr>
              <a:t> </a:t>
            </a:r>
            <a:r>
              <a:rPr lang="de-DE" altLang="en-US" sz="2400" b="0" dirty="0" err="1">
                <a:solidFill>
                  <a:schemeClr val="tx2"/>
                </a:solidFill>
              </a:rPr>
              <a:t>the</a:t>
            </a:r>
            <a:r>
              <a:rPr lang="de-DE" altLang="en-US" sz="2400" b="0" dirty="0">
                <a:solidFill>
                  <a:schemeClr val="tx2"/>
                </a:solidFill>
              </a:rPr>
              <a:t> </a:t>
            </a:r>
            <a:r>
              <a:rPr lang="de-DE" altLang="en-US" sz="2400" b="0" dirty="0" err="1">
                <a:solidFill>
                  <a:schemeClr val="tx2"/>
                </a:solidFill>
              </a:rPr>
              <a:t>management</a:t>
            </a:r>
            <a:r>
              <a:rPr lang="de-DE" altLang="en-US" sz="2400" b="0" dirty="0">
                <a:solidFill>
                  <a:schemeClr val="tx2"/>
                </a:solidFill>
              </a:rPr>
              <a:t> of </a:t>
            </a:r>
            <a:r>
              <a:rPr lang="de-DE" altLang="en-US" sz="2400" b="0" dirty="0" err="1">
                <a:solidFill>
                  <a:schemeClr val="tx2"/>
                </a:solidFill>
              </a:rPr>
              <a:t>groundwater</a:t>
            </a:r>
            <a:r>
              <a:rPr lang="de-DE" altLang="en-US" sz="2400" b="0" dirty="0">
                <a:solidFill>
                  <a:schemeClr val="tx2"/>
                </a:solidFill>
              </a:rPr>
              <a:t> </a:t>
            </a:r>
            <a:r>
              <a:rPr lang="de-DE" altLang="en-US" sz="2400" b="0" dirty="0" err="1">
                <a:solidFill>
                  <a:schemeClr val="tx2"/>
                </a:solidFill>
              </a:rPr>
              <a:t>resources</a:t>
            </a:r>
            <a:r>
              <a:rPr lang="de-DE" altLang="en-US" sz="2400" b="0" dirty="0">
                <a:solidFill>
                  <a:schemeClr val="tx2"/>
                </a:solidFill>
              </a:rPr>
              <a:t> </a:t>
            </a:r>
            <a:r>
              <a:rPr lang="de-DE" altLang="en-US" sz="2400" b="0" dirty="0" err="1">
                <a:solidFill>
                  <a:schemeClr val="tx2"/>
                </a:solidFill>
              </a:rPr>
              <a:t>shared</a:t>
            </a:r>
            <a:r>
              <a:rPr lang="de-DE" altLang="en-US" sz="2400" b="0" dirty="0">
                <a:solidFill>
                  <a:schemeClr val="tx2"/>
                </a:solidFill>
              </a:rPr>
              <a:t> </a:t>
            </a:r>
            <a:r>
              <a:rPr lang="de-DE" altLang="en-US" sz="2400" b="0" dirty="0" err="1">
                <a:solidFill>
                  <a:schemeClr val="tx2"/>
                </a:solidFill>
              </a:rPr>
              <a:t>between</a:t>
            </a:r>
            <a:r>
              <a:rPr lang="de-DE" altLang="en-US" sz="2400" b="0" dirty="0">
                <a:solidFill>
                  <a:schemeClr val="tx2"/>
                </a:solidFill>
              </a:rPr>
              <a:t> </a:t>
            </a:r>
            <a:r>
              <a:rPr lang="de-DE" altLang="en-US" sz="2400" b="0" dirty="0" err="1">
                <a:solidFill>
                  <a:schemeClr val="tx2"/>
                </a:solidFill>
              </a:rPr>
              <a:t>two</a:t>
            </a:r>
            <a:r>
              <a:rPr lang="de-DE" altLang="en-US" sz="2400" b="0" dirty="0">
                <a:solidFill>
                  <a:schemeClr val="tx2"/>
                </a:solidFill>
              </a:rPr>
              <a:t> </a:t>
            </a:r>
            <a:r>
              <a:rPr lang="de-DE" altLang="en-US" sz="2400" b="0" dirty="0" err="1">
                <a:solidFill>
                  <a:schemeClr val="tx2"/>
                </a:solidFill>
              </a:rPr>
              <a:t>or</a:t>
            </a:r>
            <a:r>
              <a:rPr lang="de-DE" altLang="en-US" sz="2400" b="0" dirty="0">
                <a:solidFill>
                  <a:schemeClr val="tx2"/>
                </a:solidFill>
              </a:rPr>
              <a:t> </a:t>
            </a:r>
            <a:r>
              <a:rPr lang="de-DE" altLang="en-US" sz="2400" b="0" dirty="0" err="1">
                <a:solidFill>
                  <a:schemeClr val="tx2"/>
                </a:solidFill>
              </a:rPr>
              <a:t>more</a:t>
            </a:r>
            <a:r>
              <a:rPr lang="de-DE" altLang="en-US" sz="2400" b="0" dirty="0">
                <a:solidFill>
                  <a:schemeClr val="tx2"/>
                </a:solidFill>
              </a:rPr>
              <a:t> States</a:t>
            </a:r>
          </a:p>
        </p:txBody>
      </p:sp>
      <p:pic>
        <p:nvPicPr>
          <p:cNvPr id="8198" name="Picture 5" descr="logo_isar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58020"/>
            <a:ext cx="2879725" cy="92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5445" name="Group 5"/>
          <p:cNvGrpSpPr>
            <a:grpSpLocks/>
          </p:cNvGrpSpPr>
          <p:nvPr/>
        </p:nvGrpSpPr>
        <p:grpSpPr bwMode="auto">
          <a:xfrm>
            <a:off x="4283968" y="2348880"/>
            <a:ext cx="4621490" cy="3536950"/>
            <a:chOff x="113" y="1842"/>
            <a:chExt cx="2407" cy="2091"/>
          </a:xfrm>
        </p:grpSpPr>
        <p:pic>
          <p:nvPicPr>
            <p:cNvPr id="820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842"/>
              <a:ext cx="2407" cy="2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1" name="Rectangle 7"/>
            <p:cNvSpPr>
              <a:spLocks noChangeArrowheads="1"/>
            </p:cNvSpPr>
            <p:nvPr/>
          </p:nvSpPr>
          <p:spPr bwMode="auto">
            <a:xfrm>
              <a:off x="2018" y="1888"/>
              <a:ext cx="499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8507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39751" y="765176"/>
            <a:ext cx="82089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en-US" sz="3600" noProof="1">
              <a:solidFill>
                <a:schemeClr val="tx2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85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Global Overview of  ISARM activities</a:t>
            </a:r>
            <a:endParaRPr lang="en-US" altLang="en-US" sz="3600" b="0" noProof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220" name="Picture 4" descr="transbou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76" y="1844675"/>
            <a:ext cx="8783638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Group 6"/>
          <p:cNvGrpSpPr>
            <a:grpSpLocks/>
          </p:cNvGrpSpPr>
          <p:nvPr/>
        </p:nvGrpSpPr>
        <p:grpSpPr bwMode="auto">
          <a:xfrm>
            <a:off x="1109663" y="1874838"/>
            <a:ext cx="6775450" cy="4248150"/>
            <a:chOff x="699" y="1181"/>
            <a:chExt cx="4268" cy="2676"/>
          </a:xfrm>
        </p:grpSpPr>
        <p:sp>
          <p:nvSpPr>
            <p:cNvPr id="9222" name="Rectangle 7"/>
            <p:cNvSpPr>
              <a:spLocks noChangeArrowheads="1"/>
            </p:cNvSpPr>
            <p:nvPr/>
          </p:nvSpPr>
          <p:spPr bwMode="auto">
            <a:xfrm>
              <a:off x="2653" y="1525"/>
              <a:ext cx="817" cy="5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altLang="en-US" sz="1800" b="0"/>
            </a:p>
          </p:txBody>
        </p:sp>
        <p:sp>
          <p:nvSpPr>
            <p:cNvPr id="9223" name="Rectangle 8"/>
            <p:cNvSpPr>
              <a:spLocks noChangeArrowheads="1"/>
            </p:cNvSpPr>
            <p:nvPr/>
          </p:nvSpPr>
          <p:spPr bwMode="auto">
            <a:xfrm rot="-1019063">
              <a:off x="699" y="1181"/>
              <a:ext cx="1723" cy="267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altLang="en-US" sz="1800" b="0"/>
            </a:p>
          </p:txBody>
        </p:sp>
        <p:sp>
          <p:nvSpPr>
            <p:cNvPr id="9224" name="Rectangle 9"/>
            <p:cNvSpPr>
              <a:spLocks noChangeArrowheads="1"/>
            </p:cNvSpPr>
            <p:nvPr/>
          </p:nvSpPr>
          <p:spPr bwMode="auto">
            <a:xfrm>
              <a:off x="2835" y="2704"/>
              <a:ext cx="952" cy="77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altLang="en-US" sz="1800" b="0"/>
            </a:p>
          </p:txBody>
        </p:sp>
        <p:sp>
          <p:nvSpPr>
            <p:cNvPr id="9225" name="Rectangle 10"/>
            <p:cNvSpPr>
              <a:spLocks noChangeArrowheads="1"/>
            </p:cNvSpPr>
            <p:nvPr/>
          </p:nvSpPr>
          <p:spPr bwMode="auto">
            <a:xfrm>
              <a:off x="2517" y="1979"/>
              <a:ext cx="1406" cy="63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altLang="en-US" sz="1800" b="0"/>
            </a:p>
          </p:txBody>
        </p:sp>
        <p:sp>
          <p:nvSpPr>
            <p:cNvPr id="9226" name="Rectangle 11"/>
            <p:cNvSpPr>
              <a:spLocks noChangeArrowheads="1"/>
            </p:cNvSpPr>
            <p:nvPr/>
          </p:nvSpPr>
          <p:spPr bwMode="auto">
            <a:xfrm>
              <a:off x="3379" y="1616"/>
              <a:ext cx="953" cy="63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altLang="en-US" sz="1800" b="0"/>
            </a:p>
          </p:txBody>
        </p:sp>
        <p:sp>
          <p:nvSpPr>
            <p:cNvPr id="9227" name="Rectangle 12"/>
            <p:cNvSpPr>
              <a:spLocks noChangeArrowheads="1"/>
            </p:cNvSpPr>
            <p:nvPr/>
          </p:nvSpPr>
          <p:spPr bwMode="auto">
            <a:xfrm>
              <a:off x="4014" y="1661"/>
              <a:ext cx="953" cy="72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altLang="en-US" sz="1800" b="0"/>
            </a:p>
          </p:txBody>
        </p:sp>
      </p:grpSp>
    </p:spTree>
    <p:extLst>
      <p:ext uri="{BB962C8B-B14F-4D97-AF65-F5344CB8AC3E}">
        <p14:creationId xmlns:p14="http://schemas.microsoft.com/office/powerpoint/2010/main" xmlns="" val="23693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1147</Words>
  <Application>Microsoft Office PowerPoint</Application>
  <PresentationFormat>On-screen Show (4:3)</PresentationFormat>
  <Paragraphs>137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Slide 1</vt:lpstr>
      <vt:lpstr>Contents of this presentation</vt:lpstr>
      <vt:lpstr>Context - importance and complexity of groundwater resources</vt:lpstr>
      <vt:lpstr>Opening comments</vt:lpstr>
      <vt:lpstr>International Hydrological Programme</vt:lpstr>
      <vt:lpstr>UNESCO‘s water familiy</vt:lpstr>
      <vt:lpstr>IHP VII and VIII</vt:lpstr>
      <vt:lpstr>Internationally Shared Aquifer Resources Management Initiative (ISARM)</vt:lpstr>
      <vt:lpstr>Slide 9</vt:lpstr>
      <vt:lpstr>GEF Transboundary Waters Assessment Programme (TWAP)</vt:lpstr>
      <vt:lpstr>TWAP – Assessment of TBAs and SIDS</vt:lpstr>
      <vt:lpstr>Slide 12</vt:lpstr>
      <vt:lpstr>Slide 13</vt:lpstr>
      <vt:lpstr>UN GA Resolution on the  Law of Transboundary Aquifers</vt:lpstr>
      <vt:lpstr>SDC project on Groundwater resources governance in transboundary aquifers (GGRETA)</vt:lpstr>
      <vt:lpstr>Two-step approach</vt:lpstr>
      <vt:lpstr>Component 1</vt:lpstr>
      <vt:lpstr>Component 2</vt:lpstr>
      <vt:lpstr> Why Stampriet?</vt:lpstr>
      <vt:lpstr>History of cooperation</vt:lpstr>
      <vt:lpstr>Concluding remarks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Geert-Jan Nijsten</dc:creator>
  <cp:lastModifiedBy>Andrew</cp:lastModifiedBy>
  <cp:revision>28</cp:revision>
  <cp:lastPrinted>2014-05-10T10:25:17Z</cp:lastPrinted>
  <dcterms:created xsi:type="dcterms:W3CDTF">2013-10-21T18:26:05Z</dcterms:created>
  <dcterms:modified xsi:type="dcterms:W3CDTF">2014-05-20T16:08:24Z</dcterms:modified>
</cp:coreProperties>
</file>