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5"/>
  </p:notesMasterIdLst>
  <p:handoutMasterIdLst>
    <p:handoutMasterId r:id="rId26"/>
  </p:handoutMasterIdLst>
  <p:sldIdLst>
    <p:sldId id="324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19" r:id="rId13"/>
    <p:sldId id="305" r:id="rId14"/>
    <p:sldId id="307" r:id="rId15"/>
    <p:sldId id="318" r:id="rId16"/>
    <p:sldId id="326" r:id="rId17"/>
    <p:sldId id="327" r:id="rId18"/>
    <p:sldId id="325" r:id="rId19"/>
    <p:sldId id="311" r:id="rId20"/>
    <p:sldId id="321" r:id="rId21"/>
    <p:sldId id="312" r:id="rId22"/>
    <p:sldId id="314" r:id="rId23"/>
    <p:sldId id="309" r:id="rId24"/>
  </p:sldIdLst>
  <p:sldSz cx="9144000" cy="6858000" type="screen4x3"/>
  <p:notesSz cx="6797675" cy="9926638"/>
  <p:defaultTextStyle>
    <a:defPPr>
      <a:defRPr lang="en-US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59" autoAdjust="0"/>
  </p:normalViewPr>
  <p:slideViewPr>
    <p:cSldViewPr>
      <p:cViewPr varScale="1">
        <p:scale>
          <a:sx n="54" d="100"/>
          <a:sy n="54" d="100"/>
        </p:scale>
        <p:origin x="-84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5C54C-E75C-4E53-9837-2D9333A2BD7A}" type="datetimeFigureOut">
              <a:rPr lang="en-GB" smtClean="0"/>
              <a:pPr/>
              <a:t>20/05/2014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CB1FF-6A7B-4CE2-B8BD-05FCC97C77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40387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E5775-9400-4094-A176-FE42FE30D48B}" type="datetimeFigureOut">
              <a:rPr lang="en-GB" smtClean="0"/>
              <a:pPr/>
              <a:t>20/05/2014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AE589-A799-4E84-B67F-C2664A093C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5364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8478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50100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20/05/2014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2" descr="Y:\14 Communications\00-Logos and guideline\IGRAC-logo-txt-cmyk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02364"/>
            <a:ext cx="19240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Y:\14 Communications\00-Logos and guideline\UNESCO-IHP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6476" y="5969000"/>
            <a:ext cx="143986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2"/>
          <p:cNvGrpSpPr>
            <a:grpSpLocks noChangeAspect="1"/>
          </p:cNvGrpSpPr>
          <p:nvPr userDrawn="1"/>
        </p:nvGrpSpPr>
        <p:grpSpPr bwMode="auto">
          <a:xfrm>
            <a:off x="3364210" y="6165304"/>
            <a:ext cx="2808000" cy="723380"/>
            <a:chOff x="2348" y="3871"/>
            <a:chExt cx="1530" cy="366"/>
          </a:xfrm>
        </p:grpSpPr>
        <p:pic>
          <p:nvPicPr>
            <p:cNvPr id="16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5007" b="45854"/>
            <a:stretch>
              <a:fillRect/>
            </a:stretch>
          </p:blipFill>
          <p:spPr bwMode="auto">
            <a:xfrm>
              <a:off x="2375" y="3871"/>
              <a:ext cx="1503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2496" t="7561" r="80106" b="68924"/>
            <a:stretch>
              <a:fillRect/>
            </a:stretch>
          </p:blipFill>
          <p:spPr bwMode="auto">
            <a:xfrm>
              <a:off x="2348" y="3920"/>
              <a:ext cx="29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20/05/2014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20/05/2014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20/05/2014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9E783-B34F-47FC-BF1D-103E8A27B9C3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1345830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B0F3C-B854-4224-87E9-6A3A5329865E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84234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456C8-FBFF-425C-9150-C703686DB237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2577183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6730E-851B-483B-8E09-2236EC69DC2A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1937682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D8CED-9909-44C0-9F76-11B864717AD3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2753247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0089A-A041-4BE3-9793-489E11076EDF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1052814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5F16A-E9F0-4094-8511-B449CBA33165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2281092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A6D9D-00BE-45D6-9583-C27AF0D67125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2270701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145D0-EDBD-4EF8-8673-C2008392287D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223014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3758C-B913-4FE3-9ED2-7D389540149F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1605937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151930"/>
            <a:ext cx="1839516" cy="31789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151930"/>
            <a:ext cx="5411391" cy="31789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6DBBD-CB7B-42A1-9CCA-4F905C139351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157763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268760"/>
            <a:ext cx="9144000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20/05/2014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20/05/2014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20/05/2014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20/05/2014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20/05/2014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20/05/2014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12777"/>
            <a:ext cx="8229600" cy="4752528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11AFA-696D-4B38-9EBC-D50F46EA6688}" type="datetimeFigureOut">
              <a:rPr lang="en-GB" smtClean="0"/>
              <a:pPr/>
              <a:t>20/05/2014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2" descr="Y:\14 Communications\00-Logos and guideline\IGRAC-logo-txt-cmyk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02364"/>
            <a:ext cx="19240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Y:\14 Communications\00-Logos and guideline\UNESCO-IHP.jpg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6476" y="5969000"/>
            <a:ext cx="143986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2"/>
          <p:cNvGrpSpPr>
            <a:grpSpLocks noChangeAspect="1"/>
          </p:cNvGrpSpPr>
          <p:nvPr userDrawn="1"/>
        </p:nvGrpSpPr>
        <p:grpSpPr bwMode="auto">
          <a:xfrm>
            <a:off x="3364210" y="6165304"/>
            <a:ext cx="2808000" cy="723380"/>
            <a:chOff x="2348" y="3871"/>
            <a:chExt cx="1530" cy="366"/>
          </a:xfrm>
        </p:grpSpPr>
        <p:pic>
          <p:nvPicPr>
            <p:cNvPr id="16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5007" b="45854"/>
            <a:stretch>
              <a:fillRect/>
            </a:stretch>
          </p:blipFill>
          <p:spPr bwMode="auto">
            <a:xfrm>
              <a:off x="2375" y="3871"/>
              <a:ext cx="1503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2496" t="7561" r="80106" b="68924"/>
            <a:stretch>
              <a:fillRect/>
            </a:stretch>
          </p:blipFill>
          <p:spPr bwMode="auto">
            <a:xfrm>
              <a:off x="2348" y="3920"/>
              <a:ext cx="29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353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12" indent="-285736" algn="l" defTabSz="91435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69" y="1151930"/>
            <a:ext cx="7358063" cy="232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69" y="3536156"/>
            <a:ext cx="7358063" cy="79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  <p:sp>
        <p:nvSpPr>
          <p:cNvPr id="2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4436939" y="6505277"/>
            <a:ext cx="260077" cy="26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ctr" defTabSz="410751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0CB4070-C39A-44CF-A7BD-8BB55247C7CC}" type="slidenum">
              <a:rPr lang="en-US" altLang="en-US" sz="2500">
                <a:solidFill>
                  <a:srgbClr val="000000"/>
                </a:solidFill>
                <a:sym typeface="Helvetica Light" charset="0"/>
              </a:rPr>
              <a:pPr algn="ctr" defTabSz="410751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3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58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57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915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72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829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160729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321457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482186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642915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964372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285829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1607287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1928744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a.ross@unesco.or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/>
          </p:cNvSpPr>
          <p:nvPr/>
        </p:nvSpPr>
        <p:spPr bwMode="auto">
          <a:xfrm>
            <a:off x="7382620" y="5856760"/>
            <a:ext cx="1217786" cy="267891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A Ross</a:t>
            </a:r>
            <a:endParaRPr lang="en-US" altLang="en-US" dirty="0" smtClean="0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560338" y="2634258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523503" y="5777508"/>
            <a:ext cx="809587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53" name="AutoShape 5"/>
          <p:cNvSpPr>
            <a:spLocks/>
          </p:cNvSpPr>
          <p:nvPr/>
        </p:nvSpPr>
        <p:spPr bwMode="auto">
          <a:xfrm>
            <a:off x="7236296" y="6053213"/>
            <a:ext cx="1800200" cy="330398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426C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   21 May 2014</a:t>
            </a:r>
            <a:endParaRPr lang="en-US" altLang="en-US" dirty="0" smtClean="0"/>
          </a:p>
        </p:txBody>
      </p:sp>
      <p:sp>
        <p:nvSpPr>
          <p:cNvPr id="2054" name="AutoShape 6"/>
          <p:cNvSpPr>
            <a:spLocks/>
          </p:cNvSpPr>
          <p:nvPr/>
        </p:nvSpPr>
        <p:spPr bwMode="auto">
          <a:xfrm>
            <a:off x="7668344" y="6383611"/>
            <a:ext cx="947689" cy="60276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Windhoek</a:t>
            </a:r>
            <a:endParaRPr lang="en-US" altLang="en-US" dirty="0" smtClean="0"/>
          </a:p>
        </p:txBody>
      </p:sp>
      <p:sp>
        <p:nvSpPr>
          <p:cNvPr id="2055" name="AutoShape 7"/>
          <p:cNvSpPr>
            <a:spLocks/>
          </p:cNvSpPr>
          <p:nvPr/>
        </p:nvSpPr>
        <p:spPr bwMode="auto">
          <a:xfrm>
            <a:off x="2443387" y="3535041"/>
            <a:ext cx="2369715" cy="5000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V="1">
            <a:off x="514575" y="6573367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pic>
        <p:nvPicPr>
          <p:cNvPr id="2057" name="Picture 9" descr="iucn_logo2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7115" y="5961683"/>
            <a:ext cx="532432" cy="50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8" name="Picture 10" descr="IGRAC-logo-txt-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388" y="6133580"/>
            <a:ext cx="997893" cy="33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9" name="Picture 11" descr="12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345"/>
          <a:stretch>
            <a:fillRect/>
          </a:stretch>
        </p:blipFill>
        <p:spPr bwMode="auto">
          <a:xfrm>
            <a:off x="2109639" y="5855643"/>
            <a:ext cx="1397496" cy="67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0" name="Picture 12" descr="SDC_RV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7838" y="5943824"/>
            <a:ext cx="110616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61" name="Line 19"/>
          <p:cNvSpPr>
            <a:spLocks noChangeShapeType="1"/>
          </p:cNvSpPr>
          <p:nvPr/>
        </p:nvSpPr>
        <p:spPr bwMode="auto">
          <a:xfrm flipV="1">
            <a:off x="560338" y="267891"/>
            <a:ext cx="802109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2" name="Line 20"/>
          <p:cNvSpPr>
            <a:spLocks noChangeShapeType="1"/>
          </p:cNvSpPr>
          <p:nvPr/>
        </p:nvSpPr>
        <p:spPr bwMode="auto">
          <a:xfrm flipV="1">
            <a:off x="514575" y="6618015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3" name="Line 21"/>
          <p:cNvSpPr>
            <a:spLocks noChangeShapeType="1"/>
          </p:cNvSpPr>
          <p:nvPr/>
        </p:nvSpPr>
        <p:spPr bwMode="auto">
          <a:xfrm flipV="1">
            <a:off x="523503" y="5738441"/>
            <a:ext cx="809587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4" name="Line 22"/>
          <p:cNvSpPr>
            <a:spLocks noChangeShapeType="1"/>
          </p:cNvSpPr>
          <p:nvPr/>
        </p:nvSpPr>
        <p:spPr bwMode="auto">
          <a:xfrm>
            <a:off x="559222" y="268113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5" name="Line 23"/>
          <p:cNvSpPr>
            <a:spLocks noChangeShapeType="1"/>
          </p:cNvSpPr>
          <p:nvPr/>
        </p:nvSpPr>
        <p:spPr bwMode="auto">
          <a:xfrm>
            <a:off x="559222" y="32146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6" name="AutoShape 24"/>
          <p:cNvSpPr>
            <a:spLocks/>
          </p:cNvSpPr>
          <p:nvPr/>
        </p:nvSpPr>
        <p:spPr bwMode="auto">
          <a:xfrm>
            <a:off x="1331640" y="3212976"/>
            <a:ext cx="6336704" cy="156664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00" dirty="0" smtClean="0">
              <a:solidFill>
                <a:srgbClr val="426C86"/>
              </a:solidFill>
              <a:latin typeface="Trebuchet MS Bold" charset="0"/>
              <a:ea typeface="Trebuchet MS Bold" charset="0"/>
              <a:cs typeface="Trebuchet MS Bold" charset="0"/>
              <a:sym typeface="Trebuchet MS Bold" charset="0"/>
            </a:endParaRPr>
          </a:p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00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The GGRETA Project: Activities and Execution Arrangements </a:t>
            </a:r>
          </a:p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00" dirty="0">
              <a:solidFill>
                <a:srgbClr val="426C86"/>
              </a:solidFill>
              <a:latin typeface="Trebuchet MS Bold" charset="0"/>
              <a:sym typeface="Trebuchet MS Bold" charset="0"/>
            </a:endParaRPr>
          </a:p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00" dirty="0" smtClean="0">
                <a:solidFill>
                  <a:srgbClr val="426C86"/>
                </a:solidFill>
                <a:latin typeface="Trebuchet MS Bold" charset="0"/>
                <a:sym typeface="Trebuchet MS Bold" charset="0"/>
              </a:rPr>
              <a:t>Andrew Ross</a:t>
            </a:r>
          </a:p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 smtClean="0">
                <a:solidFill>
                  <a:srgbClr val="426C86"/>
                </a:solidFill>
                <a:latin typeface="Trebuchet MS Bold" charset="0"/>
                <a:sym typeface="Trebuchet MS Bold" charset="0"/>
              </a:rPr>
              <a:t>Senior groundwater specialist UNESCO</a:t>
            </a:r>
          </a:p>
        </p:txBody>
      </p:sp>
      <p:pic>
        <p:nvPicPr>
          <p:cNvPr id="2067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1634" y="482204"/>
            <a:ext cx="3455789" cy="189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7879" y="877342"/>
            <a:ext cx="2905497" cy="12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2828" y="5951637"/>
            <a:ext cx="66302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5152" y="5928198"/>
            <a:ext cx="535781" cy="55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9528" y="5883549"/>
            <a:ext cx="475506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0" descr="tile_paper_medgray"/>
          <p:cNvSpPr>
            <a:spLocks/>
          </p:cNvSpPr>
          <p:nvPr/>
        </p:nvSpPr>
        <p:spPr bwMode="auto">
          <a:xfrm>
            <a:off x="4535913" y="-70095"/>
            <a:ext cx="72176" cy="461661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3" name="Rectangle 31" descr="tile_paper_medgray"/>
          <p:cNvSpPr>
            <a:spLocks/>
          </p:cNvSpPr>
          <p:nvPr/>
        </p:nvSpPr>
        <p:spPr bwMode="auto">
          <a:xfrm>
            <a:off x="4519591" y="868569"/>
            <a:ext cx="104818" cy="24525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Helvetica Light" charset="0"/>
              </a:rPr>
              <a:t> </a:t>
            </a:r>
            <a:endParaRPr lang="en-GB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" name="Rectangle 32" descr="tile_paper_medgray"/>
          <p:cNvSpPr>
            <a:spLocks/>
          </p:cNvSpPr>
          <p:nvPr/>
        </p:nvSpPr>
        <p:spPr bwMode="auto">
          <a:xfrm>
            <a:off x="4519591" y="1745911"/>
            <a:ext cx="104818" cy="24525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Helvetica Light" charset="0"/>
              </a:rPr>
              <a:t> </a:t>
            </a:r>
            <a:endParaRPr lang="en-GB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" name="Rectangle 33" descr="tile_paper_medgray"/>
          <p:cNvSpPr>
            <a:spLocks/>
          </p:cNvSpPr>
          <p:nvPr/>
        </p:nvSpPr>
        <p:spPr bwMode="auto">
          <a:xfrm>
            <a:off x="4535905" y="2466303"/>
            <a:ext cx="72192" cy="62612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>
            <a:lvl1pPr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xmlns="" val="19905440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844676"/>
            <a:ext cx="8229600" cy="28797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en-US" altLang="en-US" sz="2400" dirty="0">
                <a:solidFill>
                  <a:schemeClr val="tx2"/>
                </a:solidFill>
              </a:rPr>
              <a:t>Support cooperation mechanisms among countries sharing the aquifers and facilitate priority actions and policy reforms</a:t>
            </a:r>
          </a:p>
          <a:p>
            <a:pPr>
              <a:lnSpc>
                <a:spcPct val="80000"/>
              </a:lnSpc>
              <a:buClr>
                <a:schemeClr val="bg1"/>
              </a:buClr>
            </a:pPr>
            <a:endParaRPr lang="en-US" altLang="en-US" sz="1000" dirty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tx2"/>
                </a:solidFill>
              </a:rPr>
              <a:t>Multi-country consultative body established.</a:t>
            </a:r>
          </a:p>
          <a:p>
            <a:pPr lvl="1">
              <a:lnSpc>
                <a:spcPct val="8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tx2"/>
                </a:solidFill>
              </a:rPr>
              <a:t>Implement Monitoring </a:t>
            </a:r>
            <a:r>
              <a:rPr lang="en-US" altLang="en-US" sz="2000" dirty="0" err="1">
                <a:solidFill>
                  <a:schemeClr val="tx2"/>
                </a:solidFill>
              </a:rPr>
              <a:t>Programme</a:t>
            </a:r>
            <a:r>
              <a:rPr lang="en-US" altLang="en-US" sz="2000" dirty="0">
                <a:solidFill>
                  <a:schemeClr val="tx2"/>
                </a:solidFill>
              </a:rPr>
              <a:t> &amp; agree on environmental quality targets </a:t>
            </a:r>
          </a:p>
          <a:p>
            <a:pPr lvl="1">
              <a:lnSpc>
                <a:spcPct val="8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tx2"/>
                </a:solidFill>
              </a:rPr>
              <a:t>Cooperation on priority actions and policy reforms</a:t>
            </a:r>
          </a:p>
          <a:p>
            <a:pPr lvl="1">
              <a:lnSpc>
                <a:spcPct val="8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tx2"/>
                </a:solidFill>
              </a:rPr>
              <a:t>Partnership Conferences to consolidate international support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1"/>
            <a:ext cx="8229600" cy="9366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r>
              <a:rPr lang="de-DE" altLang="en-US" sz="3600" b="0" dirty="0">
                <a:solidFill>
                  <a:schemeClr val="tx2"/>
                </a:solidFill>
              </a:rPr>
              <a:t>Outlook </a:t>
            </a:r>
            <a:r>
              <a:rPr lang="de-DE" altLang="en-US" sz="3600" b="0" dirty="0" err="1">
                <a:solidFill>
                  <a:schemeClr val="tx2"/>
                </a:solidFill>
              </a:rPr>
              <a:t>to</a:t>
            </a:r>
            <a:r>
              <a:rPr lang="de-DE" altLang="en-US" sz="3600" b="0" dirty="0">
                <a:solidFill>
                  <a:schemeClr val="tx2"/>
                </a:solidFill>
              </a:rPr>
              <a:t> Phase 2 </a:t>
            </a:r>
            <a:r>
              <a:rPr lang="de-DE" altLang="en-US" sz="2800" b="0" dirty="0">
                <a:solidFill>
                  <a:schemeClr val="tx2"/>
                </a:solidFill>
              </a:rPr>
              <a:t>(</a:t>
            </a:r>
            <a:r>
              <a:rPr lang="de-DE" altLang="en-US" sz="2800" b="0" dirty="0" err="1">
                <a:solidFill>
                  <a:schemeClr val="tx2"/>
                </a:solidFill>
              </a:rPr>
              <a:t>post</a:t>
            </a:r>
            <a:r>
              <a:rPr lang="de-DE" altLang="en-US" sz="2800" b="0" dirty="0">
                <a:solidFill>
                  <a:schemeClr val="tx2"/>
                </a:solidFill>
              </a:rPr>
              <a:t> 2015)</a:t>
            </a:r>
            <a:endParaRPr lang="de-DE" altLang="en-US" sz="24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80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501333" y="1628800"/>
            <a:ext cx="8141335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23728" y="544324"/>
            <a:ext cx="4264116" cy="584775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GB" sz="3200" dirty="0">
                <a:solidFill>
                  <a:schemeClr val="tx2"/>
                </a:solidFill>
              </a:rPr>
              <a:t>Project activities in 2014</a:t>
            </a:r>
          </a:p>
        </p:txBody>
      </p:sp>
    </p:spTree>
    <p:extLst>
      <p:ext uri="{BB962C8B-B14F-4D97-AF65-F5344CB8AC3E}">
        <p14:creationId xmlns:p14="http://schemas.microsoft.com/office/powerpoint/2010/main" xmlns="" val="22652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r>
              <a:rPr lang="de-DE" altLang="en-US" sz="4000" b="0" dirty="0" err="1"/>
              <a:t>Execution</a:t>
            </a:r>
            <a:r>
              <a:rPr lang="de-DE" altLang="en-US" sz="4000" b="0" dirty="0"/>
              <a:t> </a:t>
            </a:r>
            <a:r>
              <a:rPr lang="de-DE" altLang="en-US" sz="4000" b="0" dirty="0" err="1"/>
              <a:t>arrangements</a:t>
            </a:r>
            <a:endParaRPr lang="de-DE" altLang="en-US" sz="4000" b="0" dirty="0"/>
          </a:p>
        </p:txBody>
      </p:sp>
      <p:graphicFrame>
        <p:nvGraphicFramePr>
          <p:cNvPr id="487429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468314" y="1216025"/>
          <a:ext cx="8207375" cy="4578350"/>
        </p:xfrm>
        <a:graphic>
          <a:graphicData uri="http://schemas.openxmlformats.org/presentationml/2006/ole">
            <p:oleObj spid="_x0000_s1033" name="Document" r:id="rId3" imgW="5486198" imgH="3060587" progId="Word.Documen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8903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33376"/>
            <a:ext cx="8229600" cy="1008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r>
              <a:rPr lang="de-DE" altLang="en-US" sz="4000" b="0" dirty="0" smtClean="0">
                <a:solidFill>
                  <a:schemeClr val="tx2"/>
                </a:solidFill>
              </a:rPr>
              <a:t>Case </a:t>
            </a:r>
            <a:r>
              <a:rPr lang="de-DE" altLang="en-US" sz="4000" b="0" dirty="0" err="1" smtClean="0">
                <a:solidFill>
                  <a:schemeClr val="tx2"/>
                </a:solidFill>
              </a:rPr>
              <a:t>study</a:t>
            </a:r>
            <a:r>
              <a:rPr lang="de-DE" altLang="en-US" sz="4000" b="0" dirty="0" smtClean="0">
                <a:solidFill>
                  <a:schemeClr val="tx2"/>
                </a:solidFill>
              </a:rPr>
              <a:t> </a:t>
            </a:r>
            <a:r>
              <a:rPr lang="de-DE" altLang="en-US" sz="4000" b="0" dirty="0" err="1" smtClean="0">
                <a:solidFill>
                  <a:schemeClr val="tx2"/>
                </a:solidFill>
              </a:rPr>
              <a:t>project</a:t>
            </a:r>
            <a:r>
              <a:rPr lang="de-DE" altLang="en-US" sz="4000" b="0" dirty="0" smtClean="0">
                <a:solidFill>
                  <a:schemeClr val="tx2"/>
                </a:solidFill>
              </a:rPr>
              <a:t> </a:t>
            </a:r>
            <a:r>
              <a:rPr lang="de-DE" altLang="en-US" sz="4000" b="0" dirty="0" err="1" smtClean="0">
                <a:solidFill>
                  <a:schemeClr val="tx2"/>
                </a:solidFill>
              </a:rPr>
              <a:t>team</a:t>
            </a:r>
            <a:endParaRPr lang="de-DE" altLang="en-US" sz="4000" b="0" dirty="0">
              <a:solidFill>
                <a:schemeClr val="tx2"/>
              </a:solidFill>
            </a:endParaRP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28776"/>
            <a:ext cx="8229600" cy="3921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Clr>
                <a:schemeClr val="bg1"/>
              </a:buClr>
            </a:pPr>
            <a:r>
              <a:rPr lang="de-DE" altLang="en-US" sz="2800" dirty="0">
                <a:solidFill>
                  <a:schemeClr val="tx2"/>
                </a:solidFill>
              </a:rPr>
              <a:t>Regional </a:t>
            </a:r>
            <a:r>
              <a:rPr lang="de-DE" altLang="en-US" sz="2800" dirty="0" err="1" smtClean="0">
                <a:solidFill>
                  <a:schemeClr val="tx2"/>
                </a:solidFill>
              </a:rPr>
              <a:t>project</a:t>
            </a:r>
            <a:r>
              <a:rPr lang="de-DE" altLang="en-US" sz="2800" dirty="0" smtClean="0">
                <a:solidFill>
                  <a:schemeClr val="tx2"/>
                </a:solidFill>
              </a:rPr>
              <a:t> </a:t>
            </a:r>
            <a:r>
              <a:rPr lang="de-DE" altLang="en-US" sz="2800" dirty="0" err="1" smtClean="0">
                <a:solidFill>
                  <a:schemeClr val="tx2"/>
                </a:solidFill>
              </a:rPr>
              <a:t>coordinator</a:t>
            </a:r>
            <a:endParaRPr lang="de-DE" altLang="en-US" sz="2800" dirty="0">
              <a:solidFill>
                <a:schemeClr val="tx2"/>
              </a:solidFill>
            </a:endParaRPr>
          </a:p>
          <a:p>
            <a:pPr>
              <a:buClr>
                <a:schemeClr val="bg1"/>
              </a:buClr>
            </a:pPr>
            <a:r>
              <a:rPr lang="de-DE" altLang="en-US" sz="2800" dirty="0">
                <a:solidFill>
                  <a:schemeClr val="tx2"/>
                </a:solidFill>
              </a:rPr>
              <a:t>National </a:t>
            </a:r>
            <a:r>
              <a:rPr lang="de-DE" altLang="en-US" sz="2800" dirty="0" err="1" smtClean="0">
                <a:solidFill>
                  <a:schemeClr val="tx2"/>
                </a:solidFill>
              </a:rPr>
              <a:t>contact</a:t>
            </a:r>
            <a:r>
              <a:rPr lang="de-DE" altLang="en-US" sz="2800" dirty="0" smtClean="0">
                <a:solidFill>
                  <a:schemeClr val="tx2"/>
                </a:solidFill>
              </a:rPr>
              <a:t> </a:t>
            </a:r>
            <a:r>
              <a:rPr lang="de-DE" altLang="en-US" sz="2800" dirty="0" err="1" smtClean="0">
                <a:solidFill>
                  <a:schemeClr val="tx2"/>
                </a:solidFill>
              </a:rPr>
              <a:t>points</a:t>
            </a:r>
            <a:r>
              <a:rPr lang="de-DE" altLang="en-US" sz="2800" dirty="0" smtClean="0">
                <a:solidFill>
                  <a:schemeClr val="tx2"/>
                </a:solidFill>
              </a:rPr>
              <a:t>/</a:t>
            </a:r>
            <a:r>
              <a:rPr lang="de-DE" altLang="en-US" sz="2800" dirty="0" err="1" smtClean="0">
                <a:solidFill>
                  <a:schemeClr val="tx2"/>
                </a:solidFill>
              </a:rPr>
              <a:t>coordinators</a:t>
            </a:r>
            <a:r>
              <a:rPr lang="de-DE" altLang="en-US" sz="2800" dirty="0" smtClean="0">
                <a:solidFill>
                  <a:schemeClr val="tx2"/>
                </a:solidFill>
              </a:rPr>
              <a:t> </a:t>
            </a:r>
            <a:r>
              <a:rPr lang="de-DE" altLang="en-US" sz="2800" dirty="0">
                <a:solidFill>
                  <a:schemeClr val="tx2"/>
                </a:solidFill>
              </a:rPr>
              <a:t>in </a:t>
            </a:r>
            <a:r>
              <a:rPr lang="de-DE" altLang="en-US" sz="2800" dirty="0" err="1">
                <a:solidFill>
                  <a:schemeClr val="tx2"/>
                </a:solidFill>
              </a:rPr>
              <a:t>each</a:t>
            </a:r>
            <a:r>
              <a:rPr lang="de-DE" altLang="en-US" sz="2800" dirty="0">
                <a:solidFill>
                  <a:schemeClr val="tx2"/>
                </a:solidFill>
              </a:rPr>
              <a:t> </a:t>
            </a:r>
            <a:r>
              <a:rPr lang="de-DE" altLang="en-US" sz="2800" dirty="0" err="1" smtClean="0">
                <a:solidFill>
                  <a:schemeClr val="tx2"/>
                </a:solidFill>
              </a:rPr>
              <a:t>country</a:t>
            </a:r>
            <a:endParaRPr lang="de-DE" altLang="en-US" sz="2800" dirty="0" smtClean="0">
              <a:solidFill>
                <a:schemeClr val="tx2"/>
              </a:solidFill>
            </a:endParaRPr>
          </a:p>
          <a:p>
            <a:pPr>
              <a:buClr>
                <a:schemeClr val="bg1"/>
              </a:buClr>
            </a:pPr>
            <a:r>
              <a:rPr lang="de-DE" altLang="en-US" sz="2800" dirty="0" smtClean="0">
                <a:solidFill>
                  <a:schemeClr val="tx2"/>
                </a:solidFill>
              </a:rPr>
              <a:t>National </a:t>
            </a:r>
            <a:r>
              <a:rPr lang="de-DE" altLang="en-US" sz="2800" dirty="0" err="1" smtClean="0">
                <a:solidFill>
                  <a:schemeClr val="tx2"/>
                </a:solidFill>
              </a:rPr>
              <a:t>specialists</a:t>
            </a:r>
            <a:r>
              <a:rPr lang="de-DE" altLang="en-US" sz="2800" dirty="0" smtClean="0">
                <a:solidFill>
                  <a:schemeClr val="tx2"/>
                </a:solidFill>
              </a:rPr>
              <a:t> </a:t>
            </a:r>
            <a:r>
              <a:rPr lang="de-DE" altLang="en-US" sz="2800" dirty="0" err="1">
                <a:solidFill>
                  <a:schemeClr val="tx2"/>
                </a:solidFill>
              </a:rPr>
              <a:t>from</a:t>
            </a:r>
            <a:r>
              <a:rPr lang="de-DE" altLang="en-US" sz="2800" dirty="0">
                <a:solidFill>
                  <a:schemeClr val="tx2"/>
                </a:solidFill>
              </a:rPr>
              <a:t> </a:t>
            </a:r>
            <a:r>
              <a:rPr lang="de-DE" altLang="en-US" sz="2800" dirty="0" err="1">
                <a:solidFill>
                  <a:schemeClr val="tx2"/>
                </a:solidFill>
              </a:rPr>
              <a:t>each</a:t>
            </a:r>
            <a:r>
              <a:rPr lang="de-DE" altLang="en-US" sz="2800" dirty="0">
                <a:solidFill>
                  <a:schemeClr val="tx2"/>
                </a:solidFill>
              </a:rPr>
              <a:t> </a:t>
            </a:r>
            <a:r>
              <a:rPr lang="de-DE" altLang="en-US" sz="2800" dirty="0" err="1" smtClean="0">
                <a:solidFill>
                  <a:schemeClr val="tx2"/>
                </a:solidFill>
              </a:rPr>
              <a:t>country</a:t>
            </a:r>
            <a:r>
              <a:rPr lang="de-DE" altLang="en-US" sz="2800" dirty="0" smtClean="0">
                <a:solidFill>
                  <a:schemeClr val="tx2"/>
                </a:solidFill>
              </a:rPr>
              <a:t>:	</a:t>
            </a:r>
          </a:p>
          <a:p>
            <a:pPr lvl="1">
              <a:buClr>
                <a:schemeClr val="bg1"/>
              </a:buClr>
            </a:pPr>
            <a:r>
              <a:rPr lang="de-DE" altLang="en-US" sz="2000" dirty="0" err="1" smtClean="0">
                <a:solidFill>
                  <a:schemeClr val="tx2"/>
                </a:solidFill>
              </a:rPr>
              <a:t>Hydrogeology</a:t>
            </a:r>
            <a:endParaRPr lang="de-DE" altLang="en-US" sz="2000" dirty="0" smtClean="0">
              <a:solidFill>
                <a:schemeClr val="tx2"/>
              </a:solidFill>
            </a:endParaRPr>
          </a:p>
          <a:p>
            <a:pPr lvl="1">
              <a:buClr>
                <a:schemeClr val="bg1"/>
              </a:buClr>
            </a:pPr>
            <a:r>
              <a:rPr lang="de-DE" altLang="en-US" sz="2000" dirty="0" smtClean="0">
                <a:solidFill>
                  <a:schemeClr val="tx2"/>
                </a:solidFill>
              </a:rPr>
              <a:t>Environment </a:t>
            </a:r>
            <a:r>
              <a:rPr lang="de-DE" altLang="en-US" sz="2000" dirty="0" err="1">
                <a:solidFill>
                  <a:schemeClr val="tx2"/>
                </a:solidFill>
              </a:rPr>
              <a:t>and</a:t>
            </a:r>
            <a:r>
              <a:rPr lang="de-DE" altLang="en-US" sz="2000" dirty="0">
                <a:solidFill>
                  <a:schemeClr val="tx2"/>
                </a:solidFill>
              </a:rPr>
              <a:t> </a:t>
            </a:r>
            <a:r>
              <a:rPr lang="de-DE" altLang="en-US" sz="2000" dirty="0" err="1" smtClean="0">
                <a:solidFill>
                  <a:schemeClr val="tx2"/>
                </a:solidFill>
              </a:rPr>
              <a:t>Socio</a:t>
            </a:r>
            <a:r>
              <a:rPr lang="de-DE" altLang="en-US" sz="2000" dirty="0" smtClean="0">
                <a:solidFill>
                  <a:schemeClr val="tx2"/>
                </a:solidFill>
              </a:rPr>
              <a:t>-Economics</a:t>
            </a:r>
          </a:p>
          <a:p>
            <a:pPr lvl="1">
              <a:buClr>
                <a:schemeClr val="bg1"/>
              </a:buClr>
            </a:pPr>
            <a:r>
              <a:rPr lang="de-DE" altLang="en-US" sz="2000" dirty="0" smtClean="0">
                <a:solidFill>
                  <a:schemeClr val="tx2"/>
                </a:solidFill>
              </a:rPr>
              <a:t>Legal </a:t>
            </a:r>
            <a:r>
              <a:rPr lang="de-DE" altLang="en-US" sz="2000" dirty="0" err="1">
                <a:solidFill>
                  <a:schemeClr val="tx2"/>
                </a:solidFill>
              </a:rPr>
              <a:t>and</a:t>
            </a:r>
            <a:r>
              <a:rPr lang="de-DE" altLang="en-US" sz="2000" dirty="0">
                <a:solidFill>
                  <a:schemeClr val="tx2"/>
                </a:solidFill>
              </a:rPr>
              <a:t> </a:t>
            </a:r>
            <a:r>
              <a:rPr lang="de-DE" altLang="en-US" sz="2000" dirty="0" err="1">
                <a:solidFill>
                  <a:schemeClr val="tx2"/>
                </a:solidFill>
              </a:rPr>
              <a:t>Institutional</a:t>
            </a:r>
            <a:r>
              <a:rPr lang="de-DE" altLang="en-US" sz="2000" dirty="0">
                <a:solidFill>
                  <a:schemeClr val="tx2"/>
                </a:solidFill>
              </a:rPr>
              <a:t> Frameworks</a:t>
            </a:r>
          </a:p>
          <a:p>
            <a:pPr>
              <a:buClr>
                <a:schemeClr val="bg1"/>
              </a:buClr>
            </a:pPr>
            <a:r>
              <a:rPr lang="de-DE" altLang="en-US" sz="2800" dirty="0" err="1" smtClean="0">
                <a:solidFill>
                  <a:schemeClr val="tx2"/>
                </a:solidFill>
              </a:rPr>
              <a:t>Supported</a:t>
            </a:r>
            <a:r>
              <a:rPr lang="de-DE" altLang="en-US" sz="2800" dirty="0" smtClean="0">
                <a:solidFill>
                  <a:schemeClr val="tx2"/>
                </a:solidFill>
              </a:rPr>
              <a:t> </a:t>
            </a:r>
            <a:r>
              <a:rPr lang="de-DE" altLang="en-US" sz="2800" dirty="0" err="1">
                <a:solidFill>
                  <a:schemeClr val="tx2"/>
                </a:solidFill>
              </a:rPr>
              <a:t>by</a:t>
            </a:r>
            <a:r>
              <a:rPr lang="de-DE" altLang="en-US" sz="2800" dirty="0">
                <a:solidFill>
                  <a:schemeClr val="tx2"/>
                </a:solidFill>
              </a:rPr>
              <a:t>: UNESCO-IHP &amp; </a:t>
            </a:r>
            <a:r>
              <a:rPr lang="de-DE" altLang="en-US" sz="2800" dirty="0" err="1">
                <a:solidFill>
                  <a:schemeClr val="tx2"/>
                </a:solidFill>
              </a:rPr>
              <a:t>Windhoek</a:t>
            </a:r>
            <a:r>
              <a:rPr lang="de-DE" altLang="en-US" sz="2800" dirty="0">
                <a:solidFill>
                  <a:schemeClr val="tx2"/>
                </a:solidFill>
              </a:rPr>
              <a:t> </a:t>
            </a:r>
            <a:r>
              <a:rPr lang="de-DE" altLang="en-US" sz="2800" dirty="0" err="1">
                <a:solidFill>
                  <a:schemeClr val="tx2"/>
                </a:solidFill>
              </a:rPr>
              <a:t>office</a:t>
            </a:r>
            <a:r>
              <a:rPr lang="de-DE" altLang="en-US" sz="2800" dirty="0">
                <a:solidFill>
                  <a:schemeClr val="tx2"/>
                </a:solidFill>
              </a:rPr>
              <a:t>, IGRAC</a:t>
            </a:r>
          </a:p>
          <a:p>
            <a:endParaRPr lang="de-DE" altLang="en-US" sz="2800" dirty="0">
              <a:solidFill>
                <a:srgbClr val="595959"/>
              </a:solidFill>
            </a:endParaRPr>
          </a:p>
          <a:p>
            <a:endParaRPr lang="de-DE" altLang="en-US" sz="28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28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e 129"/>
          <p:cNvGrpSpPr/>
          <p:nvPr/>
        </p:nvGrpSpPr>
        <p:grpSpPr>
          <a:xfrm>
            <a:off x="0" y="1052736"/>
            <a:ext cx="9073045" cy="4006977"/>
            <a:chOff x="180565" y="-106453"/>
            <a:chExt cx="8892480" cy="4006977"/>
          </a:xfrm>
        </p:grpSpPr>
        <p:grpSp>
          <p:nvGrpSpPr>
            <p:cNvPr id="122" name="Groupe 121"/>
            <p:cNvGrpSpPr/>
            <p:nvPr/>
          </p:nvGrpSpPr>
          <p:grpSpPr>
            <a:xfrm>
              <a:off x="180565" y="263668"/>
              <a:ext cx="8892480" cy="3636856"/>
              <a:chOff x="180565" y="263668"/>
              <a:chExt cx="8892480" cy="3636856"/>
            </a:xfrm>
          </p:grpSpPr>
          <p:grpSp>
            <p:nvGrpSpPr>
              <p:cNvPr id="31" name="Groupe 30"/>
              <p:cNvGrpSpPr/>
              <p:nvPr/>
            </p:nvGrpSpPr>
            <p:grpSpPr>
              <a:xfrm>
                <a:off x="180565" y="1740284"/>
                <a:ext cx="8892480" cy="2160240"/>
                <a:chOff x="179512" y="3933056"/>
                <a:chExt cx="8892480" cy="2160240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3419872" y="4871065"/>
                  <a:ext cx="2016224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900" b="1" dirty="0">
                      <a:solidFill>
                        <a:schemeClr val="tx2"/>
                      </a:solidFill>
                    </a:rPr>
                    <a:t>Prof. </a:t>
                  </a:r>
                  <a:r>
                    <a:rPr lang="fr-FR" sz="900" b="1" dirty="0" err="1">
                      <a:solidFill>
                        <a:schemeClr val="tx2"/>
                      </a:solidFill>
                    </a:rPr>
                    <a:t>Jurgen</a:t>
                  </a:r>
                  <a:r>
                    <a:rPr lang="fr-FR" sz="900" b="1" dirty="0">
                      <a:solidFill>
                        <a:schemeClr val="tx2"/>
                      </a:solidFill>
                    </a:rPr>
                    <a:t> Kirchner</a:t>
                  </a:r>
                </a:p>
                <a:p>
                  <a:pPr algn="ctr"/>
                  <a:r>
                    <a:rPr lang="fr-FR" sz="900" b="1" dirty="0">
                      <a:solidFill>
                        <a:schemeClr val="tx2"/>
                      </a:solidFill>
                    </a:rPr>
                    <a:t>(</a:t>
                  </a:r>
                  <a:r>
                    <a:rPr lang="fr-FR" sz="900" b="1" dirty="0" err="1">
                      <a:solidFill>
                        <a:schemeClr val="tx2"/>
                      </a:solidFill>
                    </a:rPr>
                    <a:t>Regional</a:t>
                  </a:r>
                  <a:r>
                    <a:rPr lang="fr-FR" sz="900" b="1" dirty="0">
                      <a:solidFill>
                        <a:schemeClr val="tx2"/>
                      </a:solidFill>
                    </a:rPr>
                    <a:t> </a:t>
                  </a:r>
                  <a:r>
                    <a:rPr lang="fr-FR" sz="900" b="1" dirty="0" err="1">
                      <a:solidFill>
                        <a:schemeClr val="tx2"/>
                      </a:solidFill>
                    </a:rPr>
                    <a:t>Coordinator</a:t>
                  </a:r>
                  <a:r>
                    <a:rPr lang="fr-FR" sz="900" b="1" dirty="0">
                      <a:solidFill>
                        <a:schemeClr val="tx2"/>
                      </a:solidFill>
                    </a:rPr>
                    <a:t>)</a:t>
                  </a:r>
                </a:p>
              </p:txBody>
            </p:sp>
            <p:cxnSp>
              <p:nvCxnSpPr>
                <p:cNvPr id="12" name="Connecteur droit 11"/>
                <p:cNvCxnSpPr/>
                <p:nvPr/>
              </p:nvCxnSpPr>
              <p:spPr>
                <a:xfrm>
                  <a:off x="179512" y="3933056"/>
                  <a:ext cx="8892480" cy="0"/>
                </a:xfrm>
                <a:prstGeom prst="line">
                  <a:avLst/>
                </a:prstGeom>
                <a:ln w="190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necteur droit 12"/>
                <p:cNvCxnSpPr/>
                <p:nvPr/>
              </p:nvCxnSpPr>
              <p:spPr>
                <a:xfrm>
                  <a:off x="179512" y="5087089"/>
                  <a:ext cx="3240360" cy="0"/>
                </a:xfrm>
                <a:prstGeom prst="line">
                  <a:avLst/>
                </a:prstGeom>
                <a:ln w="190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Connecteur droit 15"/>
                <p:cNvCxnSpPr/>
                <p:nvPr/>
              </p:nvCxnSpPr>
              <p:spPr>
                <a:xfrm flipH="1">
                  <a:off x="179513" y="3933056"/>
                  <a:ext cx="8819" cy="1154033"/>
                </a:xfrm>
                <a:prstGeom prst="line">
                  <a:avLst/>
                </a:prstGeom>
                <a:ln w="190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necteur droit 19"/>
                <p:cNvCxnSpPr/>
                <p:nvPr/>
              </p:nvCxnSpPr>
              <p:spPr>
                <a:xfrm>
                  <a:off x="5508104" y="5055331"/>
                  <a:ext cx="3563888" cy="0"/>
                </a:xfrm>
                <a:prstGeom prst="line">
                  <a:avLst/>
                </a:prstGeom>
                <a:ln w="190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necteur droit 21"/>
                <p:cNvCxnSpPr/>
                <p:nvPr/>
              </p:nvCxnSpPr>
              <p:spPr>
                <a:xfrm flipH="1">
                  <a:off x="9054354" y="3933056"/>
                  <a:ext cx="17638" cy="1122275"/>
                </a:xfrm>
                <a:prstGeom prst="line">
                  <a:avLst/>
                </a:prstGeom>
                <a:ln w="190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Ellipse 25"/>
                <p:cNvSpPr/>
                <p:nvPr/>
              </p:nvSpPr>
              <p:spPr>
                <a:xfrm>
                  <a:off x="3417259" y="5661248"/>
                  <a:ext cx="2016224" cy="43204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900" b="1" dirty="0">
                      <a:solidFill>
                        <a:schemeClr val="tx2"/>
                      </a:solidFill>
                    </a:rPr>
                    <a:t>UNESCO / IGRAC</a:t>
                  </a:r>
                </a:p>
              </p:txBody>
            </p:sp>
            <p:cxnSp>
              <p:nvCxnSpPr>
                <p:cNvPr id="29" name="Connecteur droit 28"/>
                <p:cNvCxnSpPr>
                  <a:stCxn id="26" idx="0"/>
                  <a:endCxn id="10" idx="4"/>
                </p:cNvCxnSpPr>
                <p:nvPr/>
              </p:nvCxnSpPr>
              <p:spPr>
                <a:xfrm flipV="1">
                  <a:off x="4425371" y="5303113"/>
                  <a:ext cx="2613" cy="358135"/>
                </a:xfrm>
                <a:prstGeom prst="line">
                  <a:avLst/>
                </a:prstGeom>
                <a:ln w="22225">
                  <a:solidFill>
                    <a:schemeClr val="tx2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ZoneTexte 29"/>
                <p:cNvSpPr txBox="1"/>
                <p:nvPr/>
              </p:nvSpPr>
              <p:spPr>
                <a:xfrm>
                  <a:off x="4265712" y="5374458"/>
                  <a:ext cx="1242392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800" b="1" dirty="0" err="1">
                      <a:solidFill>
                        <a:schemeClr val="tx2"/>
                      </a:solidFill>
                    </a:rPr>
                    <a:t>Technical</a:t>
                  </a:r>
                  <a:r>
                    <a:rPr lang="fr-FR" sz="800" b="1" dirty="0">
                      <a:solidFill>
                        <a:schemeClr val="tx2"/>
                      </a:solidFill>
                    </a:rPr>
                    <a:t> support</a:t>
                  </a:r>
                </a:p>
              </p:txBody>
            </p:sp>
          </p:grpSp>
          <p:grpSp>
            <p:nvGrpSpPr>
              <p:cNvPr id="32" name="Groupe 31"/>
              <p:cNvGrpSpPr/>
              <p:nvPr/>
            </p:nvGrpSpPr>
            <p:grpSpPr>
              <a:xfrm>
                <a:off x="899592" y="401905"/>
                <a:ext cx="1159424" cy="581582"/>
                <a:chOff x="874424" y="138055"/>
                <a:chExt cx="1015408" cy="437566"/>
              </a:xfrm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874424" y="138055"/>
                  <a:ext cx="1015408" cy="437566"/>
                </a:xfrm>
                <a:prstGeom prst="rect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4" name="Rectangle 33"/>
                <p:cNvSpPr/>
                <p:nvPr/>
              </p:nvSpPr>
              <p:spPr>
                <a:xfrm>
                  <a:off x="874424" y="138055"/>
                  <a:ext cx="1015408" cy="43756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810" tIns="3810" rIns="3810" bIns="3810" numCol="1" spcCol="1270" anchor="ctr" anchorCtr="0">
                  <a:noAutofit/>
                </a:bodyPr>
                <a:lstStyle/>
                <a:p>
                  <a:pPr algn="ctr" defTabSz="266687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700" b="1" dirty="0"/>
                    <a:t>Mr </a:t>
                  </a:r>
                  <a:r>
                    <a:rPr lang="fr-FR" sz="700" b="1" dirty="0" err="1"/>
                    <a:t>Obolokile Obakeng</a:t>
                  </a:r>
                  <a:endParaRPr lang="fr-FR" sz="700" b="1" dirty="0"/>
                </a:p>
                <a:p>
                  <a:pPr algn="ctr" defTabSz="266687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700" b="1" dirty="0"/>
                    <a:t>(Botswana </a:t>
                  </a:r>
                  <a:r>
                    <a:rPr lang="fr-FR" sz="700" b="1" dirty="0" err="1"/>
                    <a:t>Political</a:t>
                  </a:r>
                  <a:r>
                    <a:rPr lang="fr-FR" sz="700" b="1" dirty="0"/>
                    <a:t> Head)</a:t>
                  </a:r>
                </a:p>
                <a:p>
                  <a:pPr algn="ctr" defTabSz="266687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700" i="1" dirty="0" err="1"/>
                    <a:t>Director</a:t>
                  </a:r>
                  <a:r>
                    <a:rPr lang="fr-FR" sz="700" i="1" dirty="0"/>
                    <a:t> of </a:t>
                  </a:r>
                  <a:r>
                    <a:rPr lang="en-US" sz="700" i="1" dirty="0"/>
                    <a:t>Department of Water Affairs</a:t>
                  </a:r>
                  <a:endParaRPr lang="fr-FR" sz="700" i="1" dirty="0"/>
                </a:p>
              </p:txBody>
            </p:sp>
          </p:grpSp>
          <p:grpSp>
            <p:nvGrpSpPr>
              <p:cNvPr id="35" name="Groupe 34"/>
              <p:cNvGrpSpPr/>
              <p:nvPr/>
            </p:nvGrpSpPr>
            <p:grpSpPr>
              <a:xfrm>
                <a:off x="1013780" y="1080963"/>
                <a:ext cx="931048" cy="587019"/>
                <a:chOff x="932684" y="660940"/>
                <a:chExt cx="931048" cy="587019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932684" y="660940"/>
                  <a:ext cx="931048" cy="587019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7" name="Rectangle 36"/>
                <p:cNvSpPr/>
                <p:nvPr/>
              </p:nvSpPr>
              <p:spPr>
                <a:xfrm>
                  <a:off x="932684" y="693512"/>
                  <a:ext cx="931048" cy="55444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810" tIns="3810" rIns="3810" bIns="3810" numCol="1" spcCol="1270" anchor="ctr" anchorCtr="0">
                  <a:noAutofit/>
                </a:bodyPr>
                <a:lstStyle/>
                <a:p>
                  <a:pPr algn="ctr" defTabSz="266687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600" b="1" dirty="0">
                      <a:solidFill>
                        <a:schemeClr val="bg1"/>
                      </a:solidFill>
                    </a:rPr>
                    <a:t>Mr Piet </a:t>
                  </a:r>
                  <a:r>
                    <a:rPr lang="fr-FR" sz="600" b="1" dirty="0" err="1">
                      <a:solidFill>
                        <a:schemeClr val="bg1"/>
                      </a:solidFill>
                    </a:rPr>
                    <a:t>Kenabatho</a:t>
                  </a:r>
                  <a:endParaRPr lang="fr-FR" sz="600" b="1" dirty="0">
                    <a:solidFill>
                      <a:schemeClr val="bg1"/>
                    </a:solidFill>
                  </a:endParaRPr>
                </a:p>
                <a:p>
                  <a:pPr algn="ctr" defTabSz="266687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600" b="1" dirty="0">
                      <a:solidFill>
                        <a:schemeClr val="bg1"/>
                      </a:solidFill>
                    </a:rPr>
                    <a:t>(Botswana National </a:t>
                  </a:r>
                  <a:r>
                    <a:rPr lang="fr-FR" sz="600" b="1" dirty="0" err="1">
                      <a:solidFill>
                        <a:schemeClr val="bg1"/>
                      </a:solidFill>
                    </a:rPr>
                    <a:t>Coordinator</a:t>
                  </a:r>
                  <a:r>
                    <a:rPr lang="fr-FR" sz="600" b="1" dirty="0">
                      <a:solidFill>
                        <a:schemeClr val="bg1"/>
                      </a:solidFill>
                    </a:rPr>
                    <a:t>)</a:t>
                  </a:r>
                </a:p>
                <a:p>
                  <a:pPr algn="ctr" defTabSz="266687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600" i="1" dirty="0" err="1">
                      <a:solidFill>
                        <a:schemeClr val="bg1"/>
                      </a:solidFill>
                    </a:rPr>
                    <a:t>University</a:t>
                  </a:r>
                  <a:r>
                    <a:rPr lang="fr-FR" sz="600" i="1" dirty="0">
                      <a:solidFill>
                        <a:schemeClr val="bg1"/>
                      </a:solidFill>
                    </a:rPr>
                    <a:t> of Botswana</a:t>
                  </a:r>
                  <a:endParaRPr lang="fr-FR" sz="6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8" name="Groupe 37"/>
              <p:cNvGrpSpPr/>
              <p:nvPr/>
            </p:nvGrpSpPr>
            <p:grpSpPr>
              <a:xfrm>
                <a:off x="198203" y="2060848"/>
                <a:ext cx="786650" cy="563788"/>
                <a:chOff x="68902" y="1569708"/>
                <a:chExt cx="786650" cy="563788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68902" y="1569708"/>
                  <a:ext cx="786650" cy="563788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0" name="Rectangle 39"/>
                <p:cNvSpPr/>
                <p:nvPr/>
              </p:nvSpPr>
              <p:spPr>
                <a:xfrm>
                  <a:off x="68902" y="1569708"/>
                  <a:ext cx="786650" cy="56378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810" tIns="3810" rIns="3810" bIns="3810" numCol="1" spcCol="1270" anchor="ctr" anchorCtr="0">
                  <a:noAutofit/>
                </a:bodyPr>
                <a:lstStyle/>
                <a:p>
                  <a:pPr algn="ctr" defTabSz="266687"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600" b="1" dirty="0" smtClean="0">
                      <a:solidFill>
                        <a:schemeClr val="tx1"/>
                      </a:solidFill>
                    </a:rPr>
                    <a:t>Mr </a:t>
                  </a:r>
                  <a:r>
                    <a:rPr lang="fr-FR" sz="600" b="1" dirty="0" err="1" smtClean="0">
                      <a:solidFill>
                        <a:schemeClr val="tx1"/>
                      </a:solidFill>
                    </a:rPr>
                    <a:t>Gaolatlhe</a:t>
                  </a:r>
                  <a:r>
                    <a:rPr lang="fr-FR" sz="600" b="1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fr-FR" sz="600" b="1" dirty="0" err="1" smtClean="0">
                      <a:solidFill>
                        <a:schemeClr val="tx1"/>
                      </a:solidFill>
                    </a:rPr>
                    <a:t>Lentswe</a:t>
                  </a:r>
                  <a:r>
                    <a:rPr lang="fr-FR" sz="6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fr-FR" sz="600" b="1" dirty="0" smtClean="0">
                      <a:solidFill>
                        <a:schemeClr val="tx1"/>
                      </a:solidFill>
                    </a:rPr>
                    <a:t>(</a:t>
                  </a:r>
                  <a:r>
                    <a:rPr lang="fr-FR" sz="600" b="1" dirty="0" err="1" smtClean="0">
                      <a:solidFill>
                        <a:schemeClr val="tx1"/>
                      </a:solidFill>
                    </a:rPr>
                    <a:t>Technical</a:t>
                  </a:r>
                  <a:r>
                    <a:rPr lang="fr-FR" sz="600" b="1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fr-FR" sz="600" b="1" dirty="0" err="1" smtClean="0">
                      <a:solidFill>
                        <a:schemeClr val="tx1"/>
                      </a:solidFill>
                    </a:rPr>
                    <a:t>Specialist-Hydrogeology</a:t>
                  </a:r>
                  <a:r>
                    <a:rPr lang="fr-FR" sz="600" b="1" dirty="0">
                      <a:solidFill>
                        <a:schemeClr val="tx1"/>
                      </a:solidFill>
                    </a:rPr>
                    <a:t>)</a:t>
                  </a:r>
                </a:p>
              </p:txBody>
            </p:sp>
          </p:grpSp>
          <p:grpSp>
            <p:nvGrpSpPr>
              <p:cNvPr id="41" name="Groupe 40"/>
              <p:cNvGrpSpPr/>
              <p:nvPr/>
            </p:nvGrpSpPr>
            <p:grpSpPr>
              <a:xfrm>
                <a:off x="1085979" y="2072491"/>
                <a:ext cx="786650" cy="563784"/>
                <a:chOff x="988803" y="1569708"/>
                <a:chExt cx="786650" cy="563784"/>
              </a:xfrm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988803" y="1569708"/>
                  <a:ext cx="786650" cy="563784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3" name="Rectangle 42"/>
                <p:cNvSpPr/>
                <p:nvPr/>
              </p:nvSpPr>
              <p:spPr>
                <a:xfrm>
                  <a:off x="988803" y="1569708"/>
                  <a:ext cx="786650" cy="56378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810" tIns="3810" rIns="3810" bIns="3810" numCol="1" spcCol="1270" anchor="ctr" anchorCtr="0">
                  <a:noAutofit/>
                </a:bodyPr>
                <a:lstStyle/>
                <a:p>
                  <a:pPr algn="ctr" defTabSz="266687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600" b="1" dirty="0" smtClean="0">
                      <a:solidFill>
                        <a:schemeClr val="tx1"/>
                      </a:solidFill>
                    </a:rPr>
                    <a:t>Ms </a:t>
                  </a:r>
                  <a:r>
                    <a:rPr lang="fr-FR" sz="600" b="1" dirty="0" err="1" smtClean="0">
                      <a:solidFill>
                        <a:schemeClr val="tx1"/>
                      </a:solidFill>
                    </a:rPr>
                    <a:t>Bothepha</a:t>
                  </a:r>
                  <a:r>
                    <a:rPr lang="fr-FR" sz="600" b="1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fr-FR" sz="600" b="1" dirty="0" err="1" smtClean="0">
                      <a:solidFill>
                        <a:schemeClr val="tx1"/>
                      </a:solidFill>
                    </a:rPr>
                    <a:t>Mosetle</a:t>
                  </a:r>
                  <a:r>
                    <a:rPr lang="fr-FR" sz="6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fr-FR" sz="600" b="1" dirty="0" smtClean="0">
                      <a:solidFill>
                        <a:schemeClr val="tx1"/>
                      </a:solidFill>
                    </a:rPr>
                    <a:t>(</a:t>
                  </a:r>
                  <a:r>
                    <a:rPr lang="fr-FR" sz="600" b="1" dirty="0" err="1" smtClean="0">
                      <a:solidFill>
                        <a:schemeClr val="tx1"/>
                      </a:solidFill>
                    </a:rPr>
                    <a:t>Technical</a:t>
                  </a:r>
                  <a:r>
                    <a:rPr lang="fr-FR" sz="600" b="1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fr-FR" sz="600" b="1" dirty="0" err="1" smtClean="0">
                      <a:solidFill>
                        <a:schemeClr val="tx1"/>
                      </a:solidFill>
                    </a:rPr>
                    <a:t>Specialist</a:t>
                  </a:r>
                  <a:r>
                    <a:rPr lang="fr-FR" sz="600" b="1" dirty="0" smtClean="0">
                      <a:solidFill>
                        <a:schemeClr val="tx1"/>
                      </a:solidFill>
                    </a:rPr>
                    <a:t>- (</a:t>
                  </a:r>
                  <a:r>
                    <a:rPr lang="fr-FR" sz="600" b="1" dirty="0" err="1" smtClean="0">
                      <a:solidFill>
                        <a:schemeClr val="tx1"/>
                      </a:solidFill>
                    </a:rPr>
                    <a:t>Socioeconomic</a:t>
                  </a:r>
                  <a:r>
                    <a:rPr lang="fr-FR" sz="600" b="1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fr-FR" sz="600" b="1" dirty="0">
                      <a:solidFill>
                        <a:schemeClr val="tx1"/>
                      </a:solidFill>
                    </a:rPr>
                    <a:t>and </a:t>
                  </a:r>
                  <a:r>
                    <a:rPr lang="fr-FR" sz="600" b="1" dirty="0" err="1">
                      <a:solidFill>
                        <a:schemeClr val="tx1"/>
                      </a:solidFill>
                    </a:rPr>
                    <a:t>environmental</a:t>
                  </a:r>
                  <a:r>
                    <a:rPr lang="fr-FR" sz="600" b="1" dirty="0">
                      <a:solidFill>
                        <a:schemeClr val="tx1"/>
                      </a:solidFill>
                    </a:rPr>
                    <a:t>)</a:t>
                  </a:r>
                </a:p>
              </p:txBody>
            </p:sp>
          </p:grpSp>
          <p:grpSp>
            <p:nvGrpSpPr>
              <p:cNvPr id="44" name="Groupe 43"/>
              <p:cNvGrpSpPr/>
              <p:nvPr/>
            </p:nvGrpSpPr>
            <p:grpSpPr>
              <a:xfrm>
                <a:off x="1987008" y="2064529"/>
                <a:ext cx="928808" cy="560107"/>
                <a:chOff x="1885711" y="1569708"/>
                <a:chExt cx="786650" cy="563784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885711" y="1569708"/>
                  <a:ext cx="786650" cy="563784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6" name="Rectangle 45"/>
                <p:cNvSpPr/>
                <p:nvPr/>
              </p:nvSpPr>
              <p:spPr>
                <a:xfrm>
                  <a:off x="1885711" y="1569708"/>
                  <a:ext cx="786650" cy="56378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810" tIns="3810" rIns="3810" bIns="3810" numCol="1" spcCol="1270" anchor="ctr" anchorCtr="0">
                  <a:noAutofit/>
                </a:bodyPr>
                <a:lstStyle/>
                <a:p>
                  <a:pPr algn="ctr" defTabSz="266687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600" b="1" dirty="0" smtClean="0">
                      <a:solidFill>
                        <a:schemeClr val="tx1"/>
                      </a:solidFill>
                    </a:rPr>
                    <a:t>Mr </a:t>
                  </a:r>
                  <a:r>
                    <a:rPr lang="fr-FR" sz="600" b="1" dirty="0" err="1" smtClean="0">
                      <a:solidFill>
                        <a:schemeClr val="tx1"/>
                      </a:solidFill>
                    </a:rPr>
                    <a:t>Odirile</a:t>
                  </a:r>
                  <a:r>
                    <a:rPr lang="fr-FR" sz="6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fr-FR" sz="600" b="1" dirty="0" err="1">
                      <a:solidFill>
                        <a:schemeClr val="tx1"/>
                      </a:solidFill>
                    </a:rPr>
                    <a:t>Itumeleng</a:t>
                  </a:r>
                  <a:r>
                    <a:rPr lang="fr-FR" sz="6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fr-FR" sz="600" b="1" dirty="0" smtClean="0">
                      <a:solidFill>
                        <a:schemeClr val="tx1"/>
                      </a:solidFill>
                    </a:rPr>
                    <a:t>(</a:t>
                  </a:r>
                  <a:r>
                    <a:rPr lang="fr-FR" sz="600" b="1" dirty="0" err="1" smtClean="0">
                      <a:solidFill>
                        <a:schemeClr val="tx1"/>
                      </a:solidFill>
                    </a:rPr>
                    <a:t>Technical</a:t>
                  </a:r>
                  <a:r>
                    <a:rPr lang="fr-FR" sz="600" b="1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fr-FR" sz="600" b="1" dirty="0" err="1">
                      <a:solidFill>
                        <a:schemeClr val="tx1"/>
                      </a:solidFill>
                    </a:rPr>
                    <a:t>Specialist</a:t>
                  </a:r>
                  <a:r>
                    <a:rPr lang="fr-FR" sz="6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fr-FR" sz="600" b="1" dirty="0" smtClean="0">
                      <a:solidFill>
                        <a:schemeClr val="tx1"/>
                      </a:solidFill>
                    </a:rPr>
                    <a:t>- </a:t>
                  </a:r>
                  <a:r>
                    <a:rPr lang="fr-FR" sz="600" b="1" dirty="0" err="1" smtClean="0">
                      <a:solidFill>
                        <a:schemeClr val="tx1"/>
                      </a:solidFill>
                    </a:rPr>
                    <a:t>Legal</a:t>
                  </a:r>
                  <a:r>
                    <a:rPr lang="fr-FR" sz="600" b="1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fr-FR" sz="600" b="1" dirty="0">
                      <a:solidFill>
                        <a:schemeClr val="tx1"/>
                      </a:solidFill>
                    </a:rPr>
                    <a:t>and institutional)</a:t>
                  </a:r>
                </a:p>
              </p:txBody>
            </p:sp>
          </p:grpSp>
          <p:grpSp>
            <p:nvGrpSpPr>
              <p:cNvPr id="53" name="Groupe 52"/>
              <p:cNvGrpSpPr/>
              <p:nvPr/>
            </p:nvGrpSpPr>
            <p:grpSpPr>
              <a:xfrm>
                <a:off x="3864621" y="437355"/>
                <a:ext cx="1196789" cy="510682"/>
                <a:chOff x="917370" y="485534"/>
                <a:chExt cx="1065278" cy="459057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917370" y="485534"/>
                  <a:ext cx="1065278" cy="459057"/>
                </a:xfrm>
                <a:prstGeom prst="rect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5" name="Rectangle 54"/>
                <p:cNvSpPr/>
                <p:nvPr/>
              </p:nvSpPr>
              <p:spPr>
                <a:xfrm>
                  <a:off x="917370" y="485534"/>
                  <a:ext cx="1065278" cy="45905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810" tIns="3810" rIns="3810" bIns="3810" numCol="1" spcCol="1270" anchor="ctr" anchorCtr="0">
                  <a:noAutofit/>
                </a:bodyPr>
                <a:lstStyle/>
                <a:p>
                  <a:pPr algn="ctr" defTabSz="266687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700" b="1" dirty="0"/>
                    <a:t>Mr Abraham Nehemia</a:t>
                  </a:r>
                </a:p>
                <a:p>
                  <a:pPr algn="ctr" defTabSz="266687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700" b="1" dirty="0"/>
                    <a:t>(Namibia </a:t>
                  </a:r>
                  <a:r>
                    <a:rPr lang="fr-FR" sz="700" b="1" dirty="0" err="1"/>
                    <a:t>Political</a:t>
                  </a:r>
                  <a:r>
                    <a:rPr lang="fr-FR" sz="700" b="1" dirty="0"/>
                    <a:t> Head)</a:t>
                  </a:r>
                </a:p>
                <a:p>
                  <a:pPr algn="ctr" defTabSz="266687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700" i="1" dirty="0" err="1"/>
                    <a:t>Director</a:t>
                  </a:r>
                  <a:r>
                    <a:rPr lang="fr-FR" sz="700" i="1" dirty="0"/>
                    <a:t> of </a:t>
                  </a:r>
                  <a:r>
                    <a:rPr lang="en-US" sz="700" i="1" dirty="0"/>
                    <a:t>Department of Water Affairs</a:t>
                  </a:r>
                  <a:endParaRPr lang="fr-FR" sz="700" i="1" dirty="0"/>
                </a:p>
              </p:txBody>
            </p:sp>
          </p:grpSp>
          <p:grpSp>
            <p:nvGrpSpPr>
              <p:cNvPr id="56" name="Groupe 55"/>
              <p:cNvGrpSpPr/>
              <p:nvPr/>
            </p:nvGrpSpPr>
            <p:grpSpPr>
              <a:xfrm>
                <a:off x="3974628" y="1080963"/>
                <a:ext cx="976775" cy="587018"/>
                <a:chOff x="978491" y="1062932"/>
                <a:chExt cx="976775" cy="587018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78491" y="1062932"/>
                  <a:ext cx="976775" cy="587018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8" name="Rectangle 57"/>
                <p:cNvSpPr/>
                <p:nvPr/>
              </p:nvSpPr>
              <p:spPr>
                <a:xfrm>
                  <a:off x="978491" y="1095504"/>
                  <a:ext cx="976775" cy="55444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810" tIns="3810" rIns="3810" bIns="3810" numCol="1" spcCol="1270" anchor="ctr" anchorCtr="0">
                  <a:noAutofit/>
                </a:bodyPr>
                <a:lstStyle/>
                <a:p>
                  <a:pPr algn="ctr" defTabSz="266687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600" b="1" dirty="0">
                      <a:solidFill>
                        <a:schemeClr val="bg1"/>
                      </a:solidFill>
                    </a:rPr>
                    <a:t>Ms Aina Ileka</a:t>
                  </a:r>
                </a:p>
                <a:p>
                  <a:pPr algn="ctr" defTabSz="266687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600" b="1" dirty="0">
                      <a:solidFill>
                        <a:schemeClr val="bg1"/>
                      </a:solidFill>
                    </a:rPr>
                    <a:t>(Namibia National </a:t>
                  </a:r>
                  <a:r>
                    <a:rPr lang="fr-FR" sz="600" b="1" dirty="0" err="1">
                      <a:solidFill>
                        <a:schemeClr val="bg1"/>
                      </a:solidFill>
                    </a:rPr>
                    <a:t>Coordinator</a:t>
                  </a:r>
                  <a:r>
                    <a:rPr lang="fr-FR" sz="600" b="1" dirty="0">
                      <a:solidFill>
                        <a:schemeClr val="bg1"/>
                      </a:solidFill>
                    </a:rPr>
                    <a:t>)</a:t>
                  </a:r>
                </a:p>
                <a:p>
                  <a:pPr algn="ctr" defTabSz="266687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600" i="1" dirty="0" err="1">
                      <a:solidFill>
                        <a:schemeClr val="bg1"/>
                      </a:solidFill>
                    </a:rPr>
                    <a:t>Chief Hydrogeologist at Department of Water Affairs</a:t>
                  </a:r>
                  <a:endParaRPr lang="fr-FR" sz="6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9" name="Groupe 58"/>
              <p:cNvGrpSpPr/>
              <p:nvPr/>
            </p:nvGrpSpPr>
            <p:grpSpPr>
              <a:xfrm>
                <a:off x="3149343" y="2048853"/>
                <a:ext cx="825285" cy="591478"/>
                <a:chOff x="72286" y="1987500"/>
                <a:chExt cx="825285" cy="591478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72286" y="1987500"/>
                  <a:ext cx="825285" cy="591478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1" name="Rectangle 60"/>
                <p:cNvSpPr/>
                <p:nvPr/>
              </p:nvSpPr>
              <p:spPr>
                <a:xfrm>
                  <a:off x="72286" y="1987500"/>
                  <a:ext cx="825285" cy="59147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810" tIns="3810" rIns="3810" bIns="3810" numCol="1" spcCol="1270" anchor="ctr" anchorCtr="0">
                  <a:noAutofit/>
                </a:bodyPr>
                <a:lstStyle/>
                <a:p>
                  <a:pPr algn="ctr" defTabSz="266687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600" b="1" dirty="0">
                      <a:solidFill>
                        <a:schemeClr val="tx1"/>
                      </a:solidFill>
                    </a:rPr>
                    <a:t>Ms Lydia Joel</a:t>
                  </a:r>
                </a:p>
                <a:p>
                  <a:pPr algn="ctr" defTabSz="266687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600" b="1" dirty="0">
                      <a:solidFill>
                        <a:schemeClr val="tx1"/>
                      </a:solidFill>
                    </a:rPr>
                    <a:t>(</a:t>
                  </a:r>
                  <a:r>
                    <a:rPr lang="fr-FR" sz="600" b="1" dirty="0" err="1">
                      <a:solidFill>
                        <a:schemeClr val="tx1"/>
                      </a:solidFill>
                    </a:rPr>
                    <a:t>Technical</a:t>
                  </a:r>
                  <a:r>
                    <a:rPr lang="fr-FR" sz="6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fr-FR" sz="600" b="1" dirty="0" err="1">
                      <a:solidFill>
                        <a:schemeClr val="tx1"/>
                      </a:solidFill>
                    </a:rPr>
                    <a:t>Specialist</a:t>
                  </a:r>
                  <a:r>
                    <a:rPr lang="fr-FR" sz="600" b="1" dirty="0">
                      <a:solidFill>
                        <a:schemeClr val="tx1"/>
                      </a:solidFill>
                    </a:rPr>
                    <a:t> – </a:t>
                  </a:r>
                  <a:r>
                    <a:rPr lang="fr-FR" sz="600" b="1" dirty="0" err="1">
                      <a:solidFill>
                        <a:schemeClr val="tx1"/>
                      </a:solidFill>
                    </a:rPr>
                    <a:t>Hydrogeology</a:t>
                  </a:r>
                  <a:r>
                    <a:rPr lang="fr-FR" sz="600" b="1" dirty="0">
                      <a:solidFill>
                        <a:schemeClr val="tx1"/>
                      </a:solidFill>
                    </a:rPr>
                    <a:t>)</a:t>
                  </a:r>
                </a:p>
              </p:txBody>
            </p:sp>
          </p:grpSp>
          <p:grpSp>
            <p:nvGrpSpPr>
              <p:cNvPr id="62" name="Groupe 61"/>
              <p:cNvGrpSpPr/>
              <p:nvPr/>
            </p:nvGrpSpPr>
            <p:grpSpPr>
              <a:xfrm>
                <a:off x="3993564" y="2048853"/>
                <a:ext cx="938902" cy="594509"/>
                <a:chOff x="1037367" y="1987500"/>
                <a:chExt cx="825285" cy="591474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1037367" y="1987500"/>
                  <a:ext cx="825285" cy="591474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4" name="Rectangle 63"/>
                <p:cNvSpPr/>
                <p:nvPr/>
              </p:nvSpPr>
              <p:spPr>
                <a:xfrm>
                  <a:off x="1037367" y="1987500"/>
                  <a:ext cx="825285" cy="59147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810" tIns="3810" rIns="3810" bIns="3810" numCol="1" spcCol="1270" anchor="ctr" anchorCtr="0">
                  <a:noAutofit/>
                </a:bodyPr>
                <a:lstStyle/>
                <a:p>
                  <a:pPr algn="ctr" defTabSz="266687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600" b="1" dirty="0">
                      <a:solidFill>
                        <a:schemeClr val="tx1"/>
                      </a:solidFill>
                    </a:rPr>
                    <a:t>Mr Don Muroua</a:t>
                  </a:r>
                </a:p>
                <a:p>
                  <a:pPr algn="ctr" defTabSz="266687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600" b="1" dirty="0">
                      <a:solidFill>
                        <a:schemeClr val="tx1"/>
                      </a:solidFill>
                    </a:rPr>
                    <a:t>(</a:t>
                  </a:r>
                  <a:r>
                    <a:rPr lang="fr-FR" sz="600" b="1" dirty="0" err="1">
                      <a:solidFill>
                        <a:schemeClr val="tx1"/>
                      </a:solidFill>
                    </a:rPr>
                    <a:t>Technical</a:t>
                  </a:r>
                  <a:r>
                    <a:rPr lang="fr-FR" sz="6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fr-FR" sz="600" b="1" dirty="0" err="1">
                      <a:solidFill>
                        <a:schemeClr val="tx1"/>
                      </a:solidFill>
                    </a:rPr>
                    <a:t>Specialist</a:t>
                  </a:r>
                  <a:r>
                    <a:rPr lang="fr-FR" sz="600" b="1" dirty="0">
                      <a:solidFill>
                        <a:schemeClr val="tx1"/>
                      </a:solidFill>
                    </a:rPr>
                    <a:t> – </a:t>
                  </a:r>
                  <a:r>
                    <a:rPr lang="fr-FR" sz="600" b="1" dirty="0" err="1">
                      <a:solidFill>
                        <a:schemeClr val="tx1"/>
                      </a:solidFill>
                    </a:rPr>
                    <a:t>Socioeconomic</a:t>
                  </a:r>
                  <a:r>
                    <a:rPr lang="fr-FR" sz="600" b="1" dirty="0">
                      <a:solidFill>
                        <a:schemeClr val="tx1"/>
                      </a:solidFill>
                    </a:rPr>
                    <a:t> and </a:t>
                  </a:r>
                  <a:r>
                    <a:rPr lang="fr-FR" sz="600" b="1" dirty="0" err="1">
                      <a:solidFill>
                        <a:schemeClr val="tx1"/>
                      </a:solidFill>
                    </a:rPr>
                    <a:t>environmental</a:t>
                  </a:r>
                  <a:r>
                    <a:rPr lang="fr-FR" sz="600" b="1" dirty="0">
                      <a:solidFill>
                        <a:schemeClr val="tx1"/>
                      </a:solidFill>
                    </a:rPr>
                    <a:t>)</a:t>
                  </a:r>
                </a:p>
              </p:txBody>
            </p:sp>
          </p:grpSp>
          <p:grpSp>
            <p:nvGrpSpPr>
              <p:cNvPr id="65" name="Groupe 64"/>
              <p:cNvGrpSpPr/>
              <p:nvPr/>
            </p:nvGrpSpPr>
            <p:grpSpPr>
              <a:xfrm>
                <a:off x="5004048" y="2048852"/>
                <a:ext cx="825285" cy="594510"/>
                <a:chOff x="1978325" y="1962178"/>
                <a:chExt cx="825285" cy="616796"/>
              </a:xfrm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1978325" y="1962178"/>
                  <a:ext cx="825285" cy="616796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7" name="Rectangle 66"/>
                <p:cNvSpPr/>
                <p:nvPr/>
              </p:nvSpPr>
              <p:spPr>
                <a:xfrm>
                  <a:off x="1978325" y="1987500"/>
                  <a:ext cx="825285" cy="59147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810" tIns="3810" rIns="3810" bIns="3810" numCol="1" spcCol="1270" anchor="ctr" anchorCtr="0">
                  <a:noAutofit/>
                </a:bodyPr>
                <a:lstStyle/>
                <a:p>
                  <a:pPr algn="ctr" defTabSz="266687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600" b="1" dirty="0">
                      <a:solidFill>
                        <a:schemeClr val="tx1"/>
                      </a:solidFill>
                    </a:rPr>
                    <a:t>Ms Viviane Kinyaga</a:t>
                  </a:r>
                </a:p>
                <a:p>
                  <a:pPr algn="ctr" defTabSz="266687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600" b="1" dirty="0">
                      <a:solidFill>
                        <a:schemeClr val="tx1"/>
                      </a:solidFill>
                    </a:rPr>
                    <a:t>(</a:t>
                  </a:r>
                  <a:r>
                    <a:rPr lang="fr-FR" sz="600" b="1" dirty="0" err="1">
                      <a:solidFill>
                        <a:schemeClr val="tx1"/>
                      </a:solidFill>
                    </a:rPr>
                    <a:t>Technical</a:t>
                  </a:r>
                  <a:r>
                    <a:rPr lang="fr-FR" sz="6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fr-FR" sz="600" b="1" dirty="0" err="1">
                      <a:solidFill>
                        <a:schemeClr val="tx1"/>
                      </a:solidFill>
                    </a:rPr>
                    <a:t>Specialist</a:t>
                  </a:r>
                  <a:r>
                    <a:rPr lang="fr-FR" sz="600" b="1" dirty="0">
                      <a:solidFill>
                        <a:schemeClr val="tx1"/>
                      </a:solidFill>
                    </a:rPr>
                    <a:t> - Legal and institutional)</a:t>
                  </a:r>
                </a:p>
              </p:txBody>
            </p:sp>
          </p:grpSp>
          <p:grpSp>
            <p:nvGrpSpPr>
              <p:cNvPr id="68" name="Groupe 67"/>
              <p:cNvGrpSpPr/>
              <p:nvPr/>
            </p:nvGrpSpPr>
            <p:grpSpPr>
              <a:xfrm>
                <a:off x="6099715" y="2048851"/>
                <a:ext cx="844492" cy="594511"/>
                <a:chOff x="73968" y="1925743"/>
                <a:chExt cx="844492" cy="605243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73968" y="1925743"/>
                  <a:ext cx="844492" cy="605243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70" name="Rectangle 69"/>
                <p:cNvSpPr/>
                <p:nvPr/>
              </p:nvSpPr>
              <p:spPr>
                <a:xfrm>
                  <a:off x="73968" y="1925743"/>
                  <a:ext cx="844492" cy="60524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175" tIns="3175" rIns="3175" bIns="3175" numCol="1" spcCol="1270" anchor="ctr" anchorCtr="0">
                  <a:noAutofit/>
                </a:bodyPr>
                <a:lstStyle/>
                <a:p>
                  <a:pPr algn="ctr" defTabSz="222239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600" b="1" dirty="0">
                      <a:solidFill>
                        <a:schemeClr val="tx1"/>
                      </a:solidFill>
                    </a:rPr>
                    <a:t>Ms Joyce Leshomo</a:t>
                  </a:r>
                </a:p>
                <a:p>
                  <a:pPr algn="ctr" defTabSz="222239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600" b="1" dirty="0">
                      <a:solidFill>
                        <a:schemeClr val="tx1"/>
                      </a:solidFill>
                    </a:rPr>
                    <a:t>(</a:t>
                  </a:r>
                  <a:r>
                    <a:rPr lang="fr-FR" sz="600" b="1" dirty="0" err="1">
                      <a:solidFill>
                        <a:schemeClr val="tx1"/>
                      </a:solidFill>
                    </a:rPr>
                    <a:t>Technical</a:t>
                  </a:r>
                  <a:r>
                    <a:rPr lang="fr-FR" sz="6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fr-FR" sz="600" b="1" dirty="0" err="1">
                      <a:solidFill>
                        <a:schemeClr val="tx1"/>
                      </a:solidFill>
                    </a:rPr>
                    <a:t>Specialist</a:t>
                  </a:r>
                  <a:r>
                    <a:rPr lang="fr-FR" sz="600" b="1" dirty="0">
                      <a:solidFill>
                        <a:schemeClr val="tx1"/>
                      </a:solidFill>
                    </a:rPr>
                    <a:t> – </a:t>
                  </a:r>
                  <a:r>
                    <a:rPr lang="fr-FR" sz="600" b="1" dirty="0" err="1">
                      <a:solidFill>
                        <a:schemeClr val="tx1"/>
                      </a:solidFill>
                    </a:rPr>
                    <a:t>Hydrogeology</a:t>
                  </a:r>
                  <a:r>
                    <a:rPr lang="fr-FR" sz="600" b="1" dirty="0">
                      <a:solidFill>
                        <a:schemeClr val="tx1"/>
                      </a:solidFill>
                    </a:rPr>
                    <a:t>)</a:t>
                  </a:r>
                </a:p>
                <a:p>
                  <a:pPr algn="ctr" defTabSz="222239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600" i="1" dirty="0">
                      <a:solidFill>
                        <a:schemeClr val="tx1"/>
                      </a:solidFill>
                    </a:rPr>
                    <a:t>Council for Geoscience</a:t>
                  </a:r>
                </a:p>
              </p:txBody>
            </p:sp>
          </p:grpSp>
          <p:grpSp>
            <p:nvGrpSpPr>
              <p:cNvPr id="71" name="Groupe 70"/>
              <p:cNvGrpSpPr/>
              <p:nvPr/>
            </p:nvGrpSpPr>
            <p:grpSpPr>
              <a:xfrm>
                <a:off x="7092280" y="2048851"/>
                <a:ext cx="844492" cy="594512"/>
                <a:chOff x="1061509" y="1925743"/>
                <a:chExt cx="844492" cy="605239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1061509" y="1925743"/>
                  <a:ext cx="844492" cy="605239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73" name="Rectangle 72"/>
                <p:cNvSpPr/>
                <p:nvPr/>
              </p:nvSpPr>
              <p:spPr>
                <a:xfrm>
                  <a:off x="1061509" y="1925743"/>
                  <a:ext cx="844492" cy="60523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175" tIns="3175" rIns="3175" bIns="3175" numCol="1" spcCol="1270" anchor="ctr" anchorCtr="0">
                  <a:noAutofit/>
                </a:bodyPr>
                <a:lstStyle/>
                <a:p>
                  <a:pPr algn="ctr" defTabSz="222239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600" b="1" dirty="0">
                      <a:solidFill>
                        <a:schemeClr val="tx1"/>
                      </a:solidFill>
                    </a:rPr>
                    <a:t>Mr Bantu Hanise</a:t>
                  </a:r>
                </a:p>
                <a:p>
                  <a:pPr algn="ctr" defTabSz="222239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600" b="1" dirty="0">
                      <a:solidFill>
                        <a:schemeClr val="tx1"/>
                      </a:solidFill>
                    </a:rPr>
                    <a:t>(</a:t>
                  </a:r>
                  <a:r>
                    <a:rPr lang="fr-FR" sz="600" b="1" dirty="0" err="1">
                      <a:solidFill>
                        <a:schemeClr val="tx1"/>
                      </a:solidFill>
                    </a:rPr>
                    <a:t>Technical</a:t>
                  </a:r>
                  <a:r>
                    <a:rPr lang="fr-FR" sz="6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fr-FR" sz="600" b="1" dirty="0" err="1">
                      <a:solidFill>
                        <a:schemeClr val="tx1"/>
                      </a:solidFill>
                    </a:rPr>
                    <a:t>Specialist</a:t>
                  </a:r>
                  <a:r>
                    <a:rPr lang="fr-FR" sz="600" b="1" dirty="0">
                      <a:solidFill>
                        <a:schemeClr val="tx1"/>
                      </a:solidFill>
                    </a:rPr>
                    <a:t> – </a:t>
                  </a:r>
                  <a:r>
                    <a:rPr lang="fr-FR" sz="600" b="1" dirty="0" err="1">
                      <a:solidFill>
                        <a:schemeClr val="tx1"/>
                      </a:solidFill>
                    </a:rPr>
                    <a:t>Socioeconomic</a:t>
                  </a:r>
                  <a:r>
                    <a:rPr lang="fr-FR" sz="600" b="1" dirty="0">
                      <a:solidFill>
                        <a:schemeClr val="tx1"/>
                      </a:solidFill>
                    </a:rPr>
                    <a:t> and </a:t>
                  </a:r>
                  <a:r>
                    <a:rPr lang="fr-FR" sz="600" b="1" dirty="0" err="1">
                      <a:solidFill>
                        <a:schemeClr val="tx1"/>
                      </a:solidFill>
                    </a:rPr>
                    <a:t>environmental</a:t>
                  </a:r>
                  <a:r>
                    <a:rPr lang="fr-FR" sz="600" b="1" dirty="0">
                      <a:solidFill>
                        <a:schemeClr val="tx1"/>
                      </a:solidFill>
                    </a:rPr>
                    <a:t>)</a:t>
                  </a:r>
                </a:p>
                <a:p>
                  <a:pPr algn="ctr" defTabSz="222239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600" i="1" dirty="0">
                      <a:solidFill>
                        <a:schemeClr val="tx1"/>
                      </a:solidFill>
                    </a:rPr>
                    <a:t>Council for Geoscience</a:t>
                  </a:r>
                  <a:endParaRPr lang="fr-FR" sz="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4" name="Groupe 73"/>
              <p:cNvGrpSpPr/>
              <p:nvPr/>
            </p:nvGrpSpPr>
            <p:grpSpPr>
              <a:xfrm>
                <a:off x="8014278" y="2048851"/>
                <a:ext cx="950209" cy="585782"/>
                <a:chOff x="2024364" y="1925743"/>
                <a:chExt cx="950209" cy="605239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2024365" y="1925743"/>
                  <a:ext cx="950208" cy="605239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76" name="Rectangle 75"/>
                <p:cNvSpPr/>
                <p:nvPr/>
              </p:nvSpPr>
              <p:spPr>
                <a:xfrm>
                  <a:off x="2024364" y="1925743"/>
                  <a:ext cx="950209" cy="60523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175" tIns="3175" rIns="3175" bIns="3175" numCol="1" spcCol="1270" anchor="ctr" anchorCtr="0">
                  <a:noAutofit/>
                </a:bodyPr>
                <a:lstStyle/>
                <a:p>
                  <a:pPr algn="ctr" defTabSz="222239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600" b="1" dirty="0" smtClean="0">
                      <a:solidFill>
                        <a:srgbClr val="FF0000"/>
                      </a:solidFill>
                    </a:rPr>
                    <a:t>TBA</a:t>
                  </a:r>
                  <a:endParaRPr lang="fr-FR" sz="600" b="1" dirty="0">
                    <a:solidFill>
                      <a:srgbClr val="FF0000"/>
                    </a:solidFill>
                  </a:endParaRPr>
                </a:p>
                <a:p>
                  <a:pPr algn="ctr" defTabSz="222239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600" b="1" dirty="0">
                      <a:solidFill>
                        <a:schemeClr val="tx1"/>
                      </a:solidFill>
                    </a:rPr>
                    <a:t>(</a:t>
                  </a:r>
                  <a:r>
                    <a:rPr lang="fr-FR" sz="600" b="1" dirty="0" err="1">
                      <a:solidFill>
                        <a:schemeClr val="tx1"/>
                      </a:solidFill>
                    </a:rPr>
                    <a:t>Technical</a:t>
                  </a:r>
                  <a:r>
                    <a:rPr lang="fr-FR" sz="6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fr-FR" sz="600" b="1" dirty="0" err="1">
                      <a:solidFill>
                        <a:schemeClr val="tx1"/>
                      </a:solidFill>
                    </a:rPr>
                    <a:t>Specialist</a:t>
                  </a:r>
                  <a:r>
                    <a:rPr lang="fr-FR" sz="600" b="1" dirty="0">
                      <a:solidFill>
                        <a:schemeClr val="tx1"/>
                      </a:solidFill>
                    </a:rPr>
                    <a:t> - Legal and institutional)</a:t>
                  </a:r>
                </a:p>
                <a:p>
                  <a:pPr algn="ctr" defTabSz="222239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600" i="1" dirty="0">
                      <a:solidFill>
                        <a:schemeClr val="tx1"/>
                      </a:solidFill>
                    </a:rPr>
                    <a:t>Council for Geoscience</a:t>
                  </a:r>
                  <a:endParaRPr lang="fr-FR" sz="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7" name="Groupe 76"/>
              <p:cNvGrpSpPr/>
              <p:nvPr/>
            </p:nvGrpSpPr>
            <p:grpSpPr>
              <a:xfrm>
                <a:off x="6725690" y="1080963"/>
                <a:ext cx="1577676" cy="560556"/>
                <a:chOff x="712181" y="954923"/>
                <a:chExt cx="1577676" cy="560556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712181" y="954923"/>
                  <a:ext cx="1577676" cy="560556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79" name="Rectangle 78"/>
                <p:cNvSpPr/>
                <p:nvPr/>
              </p:nvSpPr>
              <p:spPr>
                <a:xfrm>
                  <a:off x="763584" y="987495"/>
                  <a:ext cx="1499117" cy="52216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175" tIns="3175" rIns="3175" bIns="3175" numCol="1" spcCol="1270" anchor="ctr" anchorCtr="0">
                  <a:noAutofit/>
                </a:bodyPr>
                <a:lstStyle/>
                <a:p>
                  <a:pPr algn="ctr" defTabSz="222239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600" b="1" dirty="0">
                      <a:solidFill>
                        <a:schemeClr val="bg1"/>
                      </a:solidFill>
                    </a:rPr>
                    <a:t>Mr Fortress Netili</a:t>
                  </a:r>
                </a:p>
                <a:p>
                  <a:pPr algn="ctr" defTabSz="222239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600" b="1" dirty="0">
                      <a:solidFill>
                        <a:schemeClr val="bg1"/>
                      </a:solidFill>
                    </a:rPr>
                    <a:t>(South Africa National </a:t>
                  </a:r>
                  <a:r>
                    <a:rPr lang="fr-FR" sz="600" b="1" dirty="0" err="1">
                      <a:solidFill>
                        <a:schemeClr val="bg1"/>
                      </a:solidFill>
                    </a:rPr>
                    <a:t>Coordinator</a:t>
                  </a:r>
                  <a:r>
                    <a:rPr lang="fr-FR" sz="600" b="1" dirty="0">
                      <a:solidFill>
                        <a:schemeClr val="bg1"/>
                      </a:solidFill>
                    </a:rPr>
                    <a:t>)</a:t>
                  </a:r>
                </a:p>
                <a:p>
                  <a:pPr algn="ctr" defTabSz="222239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600" i="1" dirty="0" err="1">
                      <a:solidFill>
                        <a:schemeClr val="bg1"/>
                      </a:solidFill>
                    </a:rPr>
                    <a:t>Manager Water Geoscience Business Unit at Council for Geoscience</a:t>
                  </a:r>
                  <a:endParaRPr lang="fr-FR" sz="6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0" name="Groupe 79"/>
              <p:cNvGrpSpPr/>
              <p:nvPr/>
            </p:nvGrpSpPr>
            <p:grpSpPr>
              <a:xfrm>
                <a:off x="6930760" y="263668"/>
                <a:ext cx="1167530" cy="733673"/>
                <a:chOff x="938720" y="346259"/>
                <a:chExt cx="1090070" cy="475306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38720" y="346259"/>
                  <a:ext cx="1090070" cy="469740"/>
                </a:xfrm>
                <a:prstGeom prst="rect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82" name="Rectangle 81"/>
                <p:cNvSpPr/>
                <p:nvPr/>
              </p:nvSpPr>
              <p:spPr>
                <a:xfrm>
                  <a:off x="938720" y="351825"/>
                  <a:ext cx="1090070" cy="46974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175" tIns="3175" rIns="3175" bIns="3175" numCol="1" spcCol="1270" anchor="ctr" anchorCtr="0">
                  <a:noAutofit/>
                </a:bodyPr>
                <a:lstStyle/>
                <a:p>
                  <a:pPr algn="ctr" defTabSz="222239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700" b="1" dirty="0"/>
                    <a:t>Mr </a:t>
                  </a:r>
                  <a:r>
                    <a:rPr lang="en-US" sz="700" b="1" dirty="0" err="1"/>
                    <a:t>Mbangiseni</a:t>
                  </a:r>
                  <a:r>
                    <a:rPr lang="en-US" sz="700" b="1" dirty="0"/>
                    <a:t> </a:t>
                  </a:r>
                  <a:r>
                    <a:rPr lang="en-US" sz="700" b="1" dirty="0" err="1"/>
                    <a:t>Nepfumbada</a:t>
                  </a:r>
                  <a:endParaRPr lang="fr-FR" sz="700" b="1" dirty="0"/>
                </a:p>
                <a:p>
                  <a:pPr algn="ctr" defTabSz="222239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700" b="1" dirty="0"/>
                    <a:t>(South Africa </a:t>
                  </a:r>
                  <a:r>
                    <a:rPr lang="fr-FR" sz="700" b="1" dirty="0" err="1"/>
                    <a:t>Political</a:t>
                  </a:r>
                  <a:r>
                    <a:rPr lang="fr-FR" sz="700" b="1" dirty="0"/>
                    <a:t> Head)</a:t>
                  </a:r>
                </a:p>
                <a:p>
                  <a:pPr algn="ctr" defTabSz="222239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700" i="1" dirty="0" err="1"/>
                    <a:t>Director</a:t>
                  </a:r>
                  <a:r>
                    <a:rPr lang="fr-FR" sz="700" i="1" dirty="0"/>
                    <a:t> of </a:t>
                  </a:r>
                  <a:r>
                    <a:rPr lang="en-US" sz="700" i="1" dirty="0"/>
                    <a:t>Water Resources Information Management at Department of Water Affairs &amp; Forestry</a:t>
                  </a:r>
                  <a:endParaRPr lang="fr-FR" sz="700" i="1" dirty="0"/>
                </a:p>
              </p:txBody>
            </p:sp>
          </p:grpSp>
          <p:cxnSp>
            <p:nvCxnSpPr>
              <p:cNvPr id="84" name="Connecteur droit 83"/>
              <p:cNvCxnSpPr>
                <a:stCxn id="34" idx="2"/>
                <a:endCxn id="37" idx="0"/>
              </p:cNvCxnSpPr>
              <p:nvPr/>
            </p:nvCxnSpPr>
            <p:spPr>
              <a:xfrm>
                <a:off x="1479304" y="983487"/>
                <a:ext cx="0" cy="130048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necteur en angle 87"/>
              <p:cNvCxnSpPr>
                <a:stCxn id="36" idx="2"/>
                <a:endCxn id="39" idx="0"/>
              </p:cNvCxnSpPr>
              <p:nvPr/>
            </p:nvCxnSpPr>
            <p:spPr>
              <a:xfrm rot="5400000">
                <a:off x="838983" y="1420527"/>
                <a:ext cx="392866" cy="887776"/>
              </a:xfrm>
              <a:prstGeom prst="bentConnector3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cteur en angle 89"/>
              <p:cNvCxnSpPr>
                <a:stCxn id="36" idx="2"/>
                <a:endCxn id="45" idx="0"/>
              </p:cNvCxnSpPr>
              <p:nvPr/>
            </p:nvCxnSpPr>
            <p:spPr>
              <a:xfrm rot="16200000" flipH="1">
                <a:off x="1767085" y="1380201"/>
                <a:ext cx="396547" cy="972108"/>
              </a:xfrm>
              <a:prstGeom prst="bentConnector3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Connecteur droit 93"/>
              <p:cNvCxnSpPr>
                <a:stCxn id="42" idx="0"/>
                <a:endCxn id="36" idx="2"/>
              </p:cNvCxnSpPr>
              <p:nvPr/>
            </p:nvCxnSpPr>
            <p:spPr>
              <a:xfrm flipV="1">
                <a:off x="1479304" y="1667982"/>
                <a:ext cx="0" cy="40450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en angle 98"/>
              <p:cNvCxnSpPr>
                <a:stCxn id="57" idx="2"/>
                <a:endCxn id="60" idx="0"/>
              </p:cNvCxnSpPr>
              <p:nvPr/>
            </p:nvCxnSpPr>
            <p:spPr>
              <a:xfrm rot="5400000">
                <a:off x="3822065" y="1407902"/>
                <a:ext cx="380872" cy="901030"/>
              </a:xfrm>
              <a:prstGeom prst="bentConnector3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necteur en angle 100"/>
              <p:cNvCxnSpPr>
                <a:stCxn id="57" idx="2"/>
                <a:endCxn id="66" idx="0"/>
              </p:cNvCxnSpPr>
              <p:nvPr/>
            </p:nvCxnSpPr>
            <p:spPr>
              <a:xfrm rot="16200000" flipH="1">
                <a:off x="4749418" y="1381578"/>
                <a:ext cx="380871" cy="953675"/>
              </a:xfrm>
              <a:prstGeom prst="bentConnector3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cteur droit 102"/>
              <p:cNvCxnSpPr>
                <a:stCxn id="58" idx="2"/>
                <a:endCxn id="63" idx="0"/>
              </p:cNvCxnSpPr>
              <p:nvPr/>
            </p:nvCxnSpPr>
            <p:spPr>
              <a:xfrm flipH="1">
                <a:off x="4463015" y="1667981"/>
                <a:ext cx="1" cy="3808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necteur droit 106"/>
              <p:cNvCxnSpPr>
                <a:stCxn id="54" idx="2"/>
                <a:endCxn id="58" idx="0"/>
              </p:cNvCxnSpPr>
              <p:nvPr/>
            </p:nvCxnSpPr>
            <p:spPr>
              <a:xfrm>
                <a:off x="4463016" y="948037"/>
                <a:ext cx="0" cy="165498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112"/>
              <p:cNvCxnSpPr>
                <a:stCxn id="78" idx="0"/>
                <a:endCxn id="81" idx="2"/>
              </p:cNvCxnSpPr>
              <p:nvPr/>
            </p:nvCxnSpPr>
            <p:spPr>
              <a:xfrm flipH="1" flipV="1">
                <a:off x="7514525" y="988749"/>
                <a:ext cx="3" cy="92214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necteur en angle 116"/>
              <p:cNvCxnSpPr>
                <a:stCxn id="78" idx="2"/>
                <a:endCxn id="69" idx="0"/>
              </p:cNvCxnSpPr>
              <p:nvPr/>
            </p:nvCxnSpPr>
            <p:spPr>
              <a:xfrm rot="5400000">
                <a:off x="6814579" y="1348902"/>
                <a:ext cx="407332" cy="992567"/>
              </a:xfrm>
              <a:prstGeom prst="bentConnector3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Connecteur en angle 118"/>
              <p:cNvCxnSpPr>
                <a:stCxn id="78" idx="2"/>
                <a:endCxn id="75" idx="0"/>
              </p:cNvCxnSpPr>
              <p:nvPr/>
            </p:nvCxnSpPr>
            <p:spPr>
              <a:xfrm rot="16200000" flipH="1">
                <a:off x="7798289" y="1357757"/>
                <a:ext cx="407332" cy="974855"/>
              </a:xfrm>
              <a:prstGeom prst="bentConnector3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cteur droit 120"/>
              <p:cNvCxnSpPr>
                <a:stCxn id="78" idx="2"/>
                <a:endCxn id="73" idx="0"/>
              </p:cNvCxnSpPr>
              <p:nvPr/>
            </p:nvCxnSpPr>
            <p:spPr>
              <a:xfrm flipH="1">
                <a:off x="7514526" y="1641519"/>
                <a:ext cx="2" cy="4073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4" name="Connecteur droit 123"/>
            <p:cNvCxnSpPr/>
            <p:nvPr/>
          </p:nvCxnSpPr>
          <p:spPr>
            <a:xfrm>
              <a:off x="2987824" y="329367"/>
              <a:ext cx="0" cy="12318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125"/>
            <p:cNvCxnSpPr/>
            <p:nvPr/>
          </p:nvCxnSpPr>
          <p:spPr>
            <a:xfrm>
              <a:off x="5940152" y="345634"/>
              <a:ext cx="0" cy="12318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ZoneTexte 126"/>
            <p:cNvSpPr txBox="1"/>
            <p:nvPr/>
          </p:nvSpPr>
          <p:spPr>
            <a:xfrm>
              <a:off x="899592" y="-106453"/>
              <a:ext cx="1280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BOTSWANA</a:t>
              </a:r>
              <a:endParaRPr lang="fr-FR" dirty="0"/>
            </a:p>
          </p:txBody>
        </p:sp>
        <p:sp>
          <p:nvSpPr>
            <p:cNvPr id="128" name="ZoneTexte 127"/>
            <p:cNvSpPr txBox="1"/>
            <p:nvPr/>
          </p:nvSpPr>
          <p:spPr>
            <a:xfrm>
              <a:off x="3907692" y="-106453"/>
              <a:ext cx="1037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NAMIBIA</a:t>
              </a:r>
              <a:endParaRPr lang="fr-FR" dirty="0"/>
            </a:p>
          </p:txBody>
        </p:sp>
        <p:sp>
          <p:nvSpPr>
            <p:cNvPr id="129" name="ZoneTexte 128"/>
            <p:cNvSpPr txBox="1"/>
            <p:nvPr/>
          </p:nvSpPr>
          <p:spPr>
            <a:xfrm>
              <a:off x="6764968" y="-106453"/>
              <a:ext cx="15776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SOUTH AFRICA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95843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0" dirty="0" smtClean="0">
                <a:latin typeface="+mn-lt"/>
              </a:rPr>
              <a:t>Regional project coordinator</a:t>
            </a:r>
            <a:endParaRPr lang="en-AU" sz="3600" b="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Coordinate implementation of GGRETA methodology</a:t>
            </a:r>
          </a:p>
          <a:p>
            <a:r>
              <a:rPr lang="en-AU" sz="2800" dirty="0" smtClean="0"/>
              <a:t>Coordinate assessment of the </a:t>
            </a:r>
            <a:r>
              <a:rPr lang="en-AU" sz="2800" dirty="0" err="1" smtClean="0"/>
              <a:t>Stampriet</a:t>
            </a:r>
            <a:r>
              <a:rPr lang="en-AU" sz="2800" dirty="0" smtClean="0"/>
              <a:t> aquifer</a:t>
            </a:r>
          </a:p>
          <a:p>
            <a:r>
              <a:rPr lang="en-AU" sz="2800" dirty="0" smtClean="0"/>
              <a:t>Help to organise case study meetings</a:t>
            </a:r>
          </a:p>
          <a:p>
            <a:r>
              <a:rPr lang="en-AU" sz="2800" dirty="0" smtClean="0"/>
              <a:t>Coordinate communication and capacity building activities</a:t>
            </a:r>
          </a:p>
          <a:p>
            <a:r>
              <a:rPr lang="en-AU" sz="2800" dirty="0" smtClean="0"/>
              <a:t>Help to ensure that expected outputs of the project are delivered, and on time</a:t>
            </a:r>
          </a:p>
          <a:p>
            <a:r>
              <a:rPr lang="en-AU" sz="2800" dirty="0" smtClean="0"/>
              <a:t>Prepare and supervise preparation of project </a:t>
            </a:r>
            <a:r>
              <a:rPr lang="en-AU" sz="2800" dirty="0" smtClean="0"/>
              <a:t>reports</a:t>
            </a:r>
          </a:p>
          <a:p>
            <a:pPr>
              <a:buNone/>
            </a:pPr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0" dirty="0" smtClean="0">
                <a:latin typeface="+mn-lt"/>
              </a:rPr>
              <a:t>National coordinator</a:t>
            </a:r>
            <a:endParaRPr lang="en-AU" sz="3600" b="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Support technical specialists</a:t>
            </a:r>
          </a:p>
          <a:p>
            <a:pPr lvl="1"/>
            <a:r>
              <a:rPr lang="en-AU" sz="2400" dirty="0" smtClean="0"/>
              <a:t>Knowledge based: concepts, source materials, interpretation</a:t>
            </a:r>
          </a:p>
          <a:p>
            <a:pPr lvl="1"/>
            <a:r>
              <a:rPr lang="en-AU" sz="2400" dirty="0" smtClean="0"/>
              <a:t>Logistics and operational: contacts, access to people and data, facilities and equipment</a:t>
            </a:r>
          </a:p>
          <a:p>
            <a:r>
              <a:rPr lang="en-AU" sz="2800" dirty="0" smtClean="0"/>
              <a:t>Liaison</a:t>
            </a:r>
          </a:p>
          <a:p>
            <a:pPr lvl="1"/>
            <a:r>
              <a:rPr lang="en-AU" sz="2400" dirty="0" smtClean="0"/>
              <a:t>National  - ministries, other stakeholders</a:t>
            </a:r>
          </a:p>
          <a:p>
            <a:pPr lvl="1"/>
            <a:r>
              <a:rPr lang="en-AU" sz="2400" dirty="0" smtClean="0"/>
              <a:t>Trans-national - other national coordinators, regional coordinator</a:t>
            </a:r>
          </a:p>
          <a:p>
            <a:pPr lvl="2">
              <a:buNone/>
            </a:pPr>
            <a:r>
              <a:rPr lang="en-AU" dirty="0" smtClean="0"/>
              <a:t>	</a:t>
            </a:r>
          </a:p>
          <a:p>
            <a:pPr lvl="1"/>
            <a:endParaRPr lang="en-A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0" dirty="0" smtClean="0"/>
              <a:t>National technical specialists (2014)</a:t>
            </a:r>
            <a:endParaRPr lang="en-GB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400" dirty="0"/>
              <a:t>Collect data and information on relevant parameters and variables for the national segment of the </a:t>
            </a:r>
            <a:r>
              <a:rPr lang="en-US" sz="2400" dirty="0" err="1"/>
              <a:t>Stampriet</a:t>
            </a:r>
            <a:r>
              <a:rPr lang="en-US" sz="2400" dirty="0"/>
              <a:t> Aquifer</a:t>
            </a:r>
            <a:endParaRPr lang="en-GB" sz="2400" dirty="0"/>
          </a:p>
          <a:p>
            <a:pPr lvl="1"/>
            <a:r>
              <a:rPr lang="en-US" sz="2000" dirty="0"/>
              <a:t>based on the GGRETA project methodology</a:t>
            </a:r>
            <a:endParaRPr lang="en-GB" sz="2000" dirty="0"/>
          </a:p>
          <a:p>
            <a:pPr lvl="1"/>
            <a:r>
              <a:rPr lang="en-US" sz="2000" dirty="0"/>
              <a:t>following the </a:t>
            </a:r>
            <a:r>
              <a:rPr lang="en-US" sz="2000" dirty="0" smtClean="0"/>
              <a:t>guidance </a:t>
            </a:r>
            <a:r>
              <a:rPr lang="en-US" sz="2000" dirty="0"/>
              <a:t>of the case study project coordinator and experts from IGRAC/UNESCO</a:t>
            </a:r>
            <a:endParaRPr lang="en-GB" sz="2000" dirty="0"/>
          </a:p>
          <a:p>
            <a:pPr lvl="0"/>
            <a:r>
              <a:rPr lang="en-US" sz="2400" dirty="0"/>
              <a:t>Assist in delineation and assessment of the national segment of the </a:t>
            </a:r>
            <a:r>
              <a:rPr lang="en-US" sz="2400" dirty="0" err="1"/>
              <a:t>Stampriet</a:t>
            </a:r>
            <a:r>
              <a:rPr lang="en-US" sz="2400" dirty="0"/>
              <a:t> Aquifer</a:t>
            </a:r>
            <a:endParaRPr lang="en-GB" sz="2400" dirty="0"/>
          </a:p>
          <a:p>
            <a:pPr lvl="0"/>
            <a:r>
              <a:rPr lang="en-US" sz="2400" dirty="0"/>
              <a:t>Assist in data </a:t>
            </a:r>
            <a:r>
              <a:rPr lang="en-US" sz="2400" dirty="0" smtClean="0"/>
              <a:t>harmonization</a:t>
            </a:r>
            <a:endParaRPr lang="en-GB" sz="2400" dirty="0"/>
          </a:p>
          <a:p>
            <a:pPr lvl="0"/>
            <a:r>
              <a:rPr lang="en-US" sz="2400" dirty="0"/>
              <a:t>Assist in uploading relevant information into the Information Management </a:t>
            </a:r>
            <a:r>
              <a:rPr lang="en-US" sz="2400" dirty="0" smtClean="0"/>
              <a:t>System</a:t>
            </a:r>
            <a:endParaRPr lang="en-GB" sz="2400" dirty="0"/>
          </a:p>
          <a:p>
            <a:pPr lvl="0"/>
            <a:r>
              <a:rPr lang="en-US" sz="2400" dirty="0"/>
              <a:t>Participate in project </a:t>
            </a:r>
            <a:r>
              <a:rPr lang="en-US" sz="2400" dirty="0" smtClean="0"/>
              <a:t>meetings</a:t>
            </a:r>
          </a:p>
          <a:p>
            <a:pPr lvl="0"/>
            <a:r>
              <a:rPr lang="en-GB" sz="2400" dirty="0" smtClean="0"/>
              <a:t>Reporting </a:t>
            </a:r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7638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700213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de-DE" altLang="en-US" sz="3200" b="0" dirty="0" err="1">
                <a:solidFill>
                  <a:schemeClr val="tx2"/>
                </a:solidFill>
              </a:rPr>
              <a:t>Thank</a:t>
            </a:r>
            <a:r>
              <a:rPr lang="de-DE" altLang="en-US" sz="3200" b="0" dirty="0">
                <a:solidFill>
                  <a:schemeClr val="tx2"/>
                </a:solidFill>
              </a:rPr>
              <a:t> </a:t>
            </a:r>
            <a:r>
              <a:rPr lang="de-DE" altLang="en-US" sz="3200" b="0" dirty="0" err="1">
                <a:solidFill>
                  <a:schemeClr val="tx2"/>
                </a:solidFill>
              </a:rPr>
              <a:t>you</a:t>
            </a:r>
            <a:r>
              <a:rPr lang="de-DE" altLang="en-US" sz="3200" b="0" dirty="0">
                <a:solidFill>
                  <a:schemeClr val="tx2"/>
                </a:solidFill>
              </a:rPr>
              <a:t> </a:t>
            </a:r>
            <a:r>
              <a:rPr lang="de-DE" altLang="en-US" sz="3200" b="0" dirty="0" err="1">
                <a:solidFill>
                  <a:schemeClr val="tx2"/>
                </a:solidFill>
              </a:rPr>
              <a:t>for</a:t>
            </a:r>
            <a:r>
              <a:rPr lang="de-DE" altLang="en-US" sz="3200" b="0" dirty="0">
                <a:solidFill>
                  <a:schemeClr val="tx2"/>
                </a:solidFill>
              </a:rPr>
              <a:t> </a:t>
            </a:r>
            <a:r>
              <a:rPr lang="de-DE" altLang="en-US" sz="3200" b="0" dirty="0" err="1">
                <a:solidFill>
                  <a:schemeClr val="tx2"/>
                </a:solidFill>
              </a:rPr>
              <a:t>your</a:t>
            </a:r>
            <a:r>
              <a:rPr lang="de-DE" altLang="en-US" sz="3200" b="0" dirty="0">
                <a:solidFill>
                  <a:schemeClr val="tx2"/>
                </a:solidFill>
              </a:rPr>
              <a:t> </a:t>
            </a:r>
            <a:r>
              <a:rPr lang="de-DE" altLang="en-US" sz="3200" b="0" dirty="0" err="1">
                <a:solidFill>
                  <a:schemeClr val="tx2"/>
                </a:solidFill>
              </a:rPr>
              <a:t>attention</a:t>
            </a:r>
            <a:r>
              <a:rPr lang="de-DE" altLang="en-US" sz="3200" b="0" dirty="0">
                <a:solidFill>
                  <a:schemeClr val="tx2"/>
                </a:solidFill>
              </a:rPr>
              <a:t> </a:t>
            </a:r>
            <a:r>
              <a:rPr lang="de-DE" altLang="en-US" b="0" dirty="0" smtClean="0">
                <a:solidFill>
                  <a:schemeClr val="tx2"/>
                </a:solidFill>
                <a:effectLst/>
              </a:rPr>
              <a:t>  </a:t>
            </a:r>
            <a:endParaRPr lang="de-DE" altLang="en-US" b="0" dirty="0">
              <a:solidFill>
                <a:schemeClr val="tx2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3140968"/>
            <a:ext cx="4104456" cy="83099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GB" sz="2400" dirty="0">
                <a:hlinkClick r:id="rId2"/>
              </a:rPr>
              <a:t>a.ross@unesco.org</a:t>
            </a:r>
            <a:endParaRPr lang="en-GB" sz="2400" dirty="0"/>
          </a:p>
          <a:p>
            <a:pPr algn="ctr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Telephone 33 (0)1 45 68 39 43</a:t>
            </a:r>
          </a:p>
        </p:txBody>
      </p:sp>
    </p:spTree>
    <p:extLst>
      <p:ext uri="{BB962C8B-B14F-4D97-AF65-F5344CB8AC3E}">
        <p14:creationId xmlns:p14="http://schemas.microsoft.com/office/powerpoint/2010/main" xmlns="" val="130626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2948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549275"/>
            <a:ext cx="8229600" cy="9223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r>
              <a:rPr lang="de-DE" altLang="en-US" dirty="0">
                <a:solidFill>
                  <a:schemeClr val="tx2"/>
                </a:solidFill>
                <a:effectLst/>
              </a:rPr>
              <a:t>Outline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4676"/>
            <a:ext cx="8229600" cy="29527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bg1"/>
              </a:buClr>
            </a:pPr>
            <a:r>
              <a:rPr lang="de-DE" altLang="en-US" sz="2800" dirty="0">
                <a:solidFill>
                  <a:schemeClr val="tx2"/>
                </a:solidFill>
              </a:rPr>
              <a:t>Project </a:t>
            </a:r>
            <a:r>
              <a:rPr lang="de-DE" altLang="en-US" sz="2800" dirty="0" err="1">
                <a:solidFill>
                  <a:schemeClr val="tx2"/>
                </a:solidFill>
              </a:rPr>
              <a:t>outputs</a:t>
            </a:r>
            <a:r>
              <a:rPr lang="de-DE" altLang="en-US" sz="2800" dirty="0">
                <a:solidFill>
                  <a:schemeClr val="tx2"/>
                </a:solidFill>
              </a:rPr>
              <a:t> </a:t>
            </a:r>
            <a:r>
              <a:rPr lang="de-DE" altLang="en-US" sz="2800" dirty="0" err="1">
                <a:solidFill>
                  <a:schemeClr val="tx2"/>
                </a:solidFill>
              </a:rPr>
              <a:t>and</a:t>
            </a:r>
            <a:r>
              <a:rPr lang="de-DE" altLang="en-US" sz="2800" dirty="0">
                <a:solidFill>
                  <a:schemeClr val="tx2"/>
                </a:solidFill>
              </a:rPr>
              <a:t> </a:t>
            </a:r>
            <a:r>
              <a:rPr lang="de-DE" altLang="en-US" sz="2800" dirty="0" err="1">
                <a:solidFill>
                  <a:schemeClr val="tx2"/>
                </a:solidFill>
              </a:rPr>
              <a:t>activites</a:t>
            </a:r>
            <a:endParaRPr lang="de-DE" altLang="en-US" sz="2800" dirty="0">
              <a:solidFill>
                <a:schemeClr val="tx2"/>
              </a:solidFill>
            </a:endParaRPr>
          </a:p>
          <a:p>
            <a:pPr>
              <a:buClr>
                <a:schemeClr val="bg1"/>
              </a:buClr>
            </a:pPr>
            <a:r>
              <a:rPr lang="de-DE" altLang="en-US" sz="2800" dirty="0" err="1">
                <a:solidFill>
                  <a:schemeClr val="tx2"/>
                </a:solidFill>
              </a:rPr>
              <a:t>Execution</a:t>
            </a:r>
            <a:r>
              <a:rPr lang="de-DE" altLang="en-US" sz="2800" dirty="0">
                <a:solidFill>
                  <a:schemeClr val="tx2"/>
                </a:solidFill>
              </a:rPr>
              <a:t> </a:t>
            </a:r>
            <a:r>
              <a:rPr lang="de-DE" altLang="en-US" sz="2800" dirty="0" err="1">
                <a:solidFill>
                  <a:schemeClr val="tx2"/>
                </a:solidFill>
              </a:rPr>
              <a:t>and</a:t>
            </a:r>
            <a:r>
              <a:rPr lang="de-DE" altLang="en-US" sz="2800" dirty="0">
                <a:solidFill>
                  <a:schemeClr val="tx2"/>
                </a:solidFill>
              </a:rPr>
              <a:t> </a:t>
            </a:r>
            <a:r>
              <a:rPr lang="de-DE" altLang="en-US" sz="2800" dirty="0" err="1">
                <a:solidFill>
                  <a:schemeClr val="tx2"/>
                </a:solidFill>
              </a:rPr>
              <a:t>management</a:t>
            </a:r>
            <a:r>
              <a:rPr lang="de-DE" altLang="en-US" sz="2800" dirty="0">
                <a:solidFill>
                  <a:schemeClr val="tx2"/>
                </a:solidFill>
              </a:rPr>
              <a:t> </a:t>
            </a:r>
            <a:r>
              <a:rPr lang="de-DE" altLang="en-US" sz="2800" dirty="0" err="1" smtClean="0">
                <a:solidFill>
                  <a:schemeClr val="tx2"/>
                </a:solidFill>
              </a:rPr>
              <a:t>arrangements</a:t>
            </a:r>
            <a:endParaRPr lang="de-DE" altLang="en-US" sz="2800" dirty="0" smtClean="0">
              <a:solidFill>
                <a:schemeClr val="tx2"/>
              </a:solidFill>
            </a:endParaRPr>
          </a:p>
          <a:p>
            <a:pPr lvl="1">
              <a:buClr>
                <a:schemeClr val="bg1"/>
              </a:buClr>
            </a:pPr>
            <a:r>
              <a:rPr lang="de-DE" altLang="en-US" sz="2400" dirty="0" err="1" smtClean="0">
                <a:solidFill>
                  <a:schemeClr val="tx2"/>
                </a:solidFill>
              </a:rPr>
              <a:t>Roles</a:t>
            </a:r>
            <a:r>
              <a:rPr lang="de-DE" altLang="en-US" sz="2400" dirty="0" smtClean="0">
                <a:solidFill>
                  <a:schemeClr val="tx2"/>
                </a:solidFill>
              </a:rPr>
              <a:t> </a:t>
            </a:r>
            <a:endParaRPr lang="de-DE" altLang="en-US" sz="2400" dirty="0">
              <a:solidFill>
                <a:schemeClr val="tx2"/>
              </a:solidFill>
            </a:endParaRPr>
          </a:p>
          <a:p>
            <a:pPr>
              <a:buClr>
                <a:schemeClr val="bg1"/>
              </a:buClr>
            </a:pPr>
            <a:endParaRPr lang="de-DE" altLang="en-US" sz="2800" dirty="0">
              <a:solidFill>
                <a:schemeClr val="tx2"/>
              </a:solidFill>
            </a:endParaRPr>
          </a:p>
          <a:p>
            <a:endParaRPr lang="de-DE" altLang="en-US" sz="2800" dirty="0">
              <a:solidFill>
                <a:srgbClr val="595959"/>
              </a:solidFill>
            </a:endParaRPr>
          </a:p>
          <a:p>
            <a:endParaRPr lang="de-DE" altLang="en-US" sz="28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73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4" y="549275"/>
            <a:ext cx="8353425" cy="9985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>
                <a:solidFill>
                  <a:srgbClr val="595959"/>
                </a:solidFill>
              </a:rPr>
              <a:t>Groundwater Resources Governance in Transboundary Aquifers - SDC</a:t>
            </a:r>
            <a:endParaRPr lang="de-DE" altLang="en-US" sz="2800">
              <a:solidFill>
                <a:srgbClr val="595959"/>
              </a:solidFill>
            </a:endParaRP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338" y="1784351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marL="660366" indent="-660366">
              <a:buNone/>
            </a:pPr>
            <a:r>
              <a:rPr lang="en-US" altLang="en-US" sz="2400">
                <a:solidFill>
                  <a:srgbClr val="595959"/>
                </a:solidFill>
              </a:rPr>
              <a:t>Objectives:</a:t>
            </a:r>
          </a:p>
          <a:p>
            <a:pPr marL="660366" indent="-660366">
              <a:buClr>
                <a:schemeClr val="bg1"/>
              </a:buClr>
            </a:pPr>
            <a:r>
              <a:rPr lang="en-US" altLang="en-US" sz="2400">
                <a:solidFill>
                  <a:srgbClr val="595959"/>
                </a:solidFill>
              </a:rPr>
              <a:t>improve the knowledge and recognition of the importance and vulnerability of transboundary groundwater resources, </a:t>
            </a:r>
          </a:p>
          <a:p>
            <a:pPr marL="660366" indent="-660366">
              <a:buClr>
                <a:schemeClr val="bg1"/>
              </a:buClr>
            </a:pPr>
            <a:r>
              <a:rPr lang="en-US" altLang="en-US" sz="2400">
                <a:solidFill>
                  <a:srgbClr val="595959"/>
                </a:solidFill>
              </a:rPr>
              <a:t>establish cross-border dialogue and cooperation</a:t>
            </a:r>
          </a:p>
          <a:p>
            <a:pPr marL="660366" indent="-660366">
              <a:buClr>
                <a:schemeClr val="bg1"/>
              </a:buClr>
            </a:pPr>
            <a:r>
              <a:rPr lang="en-US" altLang="en-US" sz="2400">
                <a:solidFill>
                  <a:srgbClr val="595959"/>
                </a:solidFill>
              </a:rPr>
              <a:t>develop shared management tools; and</a:t>
            </a:r>
          </a:p>
          <a:p>
            <a:pPr marL="660366" indent="-660366">
              <a:buClr>
                <a:schemeClr val="bg1"/>
              </a:buClr>
            </a:pPr>
            <a:r>
              <a:rPr lang="en-US" altLang="en-US" sz="2400">
                <a:solidFill>
                  <a:srgbClr val="595959"/>
                </a:solidFill>
              </a:rPr>
              <a:t>facilitate governance reforms focused on improving livelihoods, economic development and environmental sustainability. </a:t>
            </a:r>
            <a:endParaRPr lang="de-DE" altLang="en-US" sz="24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32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549275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r>
              <a:rPr lang="de-DE" altLang="en-US">
                <a:solidFill>
                  <a:srgbClr val="595959"/>
                </a:solidFill>
                <a:effectLst/>
              </a:rPr>
              <a:t>History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01801"/>
            <a:ext cx="8229600" cy="41370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de-DE" altLang="en-US" sz="2400">
                <a:solidFill>
                  <a:srgbClr val="FF0000"/>
                </a:solidFill>
              </a:rPr>
              <a:t>Eberhard‘s slides (Ivica to cover this?)</a:t>
            </a:r>
          </a:p>
          <a:p>
            <a:pPr>
              <a:lnSpc>
                <a:spcPct val="90000"/>
              </a:lnSpc>
            </a:pPr>
            <a:r>
              <a:rPr lang="de-DE" altLang="en-US" sz="2400">
                <a:solidFill>
                  <a:srgbClr val="595959"/>
                </a:solidFill>
              </a:rPr>
              <a:t>IHP council resolution</a:t>
            </a:r>
          </a:p>
          <a:p>
            <a:pPr>
              <a:lnSpc>
                <a:spcPct val="90000"/>
              </a:lnSpc>
            </a:pPr>
            <a:r>
              <a:rPr lang="de-DE" altLang="en-US" sz="2400">
                <a:solidFill>
                  <a:srgbClr val="595959"/>
                </a:solidFill>
              </a:rPr>
              <a:t>SDC agreed to provide funding for three case studies (detailed TBA assessments, contributing to the TWAP project)</a:t>
            </a:r>
          </a:p>
          <a:p>
            <a:pPr>
              <a:lnSpc>
                <a:spcPct val="90000"/>
              </a:lnSpc>
            </a:pPr>
            <a:r>
              <a:rPr lang="de-DE" altLang="en-US" sz="2400">
                <a:solidFill>
                  <a:srgbClr val="595959"/>
                </a:solidFill>
              </a:rPr>
              <a:t>Preparation phase, mission to BO, NA and SA in March 2013</a:t>
            </a:r>
          </a:p>
          <a:p>
            <a:pPr>
              <a:lnSpc>
                <a:spcPct val="90000"/>
              </a:lnSpc>
            </a:pPr>
            <a:r>
              <a:rPr lang="de-DE" altLang="en-US" sz="2400">
                <a:solidFill>
                  <a:srgbClr val="595959"/>
                </a:solidFill>
              </a:rPr>
              <a:t>Preparation of the project document </a:t>
            </a:r>
            <a:r>
              <a:rPr lang="de-DE" altLang="en-US" sz="2400">
                <a:solidFill>
                  <a:srgbClr val="595959"/>
                </a:solidFill>
                <a:sym typeface="Wingdings" pitchFamily="2" charset="2"/>
              </a:rPr>
              <a:t> basis for this presentation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20005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0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r>
              <a:rPr lang="de-DE" altLang="en-US" sz="4000" b="0" dirty="0">
                <a:solidFill>
                  <a:schemeClr val="tx2"/>
                </a:solidFill>
              </a:rPr>
              <a:t>Tentative </a:t>
            </a:r>
            <a:r>
              <a:rPr lang="de-DE" altLang="en-US" sz="4000" b="0" dirty="0" err="1">
                <a:solidFill>
                  <a:schemeClr val="tx2"/>
                </a:solidFill>
              </a:rPr>
              <a:t>budget</a:t>
            </a:r>
            <a:r>
              <a:rPr lang="de-DE" altLang="en-US" sz="4000" b="0" dirty="0">
                <a:solidFill>
                  <a:schemeClr val="tx2"/>
                </a:solidFill>
              </a:rPr>
              <a:t> breakdo</a:t>
            </a:r>
            <a:r>
              <a:rPr lang="de-DE" altLang="en-US" sz="4000" b="0" dirty="0">
                <a:solidFill>
                  <a:srgbClr val="595959"/>
                </a:solidFill>
              </a:rPr>
              <a:t>wn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28776"/>
            <a:ext cx="8229600" cy="43926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bg1"/>
              </a:buClr>
              <a:buFont typeface="Wingdings" pitchFamily="2" charset="2"/>
              <a:buNone/>
            </a:pPr>
            <a:r>
              <a:rPr lang="de-DE" altLang="en-US" sz="2400" dirty="0">
                <a:solidFill>
                  <a:schemeClr val="tx2"/>
                </a:solidFill>
              </a:rPr>
              <a:t>506,000 US$ </a:t>
            </a:r>
            <a:r>
              <a:rPr lang="de-DE" altLang="en-US" sz="2400" dirty="0" err="1">
                <a:solidFill>
                  <a:schemeClr val="tx2"/>
                </a:solidFill>
              </a:rPr>
              <a:t>allocation</a:t>
            </a:r>
            <a:r>
              <a:rPr lang="de-DE" altLang="en-US" sz="2400" dirty="0">
                <a:solidFill>
                  <a:schemeClr val="tx2"/>
                </a:solidFill>
              </a:rPr>
              <a:t> </a:t>
            </a:r>
            <a:r>
              <a:rPr lang="de-DE" altLang="en-US" sz="2400" dirty="0" err="1">
                <a:solidFill>
                  <a:schemeClr val="tx2"/>
                </a:solidFill>
              </a:rPr>
              <a:t>for</a:t>
            </a:r>
            <a:r>
              <a:rPr lang="de-DE" altLang="en-US" sz="2400" dirty="0">
                <a:solidFill>
                  <a:schemeClr val="tx2"/>
                </a:solidFill>
              </a:rPr>
              <a:t> </a:t>
            </a:r>
            <a:r>
              <a:rPr lang="de-DE" altLang="en-US" sz="2400" dirty="0" err="1">
                <a:solidFill>
                  <a:schemeClr val="tx2"/>
                </a:solidFill>
              </a:rPr>
              <a:t>Stampriet</a:t>
            </a:r>
            <a:r>
              <a:rPr lang="de-DE" altLang="en-US" sz="2400" dirty="0">
                <a:solidFill>
                  <a:schemeClr val="tx2"/>
                </a:solidFill>
              </a:rPr>
              <a:t>-Kalahari/</a:t>
            </a:r>
            <a:r>
              <a:rPr lang="de-DE" altLang="en-US" sz="2400" dirty="0" err="1">
                <a:solidFill>
                  <a:schemeClr val="tx2"/>
                </a:solidFill>
              </a:rPr>
              <a:t>Karoo</a:t>
            </a:r>
            <a:endParaRPr lang="de-DE" altLang="en-US" sz="2400" dirty="0">
              <a:solidFill>
                <a:schemeClr val="tx2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None/>
            </a:pPr>
            <a:endParaRPr lang="de-DE" altLang="en-US" sz="1000" dirty="0">
              <a:solidFill>
                <a:schemeClr val="tx2"/>
              </a:solidFill>
            </a:endParaRPr>
          </a:p>
          <a:p>
            <a:pPr>
              <a:buClr>
                <a:schemeClr val="bg1"/>
              </a:buClr>
            </a:pPr>
            <a:r>
              <a:rPr lang="de-DE" altLang="en-US" sz="2400" dirty="0">
                <a:solidFill>
                  <a:schemeClr val="tx2"/>
                </a:solidFill>
              </a:rPr>
              <a:t>National </a:t>
            </a:r>
            <a:r>
              <a:rPr lang="de-DE" altLang="en-US" sz="2400" dirty="0" err="1">
                <a:solidFill>
                  <a:schemeClr val="tx2"/>
                </a:solidFill>
              </a:rPr>
              <a:t>experts</a:t>
            </a:r>
            <a:r>
              <a:rPr lang="de-DE" altLang="en-US" sz="2400" dirty="0">
                <a:solidFill>
                  <a:schemeClr val="tx2"/>
                </a:solidFill>
              </a:rPr>
              <a:t> &amp; regional </a:t>
            </a:r>
            <a:r>
              <a:rPr lang="de-DE" altLang="en-US" sz="2400" dirty="0" err="1">
                <a:solidFill>
                  <a:schemeClr val="tx2"/>
                </a:solidFill>
              </a:rPr>
              <a:t>coordinator</a:t>
            </a:r>
            <a:r>
              <a:rPr lang="de-DE" altLang="en-US" sz="2400" dirty="0">
                <a:solidFill>
                  <a:schemeClr val="tx2"/>
                </a:solidFill>
              </a:rPr>
              <a:t> (</a:t>
            </a:r>
            <a:r>
              <a:rPr lang="de-DE" altLang="en-US" sz="2400" dirty="0" err="1">
                <a:solidFill>
                  <a:schemeClr val="tx2"/>
                </a:solidFill>
              </a:rPr>
              <a:t>collection</a:t>
            </a:r>
            <a:r>
              <a:rPr lang="de-DE" altLang="en-US" sz="2400" dirty="0">
                <a:solidFill>
                  <a:schemeClr val="tx2"/>
                </a:solidFill>
              </a:rPr>
              <a:t> </a:t>
            </a:r>
            <a:r>
              <a:rPr lang="de-DE" altLang="en-US" sz="2400" dirty="0" err="1">
                <a:solidFill>
                  <a:schemeClr val="tx2"/>
                </a:solidFill>
              </a:rPr>
              <a:t>and</a:t>
            </a:r>
            <a:r>
              <a:rPr lang="de-DE" altLang="en-US" sz="2400" dirty="0">
                <a:solidFill>
                  <a:schemeClr val="tx2"/>
                </a:solidFill>
              </a:rPr>
              <a:t> </a:t>
            </a:r>
            <a:r>
              <a:rPr lang="de-DE" altLang="en-US" sz="2400" dirty="0" err="1">
                <a:solidFill>
                  <a:schemeClr val="tx2"/>
                </a:solidFill>
              </a:rPr>
              <a:t>harmonization</a:t>
            </a:r>
            <a:r>
              <a:rPr lang="de-DE" altLang="en-US" sz="2400" dirty="0">
                <a:solidFill>
                  <a:schemeClr val="tx2"/>
                </a:solidFill>
              </a:rPr>
              <a:t> of </a:t>
            </a:r>
            <a:r>
              <a:rPr lang="de-DE" altLang="en-US" sz="2400" dirty="0" err="1">
                <a:solidFill>
                  <a:schemeClr val="tx2"/>
                </a:solidFill>
              </a:rPr>
              <a:t>data</a:t>
            </a:r>
            <a:r>
              <a:rPr lang="de-DE" altLang="en-US" sz="2400" dirty="0">
                <a:solidFill>
                  <a:schemeClr val="tx2"/>
                </a:solidFill>
              </a:rPr>
              <a:t>, </a:t>
            </a:r>
            <a:r>
              <a:rPr lang="de-DE" altLang="en-US" sz="2400" dirty="0" err="1">
                <a:solidFill>
                  <a:schemeClr val="tx2"/>
                </a:solidFill>
              </a:rPr>
              <a:t>data</a:t>
            </a:r>
            <a:r>
              <a:rPr lang="de-DE" altLang="en-US" sz="2400" dirty="0">
                <a:solidFill>
                  <a:schemeClr val="tx2"/>
                </a:solidFill>
              </a:rPr>
              <a:t> </a:t>
            </a:r>
            <a:r>
              <a:rPr lang="de-DE" altLang="en-US" sz="2400" dirty="0" err="1">
                <a:solidFill>
                  <a:schemeClr val="tx2"/>
                </a:solidFill>
              </a:rPr>
              <a:t>management</a:t>
            </a:r>
            <a:r>
              <a:rPr lang="de-DE" altLang="en-US" sz="2400" dirty="0">
                <a:solidFill>
                  <a:schemeClr val="tx2"/>
                </a:solidFill>
              </a:rPr>
              <a:t> </a:t>
            </a:r>
            <a:r>
              <a:rPr lang="de-DE" altLang="en-US" sz="2400" dirty="0" err="1">
                <a:solidFill>
                  <a:schemeClr val="tx2"/>
                </a:solidFill>
              </a:rPr>
              <a:t>system</a:t>
            </a:r>
            <a:r>
              <a:rPr lang="de-DE" altLang="en-US" sz="2400" dirty="0">
                <a:solidFill>
                  <a:schemeClr val="tx2"/>
                </a:solidFill>
              </a:rPr>
              <a:t>, </a:t>
            </a:r>
            <a:r>
              <a:rPr lang="de-DE" altLang="en-US" sz="2400" dirty="0" err="1">
                <a:solidFill>
                  <a:schemeClr val="tx2"/>
                </a:solidFill>
              </a:rPr>
              <a:t>stakeholder</a:t>
            </a:r>
            <a:r>
              <a:rPr lang="de-DE" altLang="en-US" sz="2400" dirty="0">
                <a:solidFill>
                  <a:schemeClr val="tx2"/>
                </a:solidFill>
              </a:rPr>
              <a:t> </a:t>
            </a:r>
            <a:r>
              <a:rPr lang="de-DE" altLang="en-US" sz="2400" dirty="0" err="1">
                <a:solidFill>
                  <a:schemeClr val="tx2"/>
                </a:solidFill>
              </a:rPr>
              <a:t>analysis</a:t>
            </a:r>
            <a:r>
              <a:rPr lang="de-DE" altLang="en-US" sz="2400" dirty="0">
                <a:solidFill>
                  <a:schemeClr val="tx2"/>
                </a:solidFill>
              </a:rPr>
              <a:t>, </a:t>
            </a:r>
            <a:r>
              <a:rPr lang="de-DE" altLang="en-US" sz="2400" dirty="0" err="1">
                <a:solidFill>
                  <a:schemeClr val="tx2"/>
                </a:solidFill>
              </a:rPr>
              <a:t>transboundary</a:t>
            </a:r>
            <a:r>
              <a:rPr lang="de-DE" altLang="en-US" sz="2400" dirty="0">
                <a:solidFill>
                  <a:schemeClr val="tx2"/>
                </a:solidFill>
              </a:rPr>
              <a:t> </a:t>
            </a:r>
            <a:r>
              <a:rPr lang="de-DE" altLang="en-US" sz="2400" dirty="0" err="1">
                <a:solidFill>
                  <a:schemeClr val="tx2"/>
                </a:solidFill>
              </a:rPr>
              <a:t>mapping</a:t>
            </a:r>
            <a:r>
              <a:rPr lang="de-DE" altLang="en-US" sz="2400" dirty="0">
                <a:solidFill>
                  <a:schemeClr val="tx2"/>
                </a:solidFill>
              </a:rPr>
              <a:t>, </a:t>
            </a:r>
            <a:r>
              <a:rPr lang="de-DE" altLang="en-US" sz="2400" dirty="0" err="1">
                <a:solidFill>
                  <a:schemeClr val="tx2"/>
                </a:solidFill>
              </a:rPr>
              <a:t>diagnostic</a:t>
            </a:r>
            <a:r>
              <a:rPr lang="de-DE" altLang="en-US" sz="2400" dirty="0">
                <a:solidFill>
                  <a:schemeClr val="tx2"/>
                </a:solidFill>
              </a:rPr>
              <a:t> </a:t>
            </a:r>
            <a:r>
              <a:rPr lang="de-DE" altLang="en-US" sz="2400" dirty="0" err="1">
                <a:solidFill>
                  <a:schemeClr val="tx2"/>
                </a:solidFill>
              </a:rPr>
              <a:t>report</a:t>
            </a:r>
            <a:r>
              <a:rPr lang="de-DE" altLang="en-US" sz="2400" dirty="0">
                <a:solidFill>
                  <a:schemeClr val="tx2"/>
                </a:solidFill>
              </a:rPr>
              <a:t> &amp; </a:t>
            </a:r>
            <a:r>
              <a:rPr lang="de-DE" altLang="en-US" sz="2400" dirty="0" err="1">
                <a:solidFill>
                  <a:schemeClr val="tx2"/>
                </a:solidFill>
              </a:rPr>
              <a:t>assessment</a:t>
            </a:r>
            <a:r>
              <a:rPr lang="de-DE" altLang="en-US" sz="2400" dirty="0">
                <a:solidFill>
                  <a:schemeClr val="tx2"/>
                </a:solidFill>
              </a:rPr>
              <a:t>: 261k</a:t>
            </a:r>
          </a:p>
          <a:p>
            <a:pPr>
              <a:buClr>
                <a:schemeClr val="bg1"/>
              </a:buClr>
            </a:pPr>
            <a:r>
              <a:rPr lang="de-DE" altLang="en-US" sz="2400" dirty="0">
                <a:solidFill>
                  <a:schemeClr val="tx2"/>
                </a:solidFill>
              </a:rPr>
              <a:t>Data </a:t>
            </a:r>
            <a:r>
              <a:rPr lang="de-DE" altLang="en-US" sz="2400" dirty="0" err="1">
                <a:solidFill>
                  <a:schemeClr val="tx2"/>
                </a:solidFill>
              </a:rPr>
              <a:t>collection</a:t>
            </a:r>
            <a:r>
              <a:rPr lang="de-DE" altLang="en-US" sz="2400" dirty="0">
                <a:solidFill>
                  <a:schemeClr val="tx2"/>
                </a:solidFill>
              </a:rPr>
              <a:t> </a:t>
            </a:r>
            <a:r>
              <a:rPr lang="de-DE" altLang="en-US" sz="2400" dirty="0" err="1">
                <a:solidFill>
                  <a:schemeClr val="tx2"/>
                </a:solidFill>
              </a:rPr>
              <a:t>and</a:t>
            </a:r>
            <a:r>
              <a:rPr lang="de-DE" altLang="en-US" sz="2400" dirty="0">
                <a:solidFill>
                  <a:schemeClr val="tx2"/>
                </a:solidFill>
              </a:rPr>
              <a:t> </a:t>
            </a:r>
            <a:r>
              <a:rPr lang="de-DE" altLang="en-US" sz="2400" dirty="0" err="1">
                <a:solidFill>
                  <a:schemeClr val="tx2"/>
                </a:solidFill>
              </a:rPr>
              <a:t>field</a:t>
            </a:r>
            <a:r>
              <a:rPr lang="de-DE" altLang="en-US" sz="2400" dirty="0">
                <a:solidFill>
                  <a:schemeClr val="tx2"/>
                </a:solidFill>
              </a:rPr>
              <a:t> </a:t>
            </a:r>
            <a:r>
              <a:rPr lang="de-DE" altLang="en-US" sz="2400" dirty="0" err="1">
                <a:solidFill>
                  <a:schemeClr val="tx2"/>
                </a:solidFill>
              </a:rPr>
              <a:t>campaigns</a:t>
            </a:r>
            <a:r>
              <a:rPr lang="de-DE" altLang="en-US" sz="2400" dirty="0">
                <a:solidFill>
                  <a:schemeClr val="tx2"/>
                </a:solidFill>
              </a:rPr>
              <a:t> 70k</a:t>
            </a:r>
          </a:p>
          <a:p>
            <a:pPr>
              <a:buClr>
                <a:schemeClr val="bg1"/>
              </a:buClr>
            </a:pPr>
            <a:r>
              <a:rPr lang="de-DE" altLang="en-US" sz="2400" dirty="0">
                <a:solidFill>
                  <a:schemeClr val="tx2"/>
                </a:solidFill>
              </a:rPr>
              <a:t>Meetings &amp; </a:t>
            </a:r>
            <a:r>
              <a:rPr lang="de-DE" altLang="en-US" sz="2400" dirty="0" err="1">
                <a:solidFill>
                  <a:schemeClr val="tx2"/>
                </a:solidFill>
              </a:rPr>
              <a:t>Capacity</a:t>
            </a:r>
            <a:r>
              <a:rPr lang="de-DE" altLang="en-US" sz="2400" dirty="0">
                <a:solidFill>
                  <a:schemeClr val="tx2"/>
                </a:solidFill>
              </a:rPr>
              <a:t> </a:t>
            </a:r>
            <a:r>
              <a:rPr lang="de-DE" altLang="en-US" sz="2400" dirty="0" err="1">
                <a:solidFill>
                  <a:schemeClr val="tx2"/>
                </a:solidFill>
              </a:rPr>
              <a:t>building</a:t>
            </a:r>
            <a:r>
              <a:rPr lang="de-DE" altLang="en-US" sz="2400" dirty="0">
                <a:solidFill>
                  <a:schemeClr val="tx2"/>
                </a:solidFill>
              </a:rPr>
              <a:t> 150k</a:t>
            </a:r>
          </a:p>
          <a:p>
            <a:pPr>
              <a:buClr>
                <a:schemeClr val="bg1"/>
              </a:buClr>
            </a:pPr>
            <a:r>
              <a:rPr lang="de-DE" altLang="en-US" sz="2400" dirty="0">
                <a:solidFill>
                  <a:schemeClr val="tx2"/>
                </a:solidFill>
              </a:rPr>
              <a:t>Communication 25k</a:t>
            </a:r>
          </a:p>
          <a:p>
            <a:pPr>
              <a:buClr>
                <a:schemeClr val="bg1"/>
              </a:buClr>
            </a:pPr>
            <a:endParaRPr lang="de-DE" altLang="en-US" sz="1000" i="1" dirty="0">
              <a:solidFill>
                <a:schemeClr val="tx2"/>
              </a:solidFill>
            </a:endParaRPr>
          </a:p>
          <a:p>
            <a:pPr>
              <a:buClr>
                <a:schemeClr val="bg1"/>
              </a:buClr>
            </a:pPr>
            <a:r>
              <a:rPr lang="de-DE" altLang="en-US" sz="2400" dirty="0" err="1">
                <a:solidFill>
                  <a:schemeClr val="tx2"/>
                </a:solidFill>
              </a:rPr>
              <a:t>Component</a:t>
            </a:r>
            <a:r>
              <a:rPr lang="de-DE" altLang="en-US" sz="2400" dirty="0">
                <a:solidFill>
                  <a:schemeClr val="tx2"/>
                </a:solidFill>
              </a:rPr>
              <a:t> 1: 460k US$ -  </a:t>
            </a:r>
            <a:r>
              <a:rPr lang="de-DE" altLang="en-US" sz="2400" dirty="0" err="1">
                <a:solidFill>
                  <a:schemeClr val="tx2"/>
                </a:solidFill>
              </a:rPr>
              <a:t>Component</a:t>
            </a:r>
            <a:r>
              <a:rPr lang="de-DE" altLang="en-US" sz="2400" dirty="0">
                <a:solidFill>
                  <a:schemeClr val="tx2"/>
                </a:solidFill>
              </a:rPr>
              <a:t> 2 – 46k US$</a:t>
            </a:r>
          </a:p>
          <a:p>
            <a:pPr>
              <a:buClr>
                <a:schemeClr val="bg1"/>
              </a:buClr>
            </a:pPr>
            <a:endParaRPr lang="de-DE" altLang="en-US" sz="2400" b="1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18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333375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r>
              <a:rPr lang="de-DE" altLang="en-US" sz="3600" b="0" dirty="0">
                <a:solidFill>
                  <a:schemeClr val="tx2"/>
                </a:solidFill>
              </a:rPr>
              <a:t>Project design &amp; </a:t>
            </a:r>
            <a:r>
              <a:rPr lang="de-DE" altLang="en-US" sz="3600" b="0" dirty="0" err="1" smtClean="0">
                <a:solidFill>
                  <a:schemeClr val="tx2"/>
                </a:solidFill>
              </a:rPr>
              <a:t>activities</a:t>
            </a:r>
            <a:endParaRPr lang="de-DE" altLang="en-US" sz="3600" b="0" dirty="0">
              <a:solidFill>
                <a:schemeClr val="tx2"/>
              </a:solidFill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258430"/>
            <a:ext cx="3744912" cy="121166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Clr>
                <a:srgbClr val="0066AC"/>
              </a:buClr>
              <a:buNone/>
            </a:pPr>
            <a:r>
              <a:rPr lang="de-DE" altLang="en-US" sz="2000" dirty="0" smtClean="0">
                <a:solidFill>
                  <a:schemeClr val="tx2"/>
                </a:solidFill>
              </a:rPr>
              <a:t>In </a:t>
            </a:r>
            <a:r>
              <a:rPr lang="de-DE" altLang="en-US" sz="2000" dirty="0" err="1" smtClean="0">
                <a:solidFill>
                  <a:schemeClr val="tx2"/>
                </a:solidFill>
              </a:rPr>
              <a:t>depth</a:t>
            </a:r>
            <a:r>
              <a:rPr lang="de-DE" altLang="en-US" sz="2000" dirty="0" smtClean="0">
                <a:solidFill>
                  <a:schemeClr val="tx2"/>
                </a:solidFill>
              </a:rPr>
              <a:t> </a:t>
            </a:r>
            <a:r>
              <a:rPr lang="de-DE" altLang="en-US" sz="2000" dirty="0" err="1" smtClean="0">
                <a:solidFill>
                  <a:schemeClr val="tx2"/>
                </a:solidFill>
              </a:rPr>
              <a:t>assessment</a:t>
            </a:r>
            <a:r>
              <a:rPr lang="de-DE" altLang="en-US" sz="2000" dirty="0" smtClean="0">
                <a:solidFill>
                  <a:schemeClr val="tx2"/>
                </a:solidFill>
              </a:rPr>
              <a:t> of </a:t>
            </a:r>
            <a:r>
              <a:rPr lang="de-DE" altLang="en-US" sz="2000" dirty="0" err="1" smtClean="0">
                <a:solidFill>
                  <a:schemeClr val="tx2"/>
                </a:solidFill>
              </a:rPr>
              <a:t>the</a:t>
            </a:r>
            <a:r>
              <a:rPr lang="de-DE" altLang="en-US" sz="2000" dirty="0" smtClean="0">
                <a:solidFill>
                  <a:schemeClr val="tx2"/>
                </a:solidFill>
              </a:rPr>
              <a:t> </a:t>
            </a:r>
            <a:r>
              <a:rPr lang="de-DE" altLang="en-US" sz="2000" dirty="0" err="1" smtClean="0">
                <a:solidFill>
                  <a:schemeClr val="tx2"/>
                </a:solidFill>
              </a:rPr>
              <a:t>transboundary</a:t>
            </a:r>
            <a:r>
              <a:rPr lang="de-DE" altLang="en-US" sz="2000" dirty="0" smtClean="0">
                <a:solidFill>
                  <a:schemeClr val="tx2"/>
                </a:solidFill>
              </a:rPr>
              <a:t> </a:t>
            </a:r>
            <a:r>
              <a:rPr lang="de-DE" altLang="en-US" sz="2000" dirty="0" err="1" smtClean="0">
                <a:solidFill>
                  <a:schemeClr val="tx2"/>
                </a:solidFill>
              </a:rPr>
              <a:t>aquifer</a:t>
            </a:r>
            <a:endParaRPr lang="de-DE" altLang="en-US" sz="2000" dirty="0">
              <a:solidFill>
                <a:schemeClr val="tx2"/>
              </a:solidFill>
            </a:endParaRPr>
          </a:p>
        </p:txBody>
      </p:sp>
      <p:sp>
        <p:nvSpPr>
          <p:cNvPr id="483332" name="Text Box 4"/>
          <p:cNvSpPr txBox="1">
            <a:spLocks noChangeArrowheads="1"/>
          </p:cNvSpPr>
          <p:nvPr/>
        </p:nvSpPr>
        <p:spPr bwMode="auto">
          <a:xfrm>
            <a:off x="684213" y="1341439"/>
            <a:ext cx="3600450" cy="246220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dirty="0">
                <a:solidFill>
                  <a:schemeClr val="tx2"/>
                </a:solidFill>
              </a:rPr>
              <a:t>Component 1:</a:t>
            </a:r>
          </a:p>
          <a:p>
            <a:pPr algn="ctr">
              <a:spcBef>
                <a:spcPct val="50000"/>
              </a:spcBef>
            </a:pPr>
            <a:r>
              <a:rPr lang="en-US" altLang="en-US" sz="2000" dirty="0">
                <a:solidFill>
                  <a:schemeClr val="tx2"/>
                </a:solidFill>
              </a:rPr>
              <a:t>Building recognition of the shared nature of the resource, and mutual trust through an </a:t>
            </a:r>
            <a:r>
              <a:rPr lang="en-US" altLang="en-US" sz="2000" u="sng" dirty="0">
                <a:solidFill>
                  <a:schemeClr val="tx2"/>
                </a:solidFill>
              </a:rPr>
              <a:t>assessment</a:t>
            </a:r>
            <a:r>
              <a:rPr lang="en-US" altLang="en-US" sz="2000" dirty="0">
                <a:solidFill>
                  <a:schemeClr val="tx2"/>
                </a:solidFill>
              </a:rPr>
              <a:t> based on joint fact finding and science based diagnostics</a:t>
            </a:r>
            <a:endParaRPr lang="de-DE" altLang="en-US" sz="2000" dirty="0">
              <a:solidFill>
                <a:schemeClr val="tx2"/>
              </a:solidFill>
            </a:endParaRPr>
          </a:p>
        </p:txBody>
      </p:sp>
      <p:sp>
        <p:nvSpPr>
          <p:cNvPr id="483333" name="Text Box 5"/>
          <p:cNvSpPr txBox="1">
            <a:spLocks noChangeArrowheads="1"/>
          </p:cNvSpPr>
          <p:nvPr/>
        </p:nvSpPr>
        <p:spPr bwMode="auto">
          <a:xfrm>
            <a:off x="4716463" y="1341438"/>
            <a:ext cx="3600450" cy="230832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dirty="0">
                <a:solidFill>
                  <a:schemeClr val="tx2"/>
                </a:solidFill>
              </a:rPr>
              <a:t>Component 2:</a:t>
            </a:r>
          </a:p>
          <a:p>
            <a:pPr algn="ctr">
              <a:spcBef>
                <a:spcPct val="50000"/>
              </a:spcBef>
            </a:pPr>
            <a:r>
              <a:rPr lang="en-US" altLang="en-US" sz="2000" dirty="0">
                <a:solidFill>
                  <a:schemeClr val="tx2"/>
                </a:solidFill>
              </a:rPr>
              <a:t>Reaching consensus on </a:t>
            </a:r>
            <a:r>
              <a:rPr lang="en-US" altLang="en-US" sz="2000" dirty="0" err="1">
                <a:solidFill>
                  <a:schemeClr val="tx2"/>
                </a:solidFill>
              </a:rPr>
              <a:t>transboundary</a:t>
            </a:r>
            <a:r>
              <a:rPr lang="en-US" altLang="en-US" sz="2000" dirty="0">
                <a:solidFill>
                  <a:schemeClr val="tx2"/>
                </a:solidFill>
              </a:rPr>
              <a:t> </a:t>
            </a:r>
            <a:r>
              <a:rPr lang="en-US" altLang="en-US" sz="2000" u="sng" dirty="0">
                <a:solidFill>
                  <a:schemeClr val="tx2"/>
                </a:solidFill>
              </a:rPr>
              <a:t>governance mechanisms</a:t>
            </a:r>
            <a:r>
              <a:rPr lang="en-US" altLang="en-US" sz="2000" dirty="0">
                <a:solidFill>
                  <a:schemeClr val="tx2"/>
                </a:solidFill>
              </a:rPr>
              <a:t> for </a:t>
            </a:r>
            <a:r>
              <a:rPr lang="en-US" altLang="en-US" sz="2000" dirty="0" err="1">
                <a:solidFill>
                  <a:schemeClr val="tx2"/>
                </a:solidFill>
              </a:rPr>
              <a:t>transboundary</a:t>
            </a:r>
            <a:r>
              <a:rPr lang="en-US" altLang="en-US" sz="2000" dirty="0">
                <a:solidFill>
                  <a:schemeClr val="tx2"/>
                </a:solidFill>
              </a:rPr>
              <a:t> groundwater management</a:t>
            </a:r>
            <a:endParaRPr lang="en-US" altLang="en-US" sz="2000" u="sng" dirty="0">
              <a:solidFill>
                <a:schemeClr val="tx2"/>
              </a:solidFill>
            </a:endParaRPr>
          </a:p>
          <a:p>
            <a:pPr algn="ctr">
              <a:spcBef>
                <a:spcPct val="50000"/>
              </a:spcBef>
            </a:pPr>
            <a:endParaRPr lang="de-DE" altLang="en-US" sz="2000" u="sng" dirty="0">
              <a:solidFill>
                <a:srgbClr val="595959"/>
              </a:solidFill>
            </a:endParaRPr>
          </a:p>
        </p:txBody>
      </p:sp>
      <p:sp>
        <p:nvSpPr>
          <p:cNvPr id="483334" name="Rectangle 6"/>
          <p:cNvSpPr>
            <a:spLocks noChangeArrowheads="1"/>
          </p:cNvSpPr>
          <p:nvPr/>
        </p:nvSpPr>
        <p:spPr bwMode="auto">
          <a:xfrm>
            <a:off x="4716464" y="4221087"/>
            <a:ext cx="3744912" cy="247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indent="0">
              <a:buClr>
                <a:srgbClr val="0066AC"/>
              </a:buClr>
              <a:buNone/>
            </a:pPr>
            <a:r>
              <a:rPr lang="en-US" altLang="en-US" sz="2000" dirty="0" smtClean="0">
                <a:solidFill>
                  <a:schemeClr val="tx2"/>
                </a:solidFill>
                <a:effectLst/>
                <a:latin typeface="+mn-lt"/>
              </a:rPr>
              <a:t>Establishment of multi country consultation </a:t>
            </a:r>
            <a:r>
              <a:rPr lang="en-US" altLang="en-US" sz="2000" dirty="0" err="1" smtClean="0">
                <a:solidFill>
                  <a:schemeClr val="tx2"/>
                </a:solidFill>
                <a:effectLst/>
                <a:latin typeface="+mn-lt"/>
              </a:rPr>
              <a:t>body</a:t>
            </a:r>
            <a:r>
              <a:rPr lang="en-US" altLang="en-US" sz="2000" dirty="0" err="1" smtClean="0">
                <a:solidFill>
                  <a:schemeClr val="bg1"/>
                </a:solidFill>
                <a:effectLst/>
                <a:latin typeface="+mn-lt"/>
              </a:rPr>
              <a:t>awareness</a:t>
            </a:r>
            <a:r>
              <a:rPr lang="en-US" altLang="en-US" sz="20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effectLst/>
              </a:rPr>
              <a:t>of countries on the UNGA Resolution on the Law of </a:t>
            </a:r>
            <a:r>
              <a:rPr lang="en-US" altLang="en-US" sz="2000" dirty="0" err="1">
                <a:solidFill>
                  <a:schemeClr val="bg1"/>
                </a:solidFill>
                <a:effectLst/>
              </a:rPr>
              <a:t>Transboundary</a:t>
            </a:r>
            <a:r>
              <a:rPr lang="en-US" alt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altLang="en-US" sz="1800" dirty="0">
                <a:solidFill>
                  <a:schemeClr val="bg1"/>
                </a:solidFill>
                <a:effectLst/>
              </a:rPr>
              <a:t>Aquifers</a:t>
            </a:r>
            <a:endParaRPr lang="de-DE" altLang="en-US" sz="1800" dirty="0">
              <a:solidFill>
                <a:schemeClr val="bg1"/>
              </a:solidFill>
              <a:effectLst/>
            </a:endParaRPr>
          </a:p>
        </p:txBody>
      </p:sp>
      <p:sp>
        <p:nvSpPr>
          <p:cNvPr id="483335" name="Line 7"/>
          <p:cNvSpPr>
            <a:spLocks noChangeShapeType="1"/>
          </p:cNvSpPr>
          <p:nvPr/>
        </p:nvSpPr>
        <p:spPr bwMode="auto">
          <a:xfrm>
            <a:off x="2627784" y="3742092"/>
            <a:ext cx="0" cy="503238"/>
          </a:xfrm>
          <a:prstGeom prst="line">
            <a:avLst/>
          </a:prstGeom>
          <a:noFill/>
          <a:ln w="76200">
            <a:solidFill>
              <a:srgbClr val="59595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GB"/>
          </a:p>
        </p:txBody>
      </p:sp>
      <p:sp>
        <p:nvSpPr>
          <p:cNvPr id="483336" name="Line 8"/>
          <p:cNvSpPr>
            <a:spLocks noChangeShapeType="1"/>
          </p:cNvSpPr>
          <p:nvPr/>
        </p:nvSpPr>
        <p:spPr bwMode="auto">
          <a:xfrm>
            <a:off x="6582019" y="3674137"/>
            <a:ext cx="0" cy="503237"/>
          </a:xfrm>
          <a:prstGeom prst="line">
            <a:avLst/>
          </a:prstGeom>
          <a:noFill/>
          <a:ln w="76200">
            <a:solidFill>
              <a:srgbClr val="59595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2373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r>
              <a:rPr lang="de-DE" altLang="en-US" sz="3600" b="0" dirty="0">
                <a:solidFill>
                  <a:schemeClr val="tx2"/>
                </a:solidFill>
              </a:rPr>
              <a:t>Output 1.1 </a:t>
            </a:r>
            <a:r>
              <a:rPr lang="de-DE" altLang="en-US" sz="3600" b="0" dirty="0" smtClean="0">
                <a:solidFill>
                  <a:schemeClr val="tx2"/>
                </a:solidFill>
              </a:rPr>
              <a:t>– </a:t>
            </a:r>
            <a:r>
              <a:rPr lang="de-DE" altLang="en-US" sz="3600" b="0" dirty="0" err="1" smtClean="0">
                <a:solidFill>
                  <a:schemeClr val="tx2"/>
                </a:solidFill>
              </a:rPr>
              <a:t>Indicator</a:t>
            </a:r>
            <a:r>
              <a:rPr lang="de-DE" altLang="en-US" sz="3600" b="0" dirty="0" smtClean="0">
                <a:solidFill>
                  <a:schemeClr val="tx2"/>
                </a:solidFill>
              </a:rPr>
              <a:t> </a:t>
            </a:r>
            <a:r>
              <a:rPr lang="de-DE" altLang="en-US" sz="3600" b="0" dirty="0" err="1" smtClean="0">
                <a:solidFill>
                  <a:schemeClr val="tx2"/>
                </a:solidFill>
              </a:rPr>
              <a:t>based</a:t>
            </a:r>
            <a:r>
              <a:rPr lang="de-DE" altLang="en-US" sz="3600" b="0" dirty="0" smtClean="0">
                <a:solidFill>
                  <a:schemeClr val="tx2"/>
                </a:solidFill>
              </a:rPr>
              <a:t> </a:t>
            </a:r>
            <a:r>
              <a:rPr lang="de-DE" altLang="en-US" sz="3600" b="0" dirty="0" err="1" smtClean="0">
                <a:solidFill>
                  <a:schemeClr val="tx2"/>
                </a:solidFill>
              </a:rPr>
              <a:t>assessment</a:t>
            </a:r>
            <a:endParaRPr lang="de-DE" altLang="en-US" sz="3600" b="0" dirty="0">
              <a:solidFill>
                <a:schemeClr val="tx2"/>
              </a:solidFill>
            </a:endParaRP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96976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de-DE" altLang="en-US" sz="2000" i="1" u="sng" dirty="0" err="1">
                <a:solidFill>
                  <a:schemeClr val="tx2"/>
                </a:solidFill>
              </a:rPr>
              <a:t>Activities</a:t>
            </a:r>
            <a:r>
              <a:rPr lang="de-DE" altLang="en-US" sz="2000" i="1" u="sng" dirty="0">
                <a:solidFill>
                  <a:schemeClr val="tx2"/>
                </a:solidFill>
              </a:rPr>
              <a:t>:</a:t>
            </a: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tx2"/>
                </a:solidFill>
              </a:rPr>
              <a:t>1.1.1. Elaboration of aquifer specific methodology </a:t>
            </a:r>
          </a:p>
          <a:p>
            <a:pPr lvl="1">
              <a:lnSpc>
                <a:spcPct val="90000"/>
              </a:lnSpc>
              <a:buClr>
                <a:schemeClr val="bg1"/>
              </a:buClr>
            </a:pPr>
            <a:r>
              <a:rPr lang="en-US" altLang="en-US" sz="1800" dirty="0">
                <a:solidFill>
                  <a:schemeClr val="tx2"/>
                </a:solidFill>
              </a:rPr>
              <a:t>Review of indicators and final decision on adopted set of indicators </a:t>
            </a:r>
          </a:p>
          <a:p>
            <a:pPr lvl="1">
              <a:lnSpc>
                <a:spcPct val="90000"/>
              </a:lnSpc>
              <a:buClr>
                <a:schemeClr val="bg1"/>
              </a:buClr>
            </a:pPr>
            <a:r>
              <a:rPr lang="en-US" altLang="en-US" sz="1800" dirty="0">
                <a:solidFill>
                  <a:schemeClr val="tx2"/>
                </a:solidFill>
              </a:rPr>
              <a:t>Definition of data collection needs, and methodology for the </a:t>
            </a:r>
            <a:r>
              <a:rPr lang="en-US" altLang="en-US" sz="1800" dirty="0" smtClean="0">
                <a:solidFill>
                  <a:schemeClr val="tx2"/>
                </a:solidFill>
              </a:rPr>
              <a:t>aquifer characterization </a:t>
            </a:r>
            <a:r>
              <a:rPr lang="en-US" altLang="en-US" sz="1800" dirty="0">
                <a:solidFill>
                  <a:schemeClr val="tx2"/>
                </a:solidFill>
              </a:rPr>
              <a:t>and </a:t>
            </a:r>
            <a:r>
              <a:rPr lang="en-US" altLang="en-US" sz="1800" dirty="0" smtClean="0">
                <a:solidFill>
                  <a:schemeClr val="tx2"/>
                </a:solidFill>
              </a:rPr>
              <a:t>diagnostic  analysis</a:t>
            </a:r>
            <a:r>
              <a:rPr lang="en-US" altLang="en-US" sz="1800" dirty="0">
                <a:solidFill>
                  <a:schemeClr val="tx2"/>
                </a:solidFill>
              </a:rPr>
              <a:t>, including questionnaires</a:t>
            </a:r>
          </a:p>
          <a:p>
            <a:pPr lvl="1">
              <a:lnSpc>
                <a:spcPct val="90000"/>
              </a:lnSpc>
              <a:buClr>
                <a:schemeClr val="bg1"/>
              </a:buClr>
            </a:pPr>
            <a:r>
              <a:rPr lang="en-US" altLang="en-US" sz="1800" dirty="0">
                <a:solidFill>
                  <a:schemeClr val="tx2"/>
                </a:solidFill>
              </a:rPr>
              <a:t>Definition of new surveys (geophysical, remote sensing, etc.) possibly needed to fill information gaps</a:t>
            </a:r>
          </a:p>
          <a:p>
            <a:pPr lvl="1">
              <a:lnSpc>
                <a:spcPct val="90000"/>
              </a:lnSpc>
              <a:buClr>
                <a:schemeClr val="bg1"/>
              </a:buClr>
            </a:pPr>
            <a:endParaRPr lang="en-US" altLang="en-US" sz="1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tx2"/>
                </a:solidFill>
              </a:rPr>
              <a:t>1.1.2 Assessment kick-off workshop</a:t>
            </a:r>
          </a:p>
          <a:p>
            <a:pPr lvl="1">
              <a:lnSpc>
                <a:spcPct val="90000"/>
              </a:lnSpc>
              <a:buClr>
                <a:schemeClr val="bg1"/>
              </a:buClr>
            </a:pPr>
            <a:r>
              <a:rPr lang="en-US" altLang="en-US" sz="1800" dirty="0">
                <a:solidFill>
                  <a:schemeClr val="tx2"/>
                </a:solidFill>
              </a:rPr>
              <a:t>To present a preliminary estimate of current state of data availability, quality, gaps, required harmonization, formatting, etc..</a:t>
            </a:r>
          </a:p>
          <a:p>
            <a:pPr lvl="1">
              <a:lnSpc>
                <a:spcPct val="90000"/>
              </a:lnSpc>
              <a:buClr>
                <a:schemeClr val="bg1"/>
              </a:buClr>
            </a:pPr>
            <a:r>
              <a:rPr lang="en-US" altLang="en-US" sz="1800" dirty="0">
                <a:solidFill>
                  <a:schemeClr val="tx2"/>
                </a:solidFill>
              </a:rPr>
              <a:t>To agree on final set of indicators for the assessment, and the Aquifer Characterization and Diagnostic methodology</a:t>
            </a:r>
          </a:p>
          <a:p>
            <a:pPr lvl="1">
              <a:lnSpc>
                <a:spcPct val="90000"/>
              </a:lnSpc>
              <a:buClr>
                <a:schemeClr val="bg1"/>
              </a:buClr>
            </a:pPr>
            <a:r>
              <a:rPr lang="en-US" altLang="en-US" sz="1800" dirty="0">
                <a:solidFill>
                  <a:schemeClr val="tx2"/>
                </a:solidFill>
              </a:rPr>
              <a:t>To define and adopt Questionnaires, and possible plan of new surveys</a:t>
            </a:r>
          </a:p>
          <a:p>
            <a:pPr lvl="1">
              <a:lnSpc>
                <a:spcPct val="90000"/>
              </a:lnSpc>
              <a:buClr>
                <a:schemeClr val="bg1"/>
              </a:buClr>
            </a:pPr>
            <a:endParaRPr lang="en-US" altLang="en-US" sz="1800" dirty="0">
              <a:solidFill>
                <a:srgbClr val="595959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de-DE" altLang="en-US" sz="2000" dirty="0">
              <a:solidFill>
                <a:srgbClr val="595959"/>
              </a:solidFill>
            </a:endParaRPr>
          </a:p>
          <a:p>
            <a:pPr>
              <a:lnSpc>
                <a:spcPct val="90000"/>
              </a:lnSpc>
            </a:pPr>
            <a:endParaRPr lang="de-DE" altLang="en-US" sz="20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239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229600" cy="45259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de-DE" altLang="en-US" sz="2000" dirty="0" err="1">
                <a:solidFill>
                  <a:schemeClr val="tx2"/>
                </a:solidFill>
              </a:rPr>
              <a:t>Activities</a:t>
            </a:r>
            <a:r>
              <a:rPr lang="de-DE" altLang="en-US" sz="2000" dirty="0">
                <a:solidFill>
                  <a:schemeClr val="tx2"/>
                </a:solidFill>
              </a:rPr>
              <a:t>:</a:t>
            </a:r>
            <a:endParaRPr lang="en-US" altLang="en-US" sz="20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tx2"/>
                </a:solidFill>
              </a:rPr>
              <a:t>1.1.3 Data and information collection and processing</a:t>
            </a:r>
          </a:p>
          <a:p>
            <a:pPr lvl="1">
              <a:lnSpc>
                <a:spcPct val="90000"/>
              </a:lnSpc>
              <a:buClr>
                <a:schemeClr val="bg1"/>
              </a:buClr>
            </a:pPr>
            <a:r>
              <a:rPr lang="en-US" altLang="en-US" sz="1800" dirty="0">
                <a:solidFill>
                  <a:schemeClr val="tx2"/>
                </a:solidFill>
              </a:rPr>
              <a:t>Collection and processing of </a:t>
            </a:r>
            <a:r>
              <a:rPr lang="en-US" altLang="en-US" sz="1800" u="sng" dirty="0">
                <a:solidFill>
                  <a:schemeClr val="tx2"/>
                </a:solidFill>
              </a:rPr>
              <a:t>existing</a:t>
            </a:r>
            <a:r>
              <a:rPr lang="en-US" altLang="en-US" sz="1800" dirty="0">
                <a:solidFill>
                  <a:schemeClr val="tx2"/>
                </a:solidFill>
              </a:rPr>
              <a:t> data and information: </a:t>
            </a:r>
            <a:r>
              <a:rPr lang="en-US" altLang="en-US" sz="1800" dirty="0" smtClean="0">
                <a:solidFill>
                  <a:schemeClr val="tx2"/>
                </a:solidFill>
              </a:rPr>
              <a:t>climate; geology; hydrogeology</a:t>
            </a:r>
            <a:r>
              <a:rPr lang="en-US" altLang="en-US" sz="1800" dirty="0">
                <a:solidFill>
                  <a:schemeClr val="tx2"/>
                </a:solidFill>
              </a:rPr>
              <a:t>; </a:t>
            </a:r>
            <a:r>
              <a:rPr lang="en-US" altLang="en-US" sz="1800" dirty="0" smtClean="0">
                <a:solidFill>
                  <a:schemeClr val="tx2"/>
                </a:solidFill>
              </a:rPr>
              <a:t>environmental  (quality/quantity</a:t>
            </a:r>
            <a:r>
              <a:rPr lang="en-US" altLang="en-US" sz="1800" dirty="0">
                <a:solidFill>
                  <a:schemeClr val="tx2"/>
                </a:solidFill>
              </a:rPr>
              <a:t>); </a:t>
            </a:r>
            <a:r>
              <a:rPr lang="en-US" altLang="en-US" sz="1800" dirty="0" smtClean="0">
                <a:solidFill>
                  <a:schemeClr val="tx2"/>
                </a:solidFill>
              </a:rPr>
              <a:t>socio-economic ; </a:t>
            </a:r>
            <a:r>
              <a:rPr lang="en-US" altLang="en-US" sz="1800" dirty="0">
                <a:solidFill>
                  <a:schemeClr val="tx2"/>
                </a:solidFill>
              </a:rPr>
              <a:t>regulations and </a:t>
            </a:r>
            <a:r>
              <a:rPr lang="en-US" altLang="en-US" sz="1800" dirty="0" smtClean="0">
                <a:solidFill>
                  <a:schemeClr val="tx2"/>
                </a:solidFill>
              </a:rPr>
              <a:t>laws, policies and </a:t>
            </a:r>
            <a:r>
              <a:rPr lang="en-US" altLang="en-US" sz="1800" dirty="0">
                <a:solidFill>
                  <a:schemeClr val="tx2"/>
                </a:solidFill>
              </a:rPr>
              <a:t>practices including monitoring. </a:t>
            </a:r>
          </a:p>
          <a:p>
            <a:pPr lvl="1">
              <a:lnSpc>
                <a:spcPct val="90000"/>
              </a:lnSpc>
              <a:buClr>
                <a:schemeClr val="bg1"/>
              </a:buClr>
            </a:pPr>
            <a:r>
              <a:rPr lang="en-US" altLang="en-US" sz="1800" dirty="0">
                <a:solidFill>
                  <a:schemeClr val="tx2"/>
                </a:solidFill>
              </a:rPr>
              <a:t>Fill data </a:t>
            </a:r>
            <a:r>
              <a:rPr lang="en-US" altLang="en-US" sz="1800" dirty="0" smtClean="0">
                <a:solidFill>
                  <a:schemeClr val="tx2"/>
                </a:solidFill>
              </a:rPr>
              <a:t>gaps - possible </a:t>
            </a:r>
            <a:r>
              <a:rPr lang="en-US" altLang="en-US" sz="1800" dirty="0">
                <a:solidFill>
                  <a:schemeClr val="tx2"/>
                </a:solidFill>
              </a:rPr>
              <a:t>small field-surveys in the aquifer area</a:t>
            </a:r>
          </a:p>
          <a:p>
            <a:pPr lvl="1"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</a:pPr>
            <a:endParaRPr lang="en-US" altLang="en-US" sz="18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en-US" altLang="en-US" sz="2000" dirty="0" smtClean="0">
                <a:solidFill>
                  <a:schemeClr val="tx2"/>
                </a:solidFill>
              </a:rPr>
              <a:t>Technical seminar</a:t>
            </a:r>
          </a:p>
          <a:p>
            <a:pPr lvl="1">
              <a:lnSpc>
                <a:spcPct val="90000"/>
              </a:lnSpc>
              <a:buClr>
                <a:schemeClr val="bg1"/>
              </a:buClr>
            </a:pPr>
            <a:r>
              <a:rPr lang="en-US" altLang="en-US" sz="1800" dirty="0" smtClean="0">
                <a:solidFill>
                  <a:schemeClr val="tx2"/>
                </a:solidFill>
              </a:rPr>
              <a:t>To start the project data collection and processing activities and provide training in the project methodology</a:t>
            </a:r>
          </a:p>
          <a:p>
            <a:pPr marL="457176" lvl="1" indent="0">
              <a:lnSpc>
                <a:spcPct val="90000"/>
              </a:lnSpc>
              <a:buClr>
                <a:schemeClr val="bg1"/>
              </a:buClr>
              <a:buNone/>
            </a:pPr>
            <a:endParaRPr lang="en-US" altLang="en-US" sz="16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en-US" altLang="en-US" sz="2000" dirty="0" smtClean="0">
                <a:solidFill>
                  <a:schemeClr val="tx2"/>
                </a:solidFill>
              </a:rPr>
              <a:t>Technical </a:t>
            </a:r>
            <a:r>
              <a:rPr lang="en-US" altLang="en-US" sz="2000" dirty="0">
                <a:solidFill>
                  <a:schemeClr val="tx2"/>
                </a:solidFill>
              </a:rPr>
              <a:t>review meeting</a:t>
            </a:r>
          </a:p>
          <a:p>
            <a:pPr lvl="1">
              <a:lnSpc>
                <a:spcPct val="90000"/>
              </a:lnSpc>
              <a:buClr>
                <a:schemeClr val="bg1"/>
              </a:buClr>
            </a:pPr>
            <a:r>
              <a:rPr lang="en-US" altLang="en-US" sz="1800" dirty="0">
                <a:solidFill>
                  <a:schemeClr val="tx2"/>
                </a:solidFill>
              </a:rPr>
              <a:t>Evaluate the progress of data gathering activities, and level of data harmonization</a:t>
            </a:r>
          </a:p>
          <a:p>
            <a:pPr>
              <a:lnSpc>
                <a:spcPct val="90000"/>
              </a:lnSpc>
            </a:pPr>
            <a:endParaRPr lang="de-DE" altLang="en-US" sz="2000" dirty="0">
              <a:solidFill>
                <a:srgbClr val="595959"/>
              </a:solidFill>
            </a:endParaRPr>
          </a:p>
          <a:p>
            <a:pPr>
              <a:lnSpc>
                <a:spcPct val="90000"/>
              </a:lnSpc>
            </a:pPr>
            <a:endParaRPr lang="de-DE" altLang="en-US" sz="2000" dirty="0">
              <a:solidFill>
                <a:srgbClr val="595959"/>
              </a:solidFill>
            </a:endParaRPr>
          </a:p>
        </p:txBody>
      </p:sp>
      <p:sp>
        <p:nvSpPr>
          <p:cNvPr id="49459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r>
              <a:rPr lang="de-DE" altLang="en-US" sz="3600" b="0" dirty="0">
                <a:solidFill>
                  <a:schemeClr val="tx2"/>
                </a:solidFill>
              </a:rPr>
              <a:t>Output 1.1 – Assessment </a:t>
            </a:r>
            <a:r>
              <a:rPr lang="de-DE" altLang="en-US" sz="2800" b="0" dirty="0">
                <a:solidFill>
                  <a:schemeClr val="tx2"/>
                </a:solidFill>
              </a:rPr>
              <a:t>(</a:t>
            </a:r>
            <a:r>
              <a:rPr lang="de-DE" altLang="en-US" sz="2800" b="0" dirty="0" err="1">
                <a:solidFill>
                  <a:schemeClr val="tx2"/>
                </a:solidFill>
              </a:rPr>
              <a:t>cont‘d</a:t>
            </a:r>
            <a:r>
              <a:rPr lang="de-DE" altLang="en-US" sz="2800" dirty="0">
                <a:solidFill>
                  <a:schemeClr val="tx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411843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229600" cy="50403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tx2"/>
                </a:solidFill>
              </a:rPr>
              <a:t>1.1.4 Carry out the assessment</a:t>
            </a:r>
          </a:p>
          <a:p>
            <a:pPr lvl="1">
              <a:lnSpc>
                <a:spcPct val="90000"/>
              </a:lnSpc>
              <a:buClr>
                <a:schemeClr val="bg1"/>
              </a:buClr>
            </a:pPr>
            <a:r>
              <a:rPr lang="en-US" altLang="en-US" sz="1800" dirty="0">
                <a:solidFill>
                  <a:schemeClr val="tx2"/>
                </a:solidFill>
              </a:rPr>
              <a:t>In depth assessment of </a:t>
            </a:r>
            <a:r>
              <a:rPr lang="en-US" altLang="en-US" sz="1800" dirty="0" err="1">
                <a:solidFill>
                  <a:schemeClr val="tx2"/>
                </a:solidFill>
              </a:rPr>
              <a:t>transboundary</a:t>
            </a:r>
            <a:r>
              <a:rPr lang="en-US" altLang="en-US" sz="1800" dirty="0">
                <a:solidFill>
                  <a:schemeClr val="tx2"/>
                </a:solidFill>
              </a:rPr>
              <a:t> aquifer based on collected information, consisting of:</a:t>
            </a:r>
          </a:p>
          <a:p>
            <a:pPr lvl="1">
              <a:lnSpc>
                <a:spcPct val="90000"/>
              </a:lnSpc>
              <a:buClr>
                <a:schemeClr val="bg1"/>
              </a:buClr>
            </a:pPr>
            <a:endParaRPr lang="en-US" altLang="en-US" sz="400" dirty="0">
              <a:solidFill>
                <a:schemeClr val="tx2"/>
              </a:solidFill>
            </a:endParaRPr>
          </a:p>
          <a:p>
            <a:pPr lvl="2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</a:rPr>
              <a:t>a. Development of the conceptual model of the aquifer and characterization of aquifer properties </a:t>
            </a:r>
          </a:p>
          <a:p>
            <a:pPr lvl="2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</a:rPr>
              <a:t>b. Visualization of the aquifer through (</a:t>
            </a:r>
            <a:r>
              <a:rPr lang="en-US" altLang="en-US" sz="1800" dirty="0" err="1">
                <a:solidFill>
                  <a:schemeClr val="tx2"/>
                </a:solidFill>
              </a:rPr>
              <a:t>i</a:t>
            </a:r>
            <a:r>
              <a:rPr lang="en-US" altLang="en-US" sz="1800" dirty="0">
                <a:solidFill>
                  <a:schemeClr val="tx2"/>
                </a:solidFill>
              </a:rPr>
              <a:t>) geological map, (ii) cross sections, (iii) block diagram</a:t>
            </a:r>
          </a:p>
          <a:p>
            <a:pPr lvl="2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</a:rPr>
              <a:t>c. Application of indicators, including governance, socio-economic, and legal issues (whole aquifer, national segments)</a:t>
            </a:r>
          </a:p>
          <a:p>
            <a:pPr lvl="2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</a:rPr>
              <a:t>d. Visualization of indicator distribution through thematic maps (and cross sections, if needed)</a:t>
            </a:r>
          </a:p>
          <a:p>
            <a:pPr lvl="2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</a:rPr>
              <a:t>e. To assess groundwater resources and potential issues of TB concern based on agreed indicators</a:t>
            </a:r>
          </a:p>
          <a:p>
            <a:pPr lvl="2">
              <a:lnSpc>
                <a:spcPct val="90000"/>
              </a:lnSpc>
              <a:buClr>
                <a:schemeClr val="bg1"/>
              </a:buClr>
              <a:buFontTx/>
              <a:buNone/>
            </a:pPr>
            <a:endParaRPr lang="en-US" altLang="en-US" sz="18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en-US" altLang="en-US" sz="2000" b="1" dirty="0">
                <a:solidFill>
                  <a:schemeClr val="tx2"/>
                </a:solidFill>
              </a:rPr>
              <a:t>1.1.5  Proposal for Harmonized Monitoring Network</a:t>
            </a:r>
          </a:p>
          <a:p>
            <a:pPr lvl="1">
              <a:lnSpc>
                <a:spcPct val="90000"/>
              </a:lnSpc>
              <a:buClr>
                <a:schemeClr val="bg1"/>
              </a:buClr>
            </a:pPr>
            <a:r>
              <a:rPr lang="en-US" altLang="en-US" sz="1800" dirty="0">
                <a:solidFill>
                  <a:schemeClr val="tx2"/>
                </a:solidFill>
              </a:rPr>
              <a:t>Agreement between countries on the design of a harmonized monitoring network based on results from assessment</a:t>
            </a:r>
            <a:endParaRPr lang="de-DE" altLang="en-US" sz="1800" dirty="0">
              <a:solidFill>
                <a:schemeClr val="tx2"/>
              </a:solidFill>
            </a:endParaRP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86439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r>
              <a:rPr lang="de-DE" altLang="en-US" sz="3600" b="0" dirty="0">
                <a:solidFill>
                  <a:schemeClr val="tx2"/>
                </a:solidFill>
              </a:rPr>
              <a:t>Output 1.1 – Assessment </a:t>
            </a:r>
            <a:r>
              <a:rPr lang="de-DE" altLang="en-US" sz="2800" b="0" dirty="0">
                <a:solidFill>
                  <a:schemeClr val="tx2"/>
                </a:solidFill>
              </a:rPr>
              <a:t>(</a:t>
            </a:r>
            <a:r>
              <a:rPr lang="de-DE" altLang="en-US" sz="2800" b="0" dirty="0" err="1">
                <a:solidFill>
                  <a:schemeClr val="tx2"/>
                </a:solidFill>
              </a:rPr>
              <a:t>cont‘d</a:t>
            </a:r>
            <a:r>
              <a:rPr lang="de-DE" altLang="en-US" sz="2800" b="0" dirty="0">
                <a:solidFill>
                  <a:schemeClr val="tx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406343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45259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Activities</a:t>
            </a: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tx2"/>
                </a:solidFill>
              </a:rPr>
              <a:t>1.2.1 System design</a:t>
            </a:r>
          </a:p>
          <a:p>
            <a:pPr lvl="1">
              <a:lnSpc>
                <a:spcPct val="90000"/>
              </a:lnSpc>
              <a:buClr>
                <a:schemeClr val="bg1"/>
              </a:buClr>
            </a:pPr>
            <a:r>
              <a:rPr lang="en-US" altLang="en-US" sz="1800" dirty="0">
                <a:solidFill>
                  <a:schemeClr val="tx2"/>
                </a:solidFill>
              </a:rPr>
              <a:t>Software requirement specifications including functional design, reference system, data formats and processing tools, presentation/graphics, </a:t>
            </a:r>
            <a:r>
              <a:rPr lang="en-US" altLang="en-US" sz="1800" dirty="0" err="1">
                <a:solidFill>
                  <a:schemeClr val="tx2"/>
                </a:solidFill>
              </a:rPr>
              <a:t>etc</a:t>
            </a:r>
            <a:endParaRPr lang="en-US" altLang="en-US" sz="1800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buClr>
                <a:schemeClr val="bg1"/>
              </a:buClr>
            </a:pPr>
            <a:endParaRPr lang="en-US" altLang="en-US" sz="9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tx2"/>
                </a:solidFill>
              </a:rPr>
              <a:t>1.2.2 System development &amp; testing </a:t>
            </a:r>
          </a:p>
          <a:p>
            <a:pPr lvl="1">
              <a:lnSpc>
                <a:spcPct val="90000"/>
              </a:lnSpc>
              <a:buClr>
                <a:schemeClr val="bg1"/>
              </a:buClr>
            </a:pPr>
            <a:endParaRPr lang="en-US" altLang="en-US" sz="1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tx2"/>
                </a:solidFill>
              </a:rPr>
              <a:t>1.2.3 Data harmonization, processing and input </a:t>
            </a:r>
          </a:p>
          <a:p>
            <a:pPr lvl="1">
              <a:lnSpc>
                <a:spcPct val="90000"/>
              </a:lnSpc>
              <a:buClr>
                <a:schemeClr val="bg1"/>
              </a:buClr>
            </a:pPr>
            <a:r>
              <a:rPr lang="en-US" altLang="en-US" sz="1800" dirty="0">
                <a:solidFill>
                  <a:schemeClr val="tx2"/>
                </a:solidFill>
              </a:rPr>
              <a:t>Process and harmonize data at regional/aquifer level, prepare input information and calculate indicators, upload data &amp; info into the aquifer information system</a:t>
            </a:r>
          </a:p>
          <a:p>
            <a:pPr lvl="1">
              <a:lnSpc>
                <a:spcPct val="90000"/>
              </a:lnSpc>
              <a:buClr>
                <a:schemeClr val="bg1"/>
              </a:buClr>
            </a:pPr>
            <a:endParaRPr lang="en-US" altLang="en-US" sz="9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tx2"/>
                </a:solidFill>
              </a:rPr>
              <a:t>1.2.4 Training/ technical capacity building</a:t>
            </a:r>
          </a:p>
          <a:p>
            <a:pPr lvl="1">
              <a:lnSpc>
                <a:spcPct val="90000"/>
              </a:lnSpc>
              <a:buClr>
                <a:schemeClr val="bg1"/>
              </a:buClr>
            </a:pPr>
            <a:r>
              <a:rPr lang="en-US" altLang="en-US" sz="1800" dirty="0">
                <a:solidFill>
                  <a:schemeClr val="tx2"/>
                </a:solidFill>
              </a:rPr>
              <a:t>Capacity building on data collection, processing (GIS) and use of the system and Groundwater management. 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1"/>
            <a:ext cx="8229600" cy="9366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r>
              <a:rPr lang="de-DE" altLang="en-US" sz="3600" b="0" dirty="0">
                <a:solidFill>
                  <a:schemeClr val="tx2"/>
                </a:solidFill>
              </a:rPr>
              <a:t>Output 1.2 – </a:t>
            </a:r>
            <a:r>
              <a:rPr lang="de-DE" altLang="en-US" sz="2800" b="0" dirty="0">
                <a:solidFill>
                  <a:schemeClr val="tx2"/>
                </a:solidFill>
              </a:rPr>
              <a:t>Information Management System</a:t>
            </a:r>
          </a:p>
        </p:txBody>
      </p:sp>
    </p:spTree>
    <p:extLst>
      <p:ext uri="{BB962C8B-B14F-4D97-AF65-F5344CB8AC3E}">
        <p14:creationId xmlns:p14="http://schemas.microsoft.com/office/powerpoint/2010/main" xmlns="" val="100688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564904"/>
            <a:ext cx="8229600" cy="3169146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bg1"/>
              </a:buClr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tx2"/>
                </a:solidFill>
              </a:rPr>
              <a:t>Activities 2.1.1</a:t>
            </a:r>
            <a:endParaRPr lang="en-US" altLang="en-US" sz="2000" dirty="0">
              <a:solidFill>
                <a:schemeClr val="tx2"/>
              </a:solidFill>
            </a:endParaRPr>
          </a:p>
          <a:p>
            <a:pPr>
              <a:buClr>
                <a:schemeClr val="bg1"/>
              </a:buClr>
            </a:pPr>
            <a:r>
              <a:rPr lang="en-US" altLang="en-US" sz="2000" dirty="0">
                <a:solidFill>
                  <a:schemeClr val="tx2"/>
                </a:solidFill>
              </a:rPr>
              <a:t>Review existing institutions/mechanisms &amp; their mandate</a:t>
            </a:r>
          </a:p>
          <a:p>
            <a:pPr>
              <a:buClr>
                <a:schemeClr val="bg1"/>
              </a:buClr>
            </a:pPr>
            <a:r>
              <a:rPr lang="en-US" altLang="en-US" sz="2000" dirty="0">
                <a:solidFill>
                  <a:schemeClr val="tx2"/>
                </a:solidFill>
              </a:rPr>
              <a:t>Analyze elements for technical and organizational synergy</a:t>
            </a:r>
          </a:p>
          <a:p>
            <a:pPr>
              <a:buClr>
                <a:schemeClr val="bg1"/>
              </a:buClr>
            </a:pPr>
            <a:r>
              <a:rPr lang="en-US" altLang="en-US" sz="2000" dirty="0">
                <a:solidFill>
                  <a:schemeClr val="tx2"/>
                </a:solidFill>
              </a:rPr>
              <a:t>Define the operational </a:t>
            </a:r>
            <a:r>
              <a:rPr lang="en-US" altLang="en-US" sz="2000" dirty="0" smtClean="0">
                <a:solidFill>
                  <a:schemeClr val="tx2"/>
                </a:solidFill>
              </a:rPr>
              <a:t>manual</a:t>
            </a:r>
          </a:p>
          <a:p>
            <a:pPr>
              <a:buClr>
                <a:schemeClr val="bg1"/>
              </a:buClr>
            </a:pPr>
            <a:r>
              <a:rPr lang="en-US" altLang="en-US" sz="2000" dirty="0" smtClean="0">
                <a:solidFill>
                  <a:schemeClr val="tx2"/>
                </a:solidFill>
              </a:rPr>
              <a:t>Capacity assessment and development</a:t>
            </a:r>
            <a:endParaRPr lang="en-US" altLang="en-US" sz="2000" dirty="0">
              <a:solidFill>
                <a:schemeClr val="tx2"/>
              </a:solidFill>
            </a:endParaRPr>
          </a:p>
          <a:p>
            <a:pPr>
              <a:buClr>
                <a:schemeClr val="bg1"/>
              </a:buClr>
            </a:pPr>
            <a:endParaRPr lang="en-US" altLang="en-US" sz="2000" dirty="0">
              <a:solidFill>
                <a:srgbClr val="595959"/>
              </a:solidFill>
            </a:endParaRP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1"/>
            <a:ext cx="8229600" cy="9366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de-DE" altLang="en-US" sz="3200" b="0" dirty="0">
                <a:solidFill>
                  <a:schemeClr val="tx2"/>
                </a:solidFill>
              </a:rPr>
              <a:t>Output 2.1 – </a:t>
            </a:r>
            <a:r>
              <a:rPr lang="en-US" altLang="en-US" sz="2800" b="0" dirty="0">
                <a:solidFill>
                  <a:schemeClr val="tx2"/>
                </a:solidFill>
              </a:rPr>
              <a:t>Establishment of Multi-Country Consultative Body (CB)</a:t>
            </a:r>
            <a:endParaRPr lang="de-DE" altLang="en-US" sz="2800" b="0" dirty="0">
              <a:solidFill>
                <a:schemeClr val="tx2"/>
              </a:solidFill>
            </a:endParaRPr>
          </a:p>
        </p:txBody>
      </p:sp>
      <p:sp>
        <p:nvSpPr>
          <p:cNvPr id="498692" name="Text Box 4"/>
          <p:cNvSpPr txBox="1">
            <a:spLocks noChangeArrowheads="1"/>
          </p:cNvSpPr>
          <p:nvPr/>
        </p:nvSpPr>
        <p:spPr bwMode="auto">
          <a:xfrm>
            <a:off x="755650" y="1700214"/>
            <a:ext cx="7704138" cy="64632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Consultative body with the mandate to facilitate information exchange among aquifer countries on aquifer resources management, established and operational</a:t>
            </a:r>
            <a:r>
              <a:rPr lang="de-DE" altLang="en-US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37365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2520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Clr>
                <a:schemeClr val="bg1"/>
              </a:buClr>
              <a:buFont typeface="Wingdings" pitchFamily="2" charset="2"/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Activities</a:t>
            </a:r>
          </a:p>
          <a:p>
            <a:pPr>
              <a:buClr>
                <a:schemeClr val="bg1"/>
              </a:buClr>
            </a:pPr>
            <a:r>
              <a:rPr lang="en-US" altLang="en-US" sz="2000" dirty="0">
                <a:solidFill>
                  <a:schemeClr val="tx2"/>
                </a:solidFill>
              </a:rPr>
              <a:t>2.2.1. Training on International Law related to TBAs </a:t>
            </a:r>
          </a:p>
          <a:p>
            <a:pPr lvl="1">
              <a:buClr>
                <a:schemeClr val="bg1"/>
              </a:buClr>
            </a:pPr>
            <a:r>
              <a:rPr lang="en-US" altLang="en-US" sz="1800" dirty="0">
                <a:solidFill>
                  <a:schemeClr val="tx2"/>
                </a:solidFill>
              </a:rPr>
              <a:t>Conduct training workshop on International Law related to TBAs within the context of the multi-country consultative body </a:t>
            </a:r>
            <a:r>
              <a:rPr lang="en-US" altLang="en-US" sz="1800" dirty="0" smtClean="0">
                <a:solidFill>
                  <a:schemeClr val="tx2"/>
                </a:solidFill>
              </a:rPr>
              <a:t>- with </a:t>
            </a:r>
            <a:r>
              <a:rPr lang="en-US" altLang="en-US" sz="1800" dirty="0">
                <a:solidFill>
                  <a:schemeClr val="tx2"/>
                </a:solidFill>
              </a:rPr>
              <a:t>the objective to inform Governments and regional mechanisms on the International Law Instruments related to TBAs and opportunities for their </a:t>
            </a:r>
            <a:r>
              <a:rPr lang="en-US" altLang="en-US" sz="1800" dirty="0" smtClean="0">
                <a:solidFill>
                  <a:schemeClr val="tx2"/>
                </a:solidFill>
              </a:rPr>
              <a:t>implementation</a:t>
            </a:r>
          </a:p>
          <a:p>
            <a:pPr marL="457176" lvl="1" indent="0">
              <a:buClr>
                <a:schemeClr val="bg1"/>
              </a:buClr>
              <a:buNone/>
            </a:pPr>
            <a:endParaRPr lang="en-US" altLang="en-US" sz="1800" dirty="0">
              <a:solidFill>
                <a:schemeClr val="tx2"/>
              </a:solidFill>
            </a:endParaRPr>
          </a:p>
          <a:p>
            <a:pPr marL="457176" lvl="1" indent="0">
              <a:buClr>
                <a:schemeClr val="bg1"/>
              </a:buClr>
              <a:buNone/>
            </a:pPr>
            <a:r>
              <a:rPr lang="en-US" altLang="en-US" sz="1800" dirty="0" smtClean="0">
                <a:solidFill>
                  <a:schemeClr val="tx2"/>
                </a:solidFill>
              </a:rPr>
              <a:t>2.2.2 </a:t>
            </a:r>
            <a:r>
              <a:rPr lang="en-US" altLang="en-US" sz="2000" dirty="0" smtClean="0">
                <a:solidFill>
                  <a:schemeClr val="tx2"/>
                </a:solidFill>
              </a:rPr>
              <a:t>Capacity Building activities</a:t>
            </a:r>
            <a:endParaRPr lang="en-US" altLang="en-US" sz="2000" dirty="0">
              <a:solidFill>
                <a:schemeClr val="tx2"/>
              </a:solidFill>
            </a:endParaRP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1"/>
            <a:ext cx="8229600" cy="9366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de-DE" altLang="en-US" sz="3200" b="0" dirty="0">
                <a:solidFill>
                  <a:schemeClr val="tx2"/>
                </a:solidFill>
              </a:rPr>
              <a:t>Output 2.2 – </a:t>
            </a:r>
            <a:r>
              <a:rPr lang="en-US" altLang="en-US" sz="2800" b="0" dirty="0">
                <a:solidFill>
                  <a:schemeClr val="tx2"/>
                </a:solidFill>
              </a:rPr>
              <a:t>Enhanced awareness on the UNGA Resolution on the Law of </a:t>
            </a:r>
            <a:r>
              <a:rPr lang="en-US" altLang="en-US" sz="2800" b="0" dirty="0" err="1">
                <a:solidFill>
                  <a:schemeClr val="tx2"/>
                </a:solidFill>
              </a:rPr>
              <a:t>Transboundary</a:t>
            </a:r>
            <a:r>
              <a:rPr lang="en-US" altLang="en-US" sz="2800" b="0" dirty="0">
                <a:solidFill>
                  <a:schemeClr val="tx2"/>
                </a:solidFill>
              </a:rPr>
              <a:t> Aquifers</a:t>
            </a:r>
            <a:endParaRPr lang="de-DE" altLang="en-US" sz="28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29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1300</Words>
  <Application>Microsoft Office PowerPoint</Application>
  <PresentationFormat>On-screen Show (4:3)</PresentationFormat>
  <Paragraphs>191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1_Office Theme</vt:lpstr>
      <vt:lpstr>???</vt:lpstr>
      <vt:lpstr>Slide 1</vt:lpstr>
      <vt:lpstr>Outline</vt:lpstr>
      <vt:lpstr>Project design &amp; activities</vt:lpstr>
      <vt:lpstr>Output 1.1 – Indicator based assessment</vt:lpstr>
      <vt:lpstr>Output 1.1 – Assessment (cont‘d)</vt:lpstr>
      <vt:lpstr>Output 1.1 – Assessment (cont‘d)</vt:lpstr>
      <vt:lpstr>Output 1.2 – Information Management System</vt:lpstr>
      <vt:lpstr>Output 2.1 – Establishment of Multi-Country Consultative Body (CB)</vt:lpstr>
      <vt:lpstr>Output 2.2 – Enhanced awareness on the UNGA Resolution on the Law of Transboundary Aquifers</vt:lpstr>
      <vt:lpstr>Outlook to Phase 2 (post 2015)</vt:lpstr>
      <vt:lpstr>Slide 11</vt:lpstr>
      <vt:lpstr>Execution arrangements</vt:lpstr>
      <vt:lpstr>Case study project team</vt:lpstr>
      <vt:lpstr>Slide 14</vt:lpstr>
      <vt:lpstr>Regional project coordinator</vt:lpstr>
      <vt:lpstr>National coordinator</vt:lpstr>
      <vt:lpstr>National technical specialists (2014)</vt:lpstr>
      <vt:lpstr>Thank you for your attention   </vt:lpstr>
      <vt:lpstr>Slide 19</vt:lpstr>
      <vt:lpstr>Groundwater Resources Governance in Transboundary Aquifers - SDC</vt:lpstr>
      <vt:lpstr>History</vt:lpstr>
      <vt:lpstr>Tentative budget breakdown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Geert-Jan Nijsten</dc:creator>
  <cp:lastModifiedBy>Andrew</cp:lastModifiedBy>
  <cp:revision>36</cp:revision>
  <cp:lastPrinted>2014-05-10T10:25:17Z</cp:lastPrinted>
  <dcterms:created xsi:type="dcterms:W3CDTF">2013-10-21T18:26:05Z</dcterms:created>
  <dcterms:modified xsi:type="dcterms:W3CDTF">2014-05-20T21:22:22Z</dcterms:modified>
</cp:coreProperties>
</file>