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61" r:id="rId2"/>
    <p:sldId id="363" r:id="rId3"/>
    <p:sldId id="271" r:id="rId4"/>
    <p:sldId id="333" r:id="rId5"/>
    <p:sldId id="279" r:id="rId6"/>
    <p:sldId id="280" r:id="rId7"/>
    <p:sldId id="374" r:id="rId8"/>
    <p:sldId id="375" r:id="rId9"/>
    <p:sldId id="376" r:id="rId10"/>
    <p:sldId id="377" r:id="rId11"/>
    <p:sldId id="378" r:id="rId12"/>
    <p:sldId id="379" r:id="rId13"/>
    <p:sldId id="283" r:id="rId14"/>
    <p:sldId id="284" r:id="rId15"/>
    <p:sldId id="285" r:id="rId16"/>
    <p:sldId id="286" r:id="rId17"/>
    <p:sldId id="288" r:id="rId18"/>
    <p:sldId id="289" r:id="rId19"/>
    <p:sldId id="290" r:id="rId20"/>
    <p:sldId id="292" r:id="rId21"/>
    <p:sldId id="294" r:id="rId22"/>
    <p:sldId id="295" r:id="rId23"/>
    <p:sldId id="297" r:id="rId24"/>
    <p:sldId id="298" r:id="rId25"/>
    <p:sldId id="299" r:id="rId26"/>
    <p:sldId id="302" r:id="rId27"/>
    <p:sldId id="303" r:id="rId28"/>
    <p:sldId id="383" r:id="rId29"/>
    <p:sldId id="386" r:id="rId30"/>
    <p:sldId id="384" r:id="rId31"/>
    <p:sldId id="362" r:id="rId32"/>
    <p:sldId id="380" r:id="rId33"/>
    <p:sldId id="313" r:id="rId34"/>
  </p:sldIdLst>
  <p:sldSz cx="9144000" cy="6858000" type="screen4x3"/>
  <p:notesSz cx="7315200" cy="96012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98387" autoAdjust="0"/>
  </p:normalViewPr>
  <p:slideViewPr>
    <p:cSldViewPr>
      <p:cViewPr>
        <p:scale>
          <a:sx n="70" d="100"/>
          <a:sy n="70" d="100"/>
        </p:scale>
        <p:origin x="-13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62" y="1416"/>
      </p:cViewPr>
      <p:guideLst>
        <p:guide orient="horz" pos="3024"/>
        <p:guide pos="230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7E37E57B-CD57-4E8D-A8D0-2E18A0EF48F2}" type="datetimeFigureOut">
              <a:rPr lang="nl-NL" smtClean="0"/>
              <a:pPr/>
              <a:t>21-5-2014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4AD69E0-A1E4-49A4-AC5D-7119273B08B7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172C73D-0826-43C1-BDC5-91E88D565C00}" type="datetimeFigureOut">
              <a:rPr lang="nl-NL" smtClean="0"/>
              <a:pPr/>
              <a:t>21-5-2014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E3401DC-BF0F-4AD5-A76E-C935D1500488}" type="slidenum">
              <a:rPr lang="nl-NL" smtClean="0"/>
              <a:pPr/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Data</a:t>
            </a:r>
            <a:r>
              <a:rPr lang="en-GB" baseline="0" dirty="0" smtClean="0"/>
              <a:t> harmonisation in particular, </a:t>
            </a:r>
            <a:r>
              <a:rPr lang="en-GB" dirty="0" smtClean="0"/>
              <a:t>we will talk about</a:t>
            </a:r>
            <a:r>
              <a:rPr lang="en-GB" baseline="0" dirty="0" smtClean="0"/>
              <a:t> in more detail tomorrow, but I thought it is good to get a clear understanding of groundwater assessment in general and transboundary assessment in particular.</a:t>
            </a:r>
          </a:p>
          <a:p>
            <a:r>
              <a:rPr lang="en-GB" baseline="0" dirty="0" smtClean="0"/>
              <a:t>Now let’s move on to the proposed assessment methodology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401DC-BF0F-4AD5-A76E-C935D1500488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3DB82-EEEA-444F-B11E-E65F5A0CDEC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Explain the reasoning</a:t>
            </a:r>
            <a:r>
              <a:rPr lang="en-GB" baseline="0" dirty="0" smtClean="0"/>
              <a:t> behind indicators:</a:t>
            </a:r>
            <a:br>
              <a:rPr lang="en-GB" baseline="0" dirty="0" smtClean="0"/>
            </a:br>
            <a:r>
              <a:rPr lang="en-GB" baseline="0" dirty="0" smtClean="0"/>
              <a:t>We’ll have more than 150 aquifers, some 50 Small Island Developing States and for each one of these we’re looking for 84 parameters </a:t>
            </a:r>
            <a:r>
              <a:rPr lang="en-GB" baseline="0" dirty="0" smtClean="0">
                <a:sym typeface="Wingdings" pitchFamily="2" charset="2"/>
              </a:rPr>
              <a:t> MORE THAN 15000 data!</a:t>
            </a:r>
          </a:p>
          <a:p>
            <a:pPr lvl="0"/>
            <a:r>
              <a:rPr lang="en-GB" baseline="0" dirty="0" smtClean="0">
                <a:sym typeface="Wingdings" pitchFamily="2" charset="2"/>
              </a:rPr>
              <a:t>How to go into part two of an assessment: judge or give an opinion of the position? </a:t>
            </a:r>
            <a:endParaRPr lang="en-GB" baseline="0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3DB82-EEEA-444F-B11E-E65F5A0CDEC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Role of indicators: to simplify</a:t>
            </a:r>
            <a:r>
              <a:rPr lang="en-GB" baseline="0" dirty="0" smtClean="0"/>
              <a:t> </a:t>
            </a:r>
            <a:r>
              <a:rPr lang="en-GB" u="sng" baseline="0" dirty="0" smtClean="0"/>
              <a:t>AND to bring a message across to none-hydrogeologists: policy makers / decision makers</a:t>
            </a:r>
            <a:endParaRPr lang="en-GB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3DB82-EEEA-444F-B11E-E65F5A0CDEC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Explain</a:t>
            </a:r>
            <a:r>
              <a:rPr lang="en-GB" baseline="0" dirty="0" smtClean="0"/>
              <a:t> that in total 20 indicators have been developed, but that we will use only 10 of them as the core indicators</a:t>
            </a:r>
          </a:p>
          <a:p>
            <a:r>
              <a:rPr lang="en-GB" baseline="0" dirty="0" smtClean="0"/>
              <a:t>For budgetary reasons cut down from 20 to 10. Between Medium sized project and start of Full size project the methodology has been reviewed </a:t>
            </a:r>
            <a:r>
              <a:rPr lang="en-GB" baseline="0" dirty="0" smtClean="0">
                <a:sym typeface="Wingdings" pitchFamily="2" charset="2"/>
              </a:rPr>
              <a:t> in this process the 20 </a:t>
            </a:r>
            <a:r>
              <a:rPr lang="en-GB" baseline="0" dirty="0" smtClean="0"/>
              <a:t> indicators have been divided into two groups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3DB82-EEEA-444F-B11E-E65F5A0CDEC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83306">
              <a:defRPr/>
            </a:pPr>
            <a:r>
              <a:rPr lang="en-GB" b="1" dirty="0" smtClean="0"/>
              <a:t>Recharge rate:</a:t>
            </a:r>
            <a:r>
              <a:rPr lang="en-GB" dirty="0" smtClean="0"/>
              <a:t> </a:t>
            </a:r>
            <a:r>
              <a:rPr lang="en-GB" sz="1300" dirty="0" smtClean="0"/>
              <a:t>Long-term mean ground-water recharge, </a:t>
            </a:r>
            <a:r>
              <a:rPr lang="en-GB" sz="1300" u="sng" dirty="0" smtClean="0"/>
              <a:t>including man-made components (return-flows, induced recharge, artificial recharge), divided by area </a:t>
            </a:r>
          </a:p>
          <a:p>
            <a:pPr defTabSz="483306">
              <a:defRPr/>
            </a:pPr>
            <a:endParaRPr lang="en-GB" sz="1300" dirty="0" smtClean="0"/>
          </a:p>
          <a:p>
            <a:pPr defTabSz="483306">
              <a:defRPr/>
            </a:pPr>
            <a:r>
              <a:rPr lang="en-GB" sz="1300" dirty="0" smtClean="0"/>
              <a:t>Example: </a:t>
            </a:r>
          </a:p>
          <a:p>
            <a:pPr defTabSz="483306">
              <a:defRPr/>
            </a:pPr>
            <a:r>
              <a:rPr lang="en-GB" sz="1300" dirty="0" smtClean="0"/>
              <a:t>Netherlands groundwater recharge in the order of 300 – 350 mm</a:t>
            </a:r>
          </a:p>
          <a:p>
            <a:pPr defTabSz="483306">
              <a:defRPr/>
            </a:pPr>
            <a:r>
              <a:rPr lang="en-GB" sz="1300" dirty="0" smtClean="0"/>
              <a:t>Remember some research I took part in in the Kalahari desert: recharge rates in an order of magnitude of 10</a:t>
            </a:r>
            <a:r>
              <a:rPr lang="en-GB" sz="1300" baseline="30000" dirty="0" smtClean="0"/>
              <a:t>th</a:t>
            </a:r>
            <a:r>
              <a:rPr lang="en-GB" sz="1300" dirty="0" smtClean="0"/>
              <a:t> of mm to mm.</a:t>
            </a:r>
          </a:p>
          <a:p>
            <a:pPr defTabSz="483306">
              <a:defRPr/>
            </a:pPr>
            <a:endParaRPr lang="en-GB" sz="1300" dirty="0" smtClean="0"/>
          </a:p>
          <a:p>
            <a:pPr defTabSz="483306">
              <a:defRPr/>
            </a:pPr>
            <a:r>
              <a:rPr lang="en-GB" sz="1300" dirty="0" smtClean="0"/>
              <a:t>REASON FOR CLASSIFICATIONS: Again to simplify to get the message across!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3DB82-EEEA-444F-B11E-E65F5A0CDEC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 defTabSz="483306">
              <a:defRPr/>
            </a:pPr>
            <a:r>
              <a:rPr lang="en-GB" b="1" dirty="0" smtClean="0"/>
              <a:t>Renewable groundwater resources per capita</a:t>
            </a:r>
            <a:r>
              <a:rPr lang="en-GB" dirty="0" smtClean="0"/>
              <a:t>: </a:t>
            </a:r>
            <a:r>
              <a:rPr lang="en-GB" sz="1300" dirty="0" smtClean="0"/>
              <a:t>Long-term mean ground-water recharge (VOLUME), including man-made components, divided by the number of inhabitants of the area occupied by the aquifer 	</a:t>
            </a:r>
          </a:p>
          <a:p>
            <a:pPr marL="241653" indent="-241653" defTabSz="483306">
              <a:defRPr/>
            </a:pPr>
            <a:r>
              <a:rPr lang="en-GB" sz="1300" dirty="0" smtClean="0"/>
              <a:t>This gives an indication of the sustainability of the system and the carrying capacity of the groundwater system in relation to the population.  </a:t>
            </a:r>
          </a:p>
          <a:p>
            <a:pPr defTabSz="483306">
              <a:defRPr/>
            </a:pPr>
            <a:endParaRPr lang="en-GB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3DB82-EEEA-444F-B11E-E65F5A0CDEC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  <a:p>
            <a:pPr defTabSz="483306">
              <a:defRPr/>
            </a:pPr>
            <a:r>
              <a:rPr lang="en-GB" b="1" dirty="0" smtClean="0"/>
              <a:t>Natural</a:t>
            </a:r>
            <a:r>
              <a:rPr lang="en-GB" b="1" baseline="0" dirty="0" smtClean="0"/>
              <a:t> background quality</a:t>
            </a:r>
            <a:r>
              <a:rPr lang="en-GB" baseline="0" dirty="0" smtClean="0"/>
              <a:t>: </a:t>
            </a:r>
            <a:r>
              <a:rPr lang="en-GB" sz="1300" dirty="0" smtClean="0"/>
              <a:t>Percentage of the area occupied by the aquifer where groundwater is found of which natural quality satisfies </a:t>
            </a:r>
            <a:r>
              <a:rPr lang="en-GB" sz="1300" b="1" dirty="0" smtClean="0"/>
              <a:t>local</a:t>
            </a:r>
            <a:r>
              <a:rPr lang="en-GB" sz="1300" dirty="0" smtClean="0"/>
              <a:t> drinking water standards 	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3DB82-EEEA-444F-B11E-E65F5A0CDEC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defTabSz="483306">
              <a:defRPr/>
            </a:pPr>
            <a:r>
              <a:rPr lang="en-GB" dirty="0" smtClean="0"/>
              <a:t>Definitions:</a:t>
            </a:r>
          </a:p>
          <a:p>
            <a:pPr marL="241653" indent="-241653" defTabSz="483306">
              <a:buFont typeface="+mj-lt"/>
              <a:buAutoNum type="arabicPeriod"/>
              <a:defRPr/>
            </a:pPr>
            <a:r>
              <a:rPr lang="en-GB" b="1" dirty="0" smtClean="0"/>
              <a:t>Human dependency</a:t>
            </a:r>
            <a:r>
              <a:rPr lang="en-GB" b="1" baseline="0" dirty="0" smtClean="0"/>
              <a:t> on groundwater: </a:t>
            </a:r>
            <a:r>
              <a:rPr lang="en-GB" sz="1300" dirty="0" smtClean="0"/>
              <a:t>Percentage of groundwater in total water abstraction for all human water uses. So this includes: domestic, agricultural and industrial</a:t>
            </a:r>
          </a:p>
          <a:p>
            <a:pPr marL="241653" indent="-241653" defTabSz="483306">
              <a:defRPr/>
            </a:pPr>
            <a:r>
              <a:rPr lang="en-GB" sz="1300" dirty="0" smtClean="0"/>
              <a:t>	</a:t>
            </a:r>
          </a:p>
          <a:p>
            <a:pPr marL="241653" indent="-241653" defTabSz="483306">
              <a:defRPr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3DB82-EEEA-444F-B11E-E65F5A0CDEC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 defTabSz="483306">
              <a:defRPr/>
            </a:pPr>
            <a:r>
              <a:rPr lang="en-GB" b="1" dirty="0" smtClean="0"/>
              <a:t>Groundwater depletion: </a:t>
            </a:r>
            <a:r>
              <a:rPr lang="en-GB" sz="1300" dirty="0" smtClean="0"/>
              <a:t>Observed current rate of long-term progressive decrease of groundwater storage (accompanied by steadily declining ground-water levels), expressed as an equivalent depth of water averaged over the aquifer. 		</a:t>
            </a:r>
          </a:p>
          <a:p>
            <a:endParaRPr lang="en-GB" dirty="0" smtClean="0"/>
          </a:p>
          <a:p>
            <a:r>
              <a:rPr lang="en-GB" b="1" dirty="0" smtClean="0"/>
              <a:t>NOTE:</a:t>
            </a:r>
            <a:r>
              <a:rPr lang="en-GB" b="1" baseline="0" dirty="0" smtClean="0"/>
              <a:t> depletion is NOT the same as water level decline or cone of depression!</a:t>
            </a:r>
            <a:r>
              <a:rPr lang="en-GB" baseline="0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3DB82-EEEA-444F-B11E-E65F5A0CDEC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 defTabSz="483306">
              <a:buFont typeface="+mj-lt"/>
              <a:buAutoNum type="arabicPeriod"/>
              <a:defRPr/>
            </a:pPr>
            <a:r>
              <a:rPr lang="en-GB" b="1" dirty="0" smtClean="0"/>
              <a:t>Groundwater</a:t>
            </a:r>
            <a:r>
              <a:rPr lang="en-GB" b="1" baseline="0" dirty="0" smtClean="0"/>
              <a:t> pollution:</a:t>
            </a:r>
            <a:r>
              <a:rPr lang="en-GB" baseline="0" dirty="0" smtClean="0"/>
              <a:t> </a:t>
            </a:r>
            <a:r>
              <a:rPr lang="en-GB" sz="1300" dirty="0" smtClean="0"/>
              <a:t>Observed polluted zones as a percentage of total aquifer area (due to pollution caused water quality to exceed drinking water quality standards) 	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3DB82-EEEA-444F-B11E-E65F5A0CDEC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Aquifer</a:t>
            </a:r>
            <a:r>
              <a:rPr lang="en-GB" baseline="0" dirty="0" smtClean="0"/>
              <a:t> </a:t>
            </a:r>
            <a:r>
              <a:rPr lang="en-GB" dirty="0" smtClean="0"/>
              <a:t>assessment: a consideration of all the facts about the aquifer and a judgement or opinion of the position and of what is likely</a:t>
            </a:r>
            <a:r>
              <a:rPr lang="en-GB" baseline="0" dirty="0" smtClean="0"/>
              <a:t> to happen. </a:t>
            </a:r>
          </a:p>
          <a:p>
            <a:pPr marL="241653" indent="-241653">
              <a:buFont typeface="+mj-lt"/>
              <a:buAutoNum type="arabicPeriod"/>
            </a:pPr>
            <a:r>
              <a:rPr lang="en-GB" baseline="0" dirty="0" smtClean="0"/>
              <a:t>all the facts: describing an aquifer in many parameters as already touched upon by Jac: Different categories of variables: Static </a:t>
            </a:r>
            <a:r>
              <a:rPr lang="en-GB" baseline="0" dirty="0" smtClean="0">
                <a:sym typeface="Wingdings" pitchFamily="2" charset="2"/>
              </a:rPr>
              <a:t> time dependent. “administrative, hydrogeological, usage, governance etc)</a:t>
            </a:r>
            <a:endParaRPr lang="en-GB" baseline="0" dirty="0" smtClean="0"/>
          </a:p>
          <a:p>
            <a:pPr marL="241653" indent="-241653">
              <a:buFont typeface="+mj-lt"/>
              <a:buAutoNum type="arabicPeriod"/>
            </a:pPr>
            <a:r>
              <a:rPr lang="en-GB" baseline="0" dirty="0" smtClean="0"/>
              <a:t>judgement: indicators</a:t>
            </a:r>
          </a:p>
          <a:p>
            <a:pPr marL="241653" indent="-241653">
              <a:buFont typeface="+mj-lt"/>
              <a:buAutoNum type="arabicPeriod"/>
            </a:pPr>
            <a:r>
              <a:rPr lang="en-GB" baseline="0" dirty="0" smtClean="0"/>
              <a:t>what is likely to happen: projections through modelling + expert judgement</a:t>
            </a:r>
          </a:p>
          <a:p>
            <a:pPr lvl="0"/>
            <a:endParaRPr lang="en-GB" baseline="0" dirty="0" smtClean="0"/>
          </a:p>
          <a:p>
            <a:pPr lvl="0"/>
            <a:r>
              <a:rPr lang="en-GB" baseline="0" dirty="0" smtClean="0"/>
              <a:t>Will use this definition as a guide or general outline for my presentation.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3DB82-EEEA-444F-B11E-E65F5A0CDEC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 defTabSz="483306">
              <a:buFont typeface="+mj-lt"/>
              <a:buAutoNum type="arabicPeriod"/>
              <a:defRPr/>
            </a:pPr>
            <a:r>
              <a:rPr lang="en-GB" b="1" baseline="0" dirty="0" smtClean="0"/>
              <a:t>Population density: </a:t>
            </a:r>
            <a:r>
              <a:rPr lang="en-GB" sz="1300" dirty="0" smtClean="0"/>
              <a:t>Number of people per unit of area on top of the aquifer 	</a:t>
            </a:r>
          </a:p>
          <a:p>
            <a:pPr marL="241653" indent="-241653"/>
            <a:endParaRPr lang="en-GB" b="1" dirty="0" smtClean="0"/>
          </a:p>
          <a:p>
            <a:pPr marL="241653" indent="-241653"/>
            <a:r>
              <a:rPr lang="en-GB" sz="1300" dirty="0" smtClean="0"/>
              <a:t>All components will be using the same data of “Gridded population of the world” a 10 x 10 km2 grid?! </a:t>
            </a:r>
            <a:r>
              <a:rPr lang="en-GB" sz="1300" dirty="0" smtClean="0">
                <a:sym typeface="Wingdings" pitchFamily="2" charset="2"/>
              </a:rPr>
              <a:t> consistency between the TWAP components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3DB82-EEEA-444F-B11E-E65F5A0CDEC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41653" indent="-241653" defTabSz="483306">
              <a:buFont typeface="+mj-lt"/>
              <a:buAutoNum type="arabicPeriod"/>
              <a:defRPr/>
            </a:pPr>
            <a:r>
              <a:rPr lang="en-GB" sz="1300" b="1" dirty="0" smtClean="0">
                <a:ea typeface="Calibri"/>
                <a:cs typeface="Times New Roman"/>
              </a:rPr>
              <a:t>Groundwater development stress: </a:t>
            </a:r>
            <a:r>
              <a:rPr lang="en-GB" sz="1300" dirty="0" smtClean="0"/>
              <a:t>Total annual groundwater abstraction divided by long-term mean annual groundwater recharge</a:t>
            </a:r>
          </a:p>
          <a:p>
            <a:pPr marL="241653" indent="-241653" defTabSz="483306">
              <a:buFont typeface="+mj-lt"/>
              <a:buAutoNum type="arabicPeriod"/>
              <a:defRPr/>
            </a:pPr>
            <a:endParaRPr lang="en-GB" sz="1300" dirty="0" smtClean="0"/>
          </a:p>
          <a:p>
            <a:pPr marL="241653" indent="-241653" defTabSz="483306">
              <a:defRPr/>
            </a:pPr>
            <a:r>
              <a:rPr lang="en-GB" sz="1300" dirty="0" smtClean="0"/>
              <a:t>Note: It’s not by definition “good enough” to stay below 100% It depends on the system what is a critical value. In some systems 20% might already cause problems. 	</a:t>
            </a:r>
          </a:p>
          <a:p>
            <a:pPr marL="241653" indent="-241653"/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3DB82-EEEA-444F-B11E-E65F5A0CDEC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Explain</a:t>
            </a:r>
            <a:r>
              <a:rPr lang="en-GB" baseline="0" dirty="0" smtClean="0"/>
              <a:t> that in total 20 indicators have been developed, but that we will use only 10 of them as the core indicators</a:t>
            </a:r>
          </a:p>
          <a:p>
            <a:r>
              <a:rPr lang="en-GB" baseline="0" dirty="0" smtClean="0"/>
              <a:t>For budgetary reasons cut down from 20 to 10. Between Medium sized project and start of Full size project the methodology has been reviewed </a:t>
            </a:r>
            <a:r>
              <a:rPr lang="en-GB" baseline="0" dirty="0" smtClean="0">
                <a:sym typeface="Wingdings" pitchFamily="2" charset="2"/>
              </a:rPr>
              <a:t> in this process the 20 </a:t>
            </a:r>
            <a:r>
              <a:rPr lang="en-GB" baseline="0" dirty="0" smtClean="0"/>
              <a:t> indicators have been divided into two groups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3DB82-EEEA-444F-B11E-E65F5A0CDEC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dirty="0" smtClean="0"/>
              <a:t>Aquifer</a:t>
            </a:r>
            <a:r>
              <a:rPr lang="en-GB" baseline="0" dirty="0" smtClean="0"/>
              <a:t> </a:t>
            </a:r>
            <a:r>
              <a:rPr lang="en-GB" dirty="0" smtClean="0"/>
              <a:t>assessment: a consideration of all the facts about the aquifer and a judgement or opinion of the position and of what is likely</a:t>
            </a:r>
            <a:r>
              <a:rPr lang="en-GB" baseline="0" dirty="0" smtClean="0"/>
              <a:t> to happen. </a:t>
            </a:r>
          </a:p>
          <a:p>
            <a:pPr lvl="0"/>
            <a:r>
              <a:rPr lang="en-GB" baseline="0" dirty="0" smtClean="0"/>
              <a:t>3 – what is likely to happen: projections through modelling + expert judgement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3DB82-EEEA-444F-B11E-E65F5A0CDECE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83306">
              <a:defRPr/>
            </a:pPr>
            <a:r>
              <a:rPr lang="en-GB" dirty="0" smtClean="0"/>
              <a:t>In</a:t>
            </a:r>
            <a:r>
              <a:rPr lang="en-GB" baseline="0" dirty="0" smtClean="0"/>
              <a:t> the TWAP project the university of Frankfurt is working with a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3DB82-EEEA-444F-B11E-E65F5A0CDEC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73DB82-EEEA-444F-B11E-E65F5A0CDEC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Data</a:t>
            </a:r>
            <a:r>
              <a:rPr lang="en-GB" baseline="0" dirty="0" smtClean="0"/>
              <a:t> harmonisation in particular, </a:t>
            </a:r>
            <a:r>
              <a:rPr lang="en-GB" dirty="0" smtClean="0"/>
              <a:t>we will talk about</a:t>
            </a:r>
            <a:r>
              <a:rPr lang="en-GB" baseline="0" dirty="0" smtClean="0"/>
              <a:t> in more detail tomorrow, but I thought it is good to get a clear understanding of groundwater assessment in general and transboundary assessment in particular.</a:t>
            </a:r>
          </a:p>
          <a:p>
            <a:r>
              <a:rPr lang="en-GB" baseline="0" dirty="0" smtClean="0"/>
              <a:t>Now let’s move on to the proposed assessment methodology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401DC-BF0F-4AD5-A76E-C935D1500488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Data</a:t>
            </a:r>
            <a:r>
              <a:rPr lang="en-GB" baseline="0" dirty="0" smtClean="0"/>
              <a:t> harmonisation in particular, </a:t>
            </a:r>
            <a:r>
              <a:rPr lang="en-GB" dirty="0" smtClean="0"/>
              <a:t>we will talk about</a:t>
            </a:r>
            <a:r>
              <a:rPr lang="en-GB" baseline="0" dirty="0" smtClean="0"/>
              <a:t> in more detail tomorrow, but I thought it is good to get a clear understanding of groundwater assessment in general and transboundary assessment in particular.</a:t>
            </a:r>
          </a:p>
          <a:p>
            <a:r>
              <a:rPr lang="en-GB" baseline="0" dirty="0" smtClean="0"/>
              <a:t>Now let’s move on to the proposed assessment methodology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401DC-BF0F-4AD5-A76E-C935D1500488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Data</a:t>
            </a:r>
            <a:r>
              <a:rPr lang="en-GB" baseline="0" dirty="0" smtClean="0"/>
              <a:t> harmonisation in particular, </a:t>
            </a:r>
            <a:r>
              <a:rPr lang="en-GB" dirty="0" smtClean="0"/>
              <a:t>we will talk about</a:t>
            </a:r>
            <a:r>
              <a:rPr lang="en-GB" baseline="0" dirty="0" smtClean="0"/>
              <a:t> in more detail tomorrow, but I thought it is good to get a clear understanding of groundwater assessment in general and transboundary assessment in particular.</a:t>
            </a:r>
          </a:p>
          <a:p>
            <a:r>
              <a:rPr lang="en-GB" baseline="0" dirty="0" smtClean="0"/>
              <a:t>Now let’s move on to the proposed assessment methodology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401DC-BF0F-4AD5-A76E-C935D1500488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Data</a:t>
            </a:r>
            <a:r>
              <a:rPr lang="en-GB" baseline="0" dirty="0" smtClean="0"/>
              <a:t> harmonisation in particular, </a:t>
            </a:r>
            <a:r>
              <a:rPr lang="en-GB" dirty="0" smtClean="0"/>
              <a:t>we will talk about</a:t>
            </a:r>
            <a:r>
              <a:rPr lang="en-GB" baseline="0" dirty="0" smtClean="0"/>
              <a:t> in more detail tomorrow, but I thought it is good to get a clear understanding of groundwater assessment in general and transboundary assessment in particular.</a:t>
            </a:r>
          </a:p>
          <a:p>
            <a:r>
              <a:rPr lang="en-GB" baseline="0" dirty="0" smtClean="0"/>
              <a:t>Now let’s move on to the proposed assessment methodology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401DC-BF0F-4AD5-A76E-C935D1500488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Data</a:t>
            </a:r>
            <a:r>
              <a:rPr lang="en-GB" baseline="0" dirty="0" smtClean="0"/>
              <a:t> harmonisation in particular, </a:t>
            </a:r>
            <a:r>
              <a:rPr lang="en-GB" dirty="0" smtClean="0"/>
              <a:t>we will talk about</a:t>
            </a:r>
            <a:r>
              <a:rPr lang="en-GB" baseline="0" dirty="0" smtClean="0"/>
              <a:t> in more detail tomorrow, but I thought it is good to get a clear understanding of groundwater assessment in general and transboundary assessment in particular.</a:t>
            </a:r>
          </a:p>
          <a:p>
            <a:r>
              <a:rPr lang="en-GB" baseline="0" dirty="0" smtClean="0"/>
              <a:t>Now let’s move on to the proposed assessment methodology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401DC-BF0F-4AD5-A76E-C935D1500488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Data</a:t>
            </a:r>
            <a:r>
              <a:rPr lang="en-GB" baseline="0" dirty="0" smtClean="0"/>
              <a:t> harmonisation in particular, </a:t>
            </a:r>
            <a:r>
              <a:rPr lang="en-GB" dirty="0" smtClean="0"/>
              <a:t>we will talk about</a:t>
            </a:r>
            <a:r>
              <a:rPr lang="en-GB" baseline="0" dirty="0" smtClean="0"/>
              <a:t> in more detail tomorrow, but I thought it is good to get a clear understanding of groundwater assessment in general and transboundary assessment in particular.</a:t>
            </a:r>
          </a:p>
          <a:p>
            <a:r>
              <a:rPr lang="en-GB" baseline="0" dirty="0" smtClean="0"/>
              <a:t>Now let’s move on to the proposed assessment methodology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401DC-BF0F-4AD5-A76E-C935D1500488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 userDrawn="1"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 userDrawn="1"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 userDrawn="1"/>
        </p:nvSpPr>
        <p:spPr bwMode="auto">
          <a:xfrm>
            <a:off x="430213" y="152400"/>
            <a:ext cx="746442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l"/>
            <a:endParaRPr lang="en-US" altLang="en-US" dirty="0"/>
          </a:p>
        </p:txBody>
      </p:sp>
      <p:sp>
        <p:nvSpPr>
          <p:cNvPr id="7" name="Slide Number Placeholder 12"/>
          <p:cNvSpPr txBox="1">
            <a:spLocks/>
          </p:cNvSpPr>
          <p:nvPr userDrawn="1"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08BB1661-0A20-410C-9B95-3B28D728C9B5}" type="slidenum">
              <a:rPr lang="en-US" altLang="en-US" sz="1400" b="1">
                <a:solidFill>
                  <a:srgbClr val="0070C0"/>
                </a:solidFill>
              </a:rPr>
              <a:pPr/>
              <a:t>‹#›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21-5-2014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21-5-2014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pic>
        <p:nvPicPr>
          <p:cNvPr id="4" name="Picture 8" descr="sottopanci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5" name="Line 9"/>
          <p:cNvSpPr>
            <a:spLocks noChangeShapeType="1"/>
          </p:cNvSpPr>
          <p:nvPr userDrawn="1"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6" name="Line 10"/>
          <p:cNvSpPr>
            <a:spLocks noChangeShapeType="1"/>
          </p:cNvSpPr>
          <p:nvPr userDrawn="1"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1"/>
          <p:cNvSpPr>
            <a:spLocks/>
          </p:cNvSpPr>
          <p:nvPr userDrawn="1"/>
        </p:nvSpPr>
        <p:spPr bwMode="auto">
          <a:xfrm>
            <a:off x="430213" y="152400"/>
            <a:ext cx="746442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l"/>
            <a:endParaRPr lang="en-US" altLang="en-US" dirty="0"/>
          </a:p>
        </p:txBody>
      </p:sp>
      <p:sp>
        <p:nvSpPr>
          <p:cNvPr id="9" name="Slide Number Placeholder 12"/>
          <p:cNvSpPr txBox="1">
            <a:spLocks/>
          </p:cNvSpPr>
          <p:nvPr userDrawn="1"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08BB1661-0A20-410C-9B95-3B28D728C9B5}" type="slidenum">
              <a:rPr lang="en-US" altLang="en-US" sz="1400" b="1">
                <a:solidFill>
                  <a:srgbClr val="0070C0"/>
                </a:solidFill>
              </a:rPr>
              <a:pPr/>
              <a:t>‹#›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21-5-2014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21-5-2014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21-5-2014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21-5-2014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21-5-2014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21-5-2014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1677F49-83C2-4E09-BC33-3F7DC6FC53A2}" type="datetimeFigureOut">
              <a:rPr lang="nl-NL" smtClean="0"/>
              <a:pPr/>
              <a:t>21-5-2014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3C43483-8689-4C2F-920C-19194D50F8BE}" type="slidenum">
              <a:rPr lang="nl-NL" smtClean="0"/>
              <a:pPr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0"/>
            <a:ext cx="82809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6.jpe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frm=1&amp;source=images&amp;cd=&amp;cad=rja&amp;docid=Y3zVJmS9n3dMkM&amp;tbnid=t0ti4n7K61xBPM:&amp;ved=0CAUQjRw&amp;url=http://www.idahogeology.org/Services/Hydrogeology/PortneufGroundWaterGuardian/my_aquifer/faq_images/faq_figure7.html&amp;ei=mZmNUfqsCejP0AXl6YDIBw&amp;psig=AFQjCNGLnnPwuhAY0Ju-QWPX5XlMfBZzVA&amp;ust=1368320709787701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image" Target="../media/image33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/>
          </p:cNvSpPr>
          <p:nvPr/>
        </p:nvSpPr>
        <p:spPr bwMode="auto">
          <a:xfrm>
            <a:off x="6286500" y="5851525"/>
            <a:ext cx="2314575" cy="2778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>
            <a:spAutoFit/>
          </a:bodyPr>
          <a:lstStyle/>
          <a:p>
            <a:pPr algn="r"/>
            <a:r>
              <a:rPr lang="en-US" altLang="en-US" sz="1300" b="1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Geert-Jan Nijsten - IGRAC </a:t>
            </a:r>
            <a:endParaRPr lang="en-US" altLang="en-US" b="1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560388" y="2633663"/>
            <a:ext cx="80216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523875" y="5776913"/>
            <a:ext cx="80962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7412038" y="6048375"/>
            <a:ext cx="1189037" cy="2778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>
            <a:spAutoFit/>
          </a:bodyPr>
          <a:lstStyle/>
          <a:p>
            <a:pPr algn="r"/>
            <a:r>
              <a:rPr lang="en-US" altLang="en-US" sz="1300">
                <a:solidFill>
                  <a:srgbClr val="426C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21 May 2014</a:t>
            </a:r>
            <a:endParaRPr lang="en-US" altLang="en-US"/>
          </a:p>
        </p:txBody>
      </p:sp>
      <p:sp>
        <p:nvSpPr>
          <p:cNvPr id="8" name="AutoShape 6"/>
          <p:cNvSpPr>
            <a:spLocks/>
          </p:cNvSpPr>
          <p:nvPr/>
        </p:nvSpPr>
        <p:spPr bwMode="auto">
          <a:xfrm>
            <a:off x="7412038" y="6245225"/>
            <a:ext cx="1203325" cy="2762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>
            <a:spAutoFit/>
          </a:bodyPr>
          <a:lstStyle/>
          <a:p>
            <a:pPr algn="r"/>
            <a:r>
              <a:rPr lang="en-US" altLang="en-US" sz="1300" i="1">
                <a:solidFill>
                  <a:srgbClr val="3B7A6A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Windhoek</a:t>
            </a:r>
            <a:endParaRPr lang="en-US" altLang="en-US"/>
          </a:p>
        </p:txBody>
      </p:sp>
      <p:sp>
        <p:nvSpPr>
          <p:cNvPr id="9" name="AutoShape 7"/>
          <p:cNvSpPr>
            <a:spLocks/>
          </p:cNvSpPr>
          <p:nvPr/>
        </p:nvSpPr>
        <p:spPr bwMode="auto">
          <a:xfrm>
            <a:off x="554038" y="3214688"/>
            <a:ext cx="7553325" cy="82073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l"/>
            <a:r>
              <a:rPr lang="en-US" altLang="en-US" sz="220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Stampriet – Kalahari/Karoo Aquifer Case Study</a:t>
            </a:r>
          </a:p>
          <a:p>
            <a:pPr algn="l"/>
            <a:r>
              <a:rPr lang="en-US" altLang="en-US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Technical Seminar on Project Implementation</a:t>
            </a:r>
            <a:endParaRPr lang="en-US" altLang="en-US" sz="2000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514350" y="6573838"/>
            <a:ext cx="8113713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11" name="Picture 9" descr="iucn_logo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338" y="5961063"/>
            <a:ext cx="531812" cy="508000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12" name="Picture 10" descr="IGRAC-logo-txt-cmy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288" y="6134100"/>
            <a:ext cx="998537" cy="338138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13" name="Picture 11" descr="120.png"/>
          <p:cNvPicPr>
            <a:picLocks noChangeAspect="1"/>
          </p:cNvPicPr>
          <p:nvPr/>
        </p:nvPicPr>
        <p:blipFill>
          <a:blip r:embed="rId4" cstate="print"/>
          <a:srcRect b="17345"/>
          <a:stretch>
            <a:fillRect/>
          </a:stretch>
        </p:blipFill>
        <p:spPr bwMode="auto">
          <a:xfrm>
            <a:off x="2109788" y="5856288"/>
            <a:ext cx="1397000" cy="676275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pic>
        <p:nvPicPr>
          <p:cNvPr id="14" name="Picture 12" descr="SDC_RVB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7888" y="5943600"/>
            <a:ext cx="1106487" cy="50006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15" name="Line 20"/>
          <p:cNvSpPr>
            <a:spLocks noChangeShapeType="1"/>
          </p:cNvSpPr>
          <p:nvPr/>
        </p:nvSpPr>
        <p:spPr bwMode="auto">
          <a:xfrm flipV="1">
            <a:off x="514350" y="6618288"/>
            <a:ext cx="8113713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6" name="Line 21"/>
          <p:cNvSpPr>
            <a:spLocks noChangeShapeType="1"/>
          </p:cNvSpPr>
          <p:nvPr/>
        </p:nvSpPr>
        <p:spPr bwMode="auto">
          <a:xfrm flipV="1">
            <a:off x="523875" y="5738813"/>
            <a:ext cx="80962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7" name="Line 22"/>
          <p:cNvSpPr>
            <a:spLocks noChangeShapeType="1"/>
          </p:cNvSpPr>
          <p:nvPr/>
        </p:nvSpPr>
        <p:spPr bwMode="auto">
          <a:xfrm>
            <a:off x="558800" y="2681288"/>
            <a:ext cx="80232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8" name="AutoShape 24"/>
          <p:cNvSpPr>
            <a:spLocks/>
          </p:cNvSpPr>
          <p:nvPr/>
        </p:nvSpPr>
        <p:spPr bwMode="auto">
          <a:xfrm>
            <a:off x="874713" y="4286250"/>
            <a:ext cx="7715250" cy="4937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>
            <a:spAutoFit/>
          </a:bodyPr>
          <a:lstStyle/>
          <a:p>
            <a:pPr algn="r"/>
            <a:r>
              <a:rPr lang="en-US" altLang="en-US" sz="2700" b="1" dirty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Project </a:t>
            </a:r>
            <a:r>
              <a:rPr lang="en-US" altLang="en-US" sz="2700" b="1" dirty="0" smtClean="0">
                <a:solidFill>
                  <a:srgbClr val="426C86"/>
                </a:solidFill>
                <a:latin typeface="Trebuchet MS Bold" charset="0"/>
                <a:ea typeface="Trebuchet MS Bold" charset="0"/>
                <a:cs typeface="Trebuchet MS Bold" charset="0"/>
                <a:sym typeface="Trebuchet MS Bold" charset="0"/>
              </a:rPr>
              <a:t>Methodology</a:t>
            </a:r>
            <a:endParaRPr lang="en-US" altLang="en-US" b="1" dirty="0"/>
          </a:p>
        </p:txBody>
      </p:sp>
      <p:pic>
        <p:nvPicPr>
          <p:cNvPr id="19" name="Picture 1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1038" y="482600"/>
            <a:ext cx="3455987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38250" y="877888"/>
            <a:ext cx="29051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614363" y="322263"/>
            <a:ext cx="80216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614363" y="374650"/>
            <a:ext cx="80216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23" name="Picture 20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32338" y="5946775"/>
            <a:ext cx="65881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29250" y="5926138"/>
            <a:ext cx="482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2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8213" y="5946775"/>
            <a:ext cx="3762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196752"/>
            <a:ext cx="9144000" cy="4680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3568" y="0"/>
            <a:ext cx="8229600" cy="1143000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Data </a:t>
            </a:r>
            <a:b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D	Environmental aspects</a:t>
            </a:r>
            <a:endParaRPr lang="en-GB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4581128"/>
            <a:ext cx="7416824" cy="1152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fontAlgn="auto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 flipV="1">
            <a:off x="1235075" y="1196752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V="1">
            <a:off x="1235075" y="5678488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3568" y="1196752"/>
            <a:ext cx="8229600" cy="4525963"/>
          </a:xfrm>
        </p:spPr>
        <p:txBody>
          <a:bodyPr>
            <a:normAutofit/>
          </a:bodyPr>
          <a:lstStyle/>
          <a:p>
            <a:pPr lvl="1"/>
            <a:r>
              <a:rPr lang="en-GB" dirty="0" smtClean="0"/>
              <a:t>Suitability for human  consumption (natural groundwater quality)</a:t>
            </a:r>
            <a:endParaRPr lang="en-GB" sz="3600" dirty="0" smtClean="0"/>
          </a:p>
          <a:p>
            <a:pPr lvl="1"/>
            <a:r>
              <a:rPr lang="en-GB" dirty="0" smtClean="0"/>
              <a:t>Groundwater pollution</a:t>
            </a:r>
            <a:endParaRPr lang="en-GB" sz="3600" dirty="0" smtClean="0"/>
          </a:p>
          <a:p>
            <a:pPr lvl="1"/>
            <a:r>
              <a:rPr lang="en-GB" dirty="0" smtClean="0"/>
              <a:t>Solid Waste and waste water control</a:t>
            </a:r>
            <a:endParaRPr lang="en-GB" sz="3600" dirty="0" smtClean="0"/>
          </a:p>
          <a:p>
            <a:pPr lvl="2"/>
            <a:r>
              <a:rPr lang="en-GB" dirty="0" smtClean="0"/>
              <a:t>Waste water being collected in sewerage systems </a:t>
            </a:r>
            <a:endParaRPr lang="en-GB" sz="3200" dirty="0" smtClean="0"/>
          </a:p>
          <a:p>
            <a:pPr lvl="2"/>
            <a:r>
              <a:rPr lang="en-GB" dirty="0" smtClean="0"/>
              <a:t>Waste water treated</a:t>
            </a:r>
            <a:endParaRPr lang="en-GB" sz="3200" dirty="0" smtClean="0"/>
          </a:p>
          <a:p>
            <a:pPr lvl="2"/>
            <a:r>
              <a:rPr lang="en-GB" dirty="0" smtClean="0"/>
              <a:t>Solid waste being stored in controlled land fields</a:t>
            </a:r>
            <a:endParaRPr lang="en-GB" sz="3200" dirty="0" smtClean="0"/>
          </a:p>
          <a:p>
            <a:pPr lvl="1"/>
            <a:r>
              <a:rPr lang="en-GB" dirty="0" smtClean="0"/>
              <a:t>Shallow groundwater table</a:t>
            </a:r>
            <a:endParaRPr lang="en-GB" sz="3600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196752"/>
            <a:ext cx="9144000" cy="4680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3568" y="0"/>
            <a:ext cx="8229600" cy="1143000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Data </a:t>
            </a:r>
            <a:b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E	Socio-economic aspects</a:t>
            </a:r>
            <a:endParaRPr lang="en-GB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4581128"/>
            <a:ext cx="7416824" cy="1152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fontAlgn="auto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 flipV="1">
            <a:off x="1235075" y="1196752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V="1">
            <a:off x="1235075" y="5678488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34888" y="1207293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GB" dirty="0" smtClean="0"/>
              <a:t>Population (total and density)**</a:t>
            </a:r>
            <a:endParaRPr lang="en-GB" sz="3600" dirty="0" smtClean="0"/>
          </a:p>
          <a:p>
            <a:pPr lvl="1"/>
            <a:r>
              <a:rPr lang="en-GB" dirty="0" smtClean="0"/>
              <a:t>Groundwater use</a:t>
            </a:r>
            <a:endParaRPr lang="en-GB" sz="3600" dirty="0" smtClean="0"/>
          </a:p>
          <a:p>
            <a:pPr lvl="2"/>
            <a:r>
              <a:rPr lang="en-GB" dirty="0" smtClean="0"/>
              <a:t>Total volume groundwater abstraction</a:t>
            </a:r>
            <a:endParaRPr lang="en-GB" sz="3200" dirty="0" smtClean="0"/>
          </a:p>
          <a:p>
            <a:pPr lvl="2"/>
            <a:r>
              <a:rPr lang="en-GB" dirty="0" smtClean="0"/>
              <a:t>Groundwater abstraction for domestic use</a:t>
            </a:r>
            <a:endParaRPr lang="en-GB" sz="3200" dirty="0" smtClean="0"/>
          </a:p>
          <a:p>
            <a:pPr lvl="2"/>
            <a:r>
              <a:rPr lang="en-GB" dirty="0" smtClean="0"/>
              <a:t>Groundwater abstraction for us in agriculture and livestock</a:t>
            </a:r>
            <a:endParaRPr lang="en-GB" sz="3200" dirty="0" smtClean="0"/>
          </a:p>
          <a:p>
            <a:pPr lvl="2"/>
            <a:r>
              <a:rPr lang="en-GB" dirty="0" smtClean="0"/>
              <a:t>Groundwater abstraction for commercial and industrial use</a:t>
            </a:r>
            <a:endParaRPr lang="en-GB" sz="3200" dirty="0" smtClean="0"/>
          </a:p>
          <a:p>
            <a:pPr lvl="1"/>
            <a:r>
              <a:rPr lang="en-GB" dirty="0" smtClean="0"/>
              <a:t>Surface water use **</a:t>
            </a:r>
            <a:endParaRPr lang="en-GB" sz="3600" dirty="0" smtClean="0"/>
          </a:p>
          <a:p>
            <a:pPr lvl="2"/>
            <a:r>
              <a:rPr lang="en-GB" dirty="0" smtClean="0"/>
              <a:t>Total volume of surface water  use</a:t>
            </a:r>
            <a:endParaRPr lang="en-GB" sz="3200" dirty="0" smtClean="0"/>
          </a:p>
          <a:p>
            <a:pPr lvl="2"/>
            <a:r>
              <a:rPr lang="en-GB" dirty="0" smtClean="0"/>
              <a:t>Surface water  for domestic use</a:t>
            </a:r>
            <a:endParaRPr lang="en-GB" sz="3200" dirty="0" smtClean="0"/>
          </a:p>
          <a:p>
            <a:pPr lvl="2"/>
            <a:r>
              <a:rPr lang="en-GB" dirty="0" smtClean="0"/>
              <a:t>Surface water use for agriculture / livestock</a:t>
            </a:r>
            <a:endParaRPr lang="en-GB" sz="3200" dirty="0" smtClean="0"/>
          </a:p>
          <a:p>
            <a:pPr lvl="2"/>
            <a:r>
              <a:rPr lang="en-GB" dirty="0" smtClean="0"/>
              <a:t>Surface water for commercial and industrial use</a:t>
            </a:r>
            <a:endParaRPr lang="en-GB" sz="3200" dirty="0" smtClean="0"/>
          </a:p>
          <a:p>
            <a:pPr lvl="1"/>
            <a:r>
              <a:rPr lang="en-GB" dirty="0" smtClean="0"/>
              <a:t>Dependence of industry and agriculture on groundwater</a:t>
            </a:r>
            <a:endParaRPr lang="en-GB" sz="3600" dirty="0" smtClean="0"/>
          </a:p>
          <a:p>
            <a:pPr lvl="1"/>
            <a:r>
              <a:rPr lang="en-GB" dirty="0" smtClean="0"/>
              <a:t>Percentage of population covered by public water supply</a:t>
            </a:r>
            <a:endParaRPr lang="en-GB" sz="3600" dirty="0" smtClean="0"/>
          </a:p>
          <a:p>
            <a:pPr lvl="1"/>
            <a:r>
              <a:rPr lang="en-GB" dirty="0" smtClean="0"/>
              <a:t>Percentage of population covered by public sanitation</a:t>
            </a:r>
            <a:endParaRPr lang="en-GB" sz="3600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844824"/>
            <a:ext cx="9144000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3568" y="0"/>
            <a:ext cx="8229600" cy="1143000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Data </a:t>
            </a:r>
            <a:b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F	Legal &amp; Institutional</a:t>
            </a:r>
            <a:endParaRPr lang="en-GB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4581128"/>
            <a:ext cx="7416824" cy="1152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fontAlgn="auto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 flipV="1">
            <a:off x="1235075" y="1196752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V="1">
            <a:off x="1235075" y="5678488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ctr">
              <a:buNone/>
            </a:pPr>
            <a:r>
              <a:rPr lang="en-GB" sz="3600" dirty="0" smtClean="0"/>
              <a:t> </a:t>
            </a:r>
          </a:p>
          <a:p>
            <a:pPr lvl="1" algn="ctr">
              <a:buNone/>
            </a:pPr>
            <a:r>
              <a:rPr lang="en-GB" sz="3600" dirty="0" smtClean="0"/>
              <a:t>- Separate session -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0" y="2276872"/>
            <a:ext cx="9144000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Aquifer Assessment - 2: 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consideration 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of all the facts about the aquifer 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 </a:t>
            </a:r>
            <a:r>
              <a:rPr lang="en-GB" sz="36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a judgement or opinion of the position 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 of what is likely to happen. </a:t>
            </a: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755576" y="3140968"/>
            <a:ext cx="7560840" cy="936104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24744"/>
            <a:ext cx="786987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Arsenic in groundwater in Asi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1700" y="2348880"/>
            <a:ext cx="2962300" cy="178923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51520" y="260648"/>
            <a:ext cx="0" cy="0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 err="1" smtClean="0">
                <a:solidFill>
                  <a:srgbClr val="C00000"/>
                </a:solidFill>
              </a:rPr>
              <a:t>How</a:t>
            </a:r>
            <a:r>
              <a:rPr lang="nl-NL" dirty="0" smtClean="0">
                <a:solidFill>
                  <a:srgbClr val="C00000"/>
                </a:solidFill>
              </a:rPr>
              <a:t> to </a:t>
            </a:r>
            <a:r>
              <a:rPr lang="nl-NL" dirty="0" err="1" smtClean="0">
                <a:solidFill>
                  <a:srgbClr val="C00000"/>
                </a:solidFill>
              </a:rPr>
              <a:t>judge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>
                <a:solidFill>
                  <a:srgbClr val="C00000"/>
                </a:solidFill>
              </a:rPr>
              <a:t>or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>
                <a:solidFill>
                  <a:srgbClr val="C00000"/>
                </a:solidFill>
              </a:rPr>
              <a:t>give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>
                <a:solidFill>
                  <a:srgbClr val="C00000"/>
                </a:solidFill>
              </a:rPr>
              <a:t>an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>
                <a:solidFill>
                  <a:srgbClr val="C00000"/>
                </a:solidFill>
              </a:rPr>
              <a:t>opinion</a:t>
            </a:r>
            <a:r>
              <a:rPr lang="nl-NL" dirty="0" smtClean="0">
                <a:solidFill>
                  <a:srgbClr val="C00000"/>
                </a:solidFill>
              </a:rPr>
              <a:t>?</a:t>
            </a:r>
            <a:endParaRPr lang="nl-NL" dirty="0">
              <a:solidFill>
                <a:srgbClr val="C00000"/>
              </a:solidFill>
            </a:endParaRPr>
          </a:p>
        </p:txBody>
      </p:sp>
      <p:pic>
        <p:nvPicPr>
          <p:cNvPr id="23" name="Picture 14" descr="http://www.groundwateruk.org/Gallery/cache/cache_640x480_gwf01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76672"/>
            <a:ext cx="6499473" cy="2792970"/>
          </a:xfrm>
          <a:prstGeom prst="rect">
            <a:avLst/>
          </a:prstGeom>
          <a:noFill/>
        </p:spPr>
      </p:pic>
      <p:pic>
        <p:nvPicPr>
          <p:cNvPr id="22" name="Picture 12" descr="http://www.groundwateruk.org/Gallery/cache/cache_640x480_gwf0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27776" y="3645024"/>
            <a:ext cx="2016224" cy="2050397"/>
          </a:xfrm>
          <a:prstGeom prst="rect">
            <a:avLst/>
          </a:prstGeom>
          <a:noFill/>
        </p:spPr>
      </p:pic>
      <p:pic>
        <p:nvPicPr>
          <p:cNvPr id="19" name="Picture 4" descr="http://t3.gstatic.com/images?q=tbn:ANd9GcTEG6gF9i0Pv7PgxvUHNWq-eMbhZyjc_sqnk8oxU4ntjhPeXRNY"/>
          <p:cNvPicPr>
            <a:picLocks noChangeAspect="1" noChangeArrowheads="1"/>
          </p:cNvPicPr>
          <p:nvPr/>
        </p:nvPicPr>
        <p:blipFill>
          <a:blip r:embed="rId7" cstate="print"/>
          <a:srcRect t="58333"/>
          <a:stretch>
            <a:fillRect/>
          </a:stretch>
        </p:blipFill>
        <p:spPr bwMode="auto">
          <a:xfrm>
            <a:off x="467544" y="4221088"/>
            <a:ext cx="5616624" cy="1440160"/>
          </a:xfrm>
          <a:prstGeom prst="rect">
            <a:avLst/>
          </a:prstGeom>
          <a:noFill/>
        </p:spPr>
      </p:pic>
      <p:pic>
        <p:nvPicPr>
          <p:cNvPr id="36868" name="Picture 4" descr="Fluoride in groundwater in South Americ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276872"/>
            <a:ext cx="1872817" cy="2115410"/>
          </a:xfrm>
          <a:prstGeom prst="rect">
            <a:avLst/>
          </a:prstGeom>
          <a:noFill/>
        </p:spPr>
      </p:pic>
      <p:pic>
        <p:nvPicPr>
          <p:cNvPr id="24" name="Picture 16" descr="http://www.groundwateruk.org/Gallery/cache/cache_640x480_gwf01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1920" y="2924944"/>
            <a:ext cx="3019061" cy="1979712"/>
          </a:xfrm>
          <a:prstGeom prst="rect">
            <a:avLst/>
          </a:prstGeom>
          <a:noFill/>
        </p:spPr>
      </p:pic>
      <p:pic>
        <p:nvPicPr>
          <p:cNvPr id="21" name="Picture 10" descr="http://www.groundwateruk.org/Gallery/cache/cache_640x480_gwf042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861048"/>
            <a:ext cx="3635896" cy="2157268"/>
          </a:xfrm>
          <a:prstGeom prst="rect">
            <a:avLst/>
          </a:prstGeom>
          <a:noFill/>
        </p:spPr>
      </p:pic>
      <p:pic>
        <p:nvPicPr>
          <p:cNvPr id="20" name="Picture 8" descr="http://www.groundwateruk.org/Gallery/cache/cache_640x480_gwf033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1124744"/>
            <a:ext cx="3059832" cy="2694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 descr="Universal Indicator Pap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5027424" cy="4536504"/>
          </a:xfrm>
          <a:prstGeom prst="rect">
            <a:avLst/>
          </a:prstGeom>
          <a:noFill/>
        </p:spPr>
      </p:pic>
      <p:pic>
        <p:nvPicPr>
          <p:cNvPr id="26" name="Picture 6" descr="https://www.auroragov.org/cs/groups/public/documents/digitalmedia/0099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0"/>
            <a:ext cx="4139952" cy="566124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536" y="404664"/>
            <a:ext cx="0" cy="0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 err="1" smtClean="0">
                <a:solidFill>
                  <a:srgbClr val="C00000"/>
                </a:solidFill>
              </a:rPr>
              <a:t>Using</a:t>
            </a:r>
            <a:r>
              <a:rPr lang="nl-NL" dirty="0" smtClean="0">
                <a:solidFill>
                  <a:srgbClr val="C00000"/>
                </a:solidFill>
              </a:rPr>
              <a:t> indicators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835696" y="2708920"/>
            <a:ext cx="5832648" cy="2016224"/>
          </a:xfrm>
          <a:prstGeom prst="roundRect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smtClean="0">
                <a:solidFill>
                  <a:srgbClr val="C00000"/>
                </a:solidFill>
              </a:rPr>
              <a:t>To simplify</a:t>
            </a:r>
            <a:br>
              <a:rPr lang="en-GB" sz="6000" b="1" dirty="0" smtClean="0">
                <a:solidFill>
                  <a:srgbClr val="C00000"/>
                </a:solidFill>
              </a:rPr>
            </a:br>
            <a:r>
              <a:rPr lang="en-GB" sz="6000" b="1" dirty="0" smtClean="0">
                <a:solidFill>
                  <a:srgbClr val="C00000"/>
                </a:solidFill>
              </a:rPr>
              <a:t>complex systems</a:t>
            </a:r>
            <a:endParaRPr lang="en-GB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3528" y="404664"/>
            <a:ext cx="0" cy="0"/>
          </a:xfrm>
        </p:spPr>
        <p:txBody>
          <a:bodyPr>
            <a:normAutofit fontScale="90000"/>
          </a:bodyPr>
          <a:lstStyle/>
          <a:p>
            <a:pPr algn="l"/>
            <a:r>
              <a:rPr lang="nl-NL" dirty="0" smtClean="0">
                <a:solidFill>
                  <a:srgbClr val="C00000"/>
                </a:solidFill>
              </a:rPr>
              <a:t>20 indicators in 6 </a:t>
            </a:r>
            <a:r>
              <a:rPr lang="nl-NL" dirty="0" err="1" smtClean="0">
                <a:solidFill>
                  <a:srgbClr val="C00000"/>
                </a:solidFill>
              </a:rPr>
              <a:t>categories</a:t>
            </a:r>
            <a:endParaRPr lang="nl-NL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940" y="1196752"/>
            <a:ext cx="5472608" cy="4320480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buAutoNum type="arabicPeriod"/>
            </a:pP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Defining or constraining the value of aquifers and their potential functions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Role and importance of groundwater for humans &amp; environment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Changes in groundwater state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GB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Drivers of change and pressures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GB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Enabling environment for </a:t>
            </a:r>
            <a:br>
              <a:rPr lang="en-GB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GB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TBA/SIDS resource </a:t>
            </a:r>
            <a:br>
              <a:rPr lang="en-GB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GB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management</a:t>
            </a:r>
          </a:p>
          <a:p>
            <a:pPr marL="514350" indent="-514350">
              <a:spcBef>
                <a:spcPts val="0"/>
              </a:spcBef>
              <a:buAutoNum type="arabicPeriod"/>
            </a:pPr>
            <a:r>
              <a:rPr lang="en-GB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Implementation of </a:t>
            </a:r>
            <a:br>
              <a:rPr lang="en-GB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GB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groundwater resources</a:t>
            </a:r>
            <a:br>
              <a:rPr lang="en-GB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</a:br>
            <a:r>
              <a:rPr lang="en-GB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management measures</a:t>
            </a:r>
          </a:p>
          <a:p>
            <a:pPr marL="514350" indent="-514350" algn="r">
              <a:spcBef>
                <a:spcPts val="0"/>
              </a:spcBef>
              <a:buNone/>
            </a:pPr>
            <a:endParaRPr lang="en-GB" sz="2400" dirty="0" smtClean="0">
              <a:solidFill>
                <a:srgbClr val="FF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932040" y="2348880"/>
            <a:ext cx="3995936" cy="4032448"/>
          </a:xfrm>
          <a:prstGeom prst="roundRect">
            <a:avLst>
              <a:gd name="adj" fmla="val 9612"/>
            </a:avLst>
          </a:prstGeom>
          <a:solidFill>
            <a:schemeClr val="lt1">
              <a:alpha val="54000"/>
            </a:scheme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</a:rPr>
              <a:t>The indicators presented are used in a parallel world-wide assessment - TWAP. </a:t>
            </a:r>
          </a:p>
          <a:p>
            <a:pPr algn="ctr">
              <a:buNone/>
            </a:pPr>
            <a:endParaRPr lang="en-GB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</a:rPr>
              <a:t>For Stampriet they </a:t>
            </a:r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</a:rPr>
              <a:t>can be modified to </a:t>
            </a:r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GB" sz="28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</a:rPr>
              <a:t>aquifer </a:t>
            </a:r>
            <a:r>
              <a:rPr lang="en-GB" sz="2800" b="1" dirty="0" smtClean="0">
                <a:solidFill>
                  <a:schemeClr val="accent2">
                    <a:lumMod val="75000"/>
                  </a:schemeClr>
                </a:solidFill>
              </a:rPr>
              <a:t>specific needs/relevance!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1560" y="5310336"/>
            <a:ext cx="8229600" cy="114300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Long term mean groundwater recharge, incl. man-made components.</a:t>
            </a:r>
            <a:endParaRPr lang="nl-NL" sz="2800" dirty="0">
              <a:solidFill>
                <a:srgbClr val="C00000"/>
              </a:solidFill>
            </a:endParaRPr>
          </a:p>
        </p:txBody>
      </p:sp>
      <p:pic>
        <p:nvPicPr>
          <p:cNvPr id="41" name="Picture 6" descr="http://www.clker.com/cliparts/3/e/f/8/12065656422011218382Anonymous_simple_weather_symbols_6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2169" y="1061864"/>
            <a:ext cx="2475802" cy="1519360"/>
          </a:xfrm>
          <a:prstGeom prst="rect">
            <a:avLst/>
          </a:prstGeom>
          <a:noFill/>
        </p:spPr>
      </p:pic>
      <p:pic>
        <p:nvPicPr>
          <p:cNvPr id="42" name="Picture 8" descr="http://www.clker.com/cliparts/a/a/6/4/1228428520667582858sivvus_weather_symbols_4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1061864"/>
            <a:ext cx="2475802" cy="1587575"/>
          </a:xfrm>
          <a:prstGeom prst="rect">
            <a:avLst/>
          </a:prstGeom>
          <a:noFill/>
        </p:spPr>
      </p:pic>
      <p:grpSp>
        <p:nvGrpSpPr>
          <p:cNvPr id="3" name="Group 34"/>
          <p:cNvGrpSpPr/>
          <p:nvPr/>
        </p:nvGrpSpPr>
        <p:grpSpPr>
          <a:xfrm>
            <a:off x="5075001" y="3456097"/>
            <a:ext cx="2401528" cy="1854239"/>
            <a:chOff x="4572000" y="4010024"/>
            <a:chExt cx="2771775" cy="2847976"/>
          </a:xfrm>
        </p:grpSpPr>
        <p:pic>
          <p:nvPicPr>
            <p:cNvPr id="61" name="Picture 10" descr="http://www.clker.com/cliparts/7/3/d/b/1214364128493134043KALKASKA%20sand.svg.me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0" y="4010024"/>
              <a:ext cx="2771775" cy="2847976"/>
            </a:xfrm>
            <a:prstGeom prst="rect">
              <a:avLst/>
            </a:prstGeom>
            <a:noFill/>
          </p:spPr>
        </p:pic>
        <p:pic>
          <p:nvPicPr>
            <p:cNvPr id="62" name="Picture 8" descr="http://www.clker.com/cliparts/a/a/6/4/1228428520667582858sivvus_weather_symbols_4.svg.med.png"/>
            <p:cNvPicPr>
              <a:picLocks noChangeAspect="1" noChangeArrowheads="1"/>
            </p:cNvPicPr>
            <p:nvPr/>
          </p:nvPicPr>
          <p:blipFill>
            <a:blip r:embed="rId4" cstate="print"/>
            <a:srcRect t="85421" r="73593" b="-3543"/>
            <a:stretch>
              <a:fillRect/>
            </a:stretch>
          </p:blipFill>
          <p:spPr bwMode="auto">
            <a:xfrm rot="19874345">
              <a:off x="5927905" y="5239463"/>
              <a:ext cx="754576" cy="441873"/>
            </a:xfrm>
            <a:prstGeom prst="rect">
              <a:avLst/>
            </a:prstGeom>
            <a:noFill/>
          </p:spPr>
        </p:pic>
        <p:pic>
          <p:nvPicPr>
            <p:cNvPr id="63" name="Picture 8" descr="http://www.clker.com/cliparts/a/a/6/4/1228428520667582858sivvus_weather_symbols_4.svg.med.png"/>
            <p:cNvPicPr>
              <a:picLocks noChangeAspect="1" noChangeArrowheads="1"/>
            </p:cNvPicPr>
            <p:nvPr/>
          </p:nvPicPr>
          <p:blipFill>
            <a:blip r:embed="rId4" cstate="print"/>
            <a:srcRect t="85421" r="73593" b="-3543"/>
            <a:stretch>
              <a:fillRect/>
            </a:stretch>
          </p:blipFill>
          <p:spPr bwMode="auto">
            <a:xfrm rot="19874345">
              <a:off x="4847785" y="5383480"/>
              <a:ext cx="754576" cy="441873"/>
            </a:xfrm>
            <a:prstGeom prst="rect">
              <a:avLst/>
            </a:prstGeom>
            <a:noFill/>
          </p:spPr>
        </p:pic>
      </p:grpSp>
      <p:grpSp>
        <p:nvGrpSpPr>
          <p:cNvPr id="4" name="Group 71"/>
          <p:cNvGrpSpPr/>
          <p:nvPr/>
        </p:nvGrpSpPr>
        <p:grpSpPr>
          <a:xfrm>
            <a:off x="1331640" y="3456097"/>
            <a:ext cx="2640933" cy="1854239"/>
            <a:chOff x="1259632" y="3662993"/>
            <a:chExt cx="2640933" cy="1854239"/>
          </a:xfrm>
        </p:grpSpPr>
        <p:grpSp>
          <p:nvGrpSpPr>
            <p:cNvPr id="5" name="Group 33"/>
            <p:cNvGrpSpPr/>
            <p:nvPr/>
          </p:nvGrpSpPr>
          <p:grpSpPr>
            <a:xfrm>
              <a:off x="1259632" y="3662993"/>
              <a:ext cx="2640933" cy="1854239"/>
              <a:chOff x="755576" y="4010024"/>
              <a:chExt cx="3048089" cy="2847976"/>
            </a:xfrm>
          </p:grpSpPr>
          <p:pic>
            <p:nvPicPr>
              <p:cNvPr id="64" name="Picture 10" descr="http://www.clker.com/cliparts/7/3/d/b/1214364128493134043KALKASKA%20sand.svg.med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755576" y="4010024"/>
                <a:ext cx="2771775" cy="2847976"/>
              </a:xfrm>
              <a:prstGeom prst="rect">
                <a:avLst/>
              </a:prstGeom>
              <a:noFill/>
            </p:spPr>
          </p:pic>
          <p:pic>
            <p:nvPicPr>
              <p:cNvPr id="65" name="Picture 8" descr="http://www.clker.com/cliparts/a/a/6/4/1228428520667582858sivvus_weather_symbols_4.svg.med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62015"/>
              <a:stretch>
                <a:fillRect/>
              </a:stretch>
            </p:blipFill>
            <p:spPr bwMode="auto">
              <a:xfrm rot="19874345">
                <a:off x="946165" y="4923415"/>
                <a:ext cx="2857500" cy="926232"/>
              </a:xfrm>
              <a:prstGeom prst="rect">
                <a:avLst/>
              </a:prstGeom>
              <a:noFill/>
            </p:spPr>
          </p:pic>
        </p:grpSp>
        <p:sp>
          <p:nvSpPr>
            <p:cNvPr id="47" name="Snip Same Side Corner Rectangle 46"/>
            <p:cNvSpPr/>
            <p:nvPr/>
          </p:nvSpPr>
          <p:spPr>
            <a:xfrm>
              <a:off x="1259632" y="5300649"/>
              <a:ext cx="2370795" cy="216583"/>
            </a:xfrm>
            <a:prstGeom prst="snip2Same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8" name="Snip Same Side Corner Rectangle 47"/>
          <p:cNvSpPr/>
          <p:nvPr/>
        </p:nvSpPr>
        <p:spPr>
          <a:xfrm>
            <a:off x="5075001" y="5093753"/>
            <a:ext cx="2370795" cy="216583"/>
          </a:xfrm>
          <a:prstGeom prst="snip2Same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32"/>
          <p:cNvGrpSpPr/>
          <p:nvPr/>
        </p:nvGrpSpPr>
        <p:grpSpPr>
          <a:xfrm>
            <a:off x="2267744" y="2430017"/>
            <a:ext cx="4896544" cy="2664294"/>
            <a:chOff x="521467" y="780324"/>
            <a:chExt cx="1632331" cy="1059987"/>
          </a:xfrm>
          <a:solidFill>
            <a:schemeClr val="bg1"/>
          </a:solidFill>
        </p:grpSpPr>
        <p:sp>
          <p:nvSpPr>
            <p:cNvPr id="34" name="Rounded Rectangle 33"/>
            <p:cNvSpPr/>
            <p:nvPr/>
          </p:nvSpPr>
          <p:spPr>
            <a:xfrm>
              <a:off x="521467" y="780324"/>
              <a:ext cx="1632331" cy="1059987"/>
            </a:xfrm>
            <a:prstGeom prst="roundRect">
              <a:avLst/>
            </a:prstGeom>
            <a:solidFill>
              <a:schemeClr val="bg1">
                <a:alpha val="65000"/>
              </a:schemeClr>
            </a:solid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Rounded Rectangle 4"/>
            <p:cNvSpPr/>
            <p:nvPr/>
          </p:nvSpPr>
          <p:spPr>
            <a:xfrm>
              <a:off x="713506" y="837620"/>
              <a:ext cx="1318757" cy="91538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t" anchorCtr="0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1. Very low: &lt; 2 mm/yr</a:t>
              </a: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2. Low: 2 -20 mm/yr</a:t>
              </a: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3. Medium:  20-100 mm/yr</a:t>
              </a: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4. High: 100-300 mm/yr</a:t>
              </a: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5. Very high: &gt; 300 mm/yr</a:t>
              </a: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2400" b="1" dirty="0" smtClean="0"/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2400" b="1" kern="1200" dirty="0"/>
            </a:p>
          </p:txBody>
        </p:sp>
      </p:grpSp>
      <p:grpSp>
        <p:nvGrpSpPr>
          <p:cNvPr id="7" name="Group 35"/>
          <p:cNvGrpSpPr/>
          <p:nvPr/>
        </p:nvGrpSpPr>
        <p:grpSpPr>
          <a:xfrm>
            <a:off x="3419872" y="1349896"/>
            <a:ext cx="2232248" cy="1014422"/>
            <a:chOff x="545472" y="760816"/>
            <a:chExt cx="1632331" cy="1014422"/>
          </a:xfrm>
          <a:solidFill>
            <a:schemeClr val="bg1"/>
          </a:solidFill>
        </p:grpSpPr>
        <p:sp>
          <p:nvSpPr>
            <p:cNvPr id="37" name="Rounded Rectangle 36"/>
            <p:cNvSpPr/>
            <p:nvPr/>
          </p:nvSpPr>
          <p:spPr>
            <a:xfrm>
              <a:off x="545472" y="760816"/>
              <a:ext cx="1632331" cy="1014422"/>
            </a:xfrm>
            <a:prstGeom prst="roundRect">
              <a:avLst/>
            </a:prstGeom>
            <a:grpFill/>
            <a:ln w="38100"/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Rounded Rectangle 4"/>
            <p:cNvSpPr/>
            <p:nvPr/>
          </p:nvSpPr>
          <p:spPr>
            <a:xfrm>
              <a:off x="594992" y="810336"/>
              <a:ext cx="1533291" cy="915382"/>
            </a:xfrm>
            <a:prstGeom prst="rect">
              <a:avLst/>
            </a:prstGeom>
            <a:grpFill/>
            <a:ln w="381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800" b="1" kern="1200" dirty="0" smtClean="0"/>
                <a:t>1.1 </a:t>
              </a:r>
              <a:r>
                <a:rPr lang="nl-NL" sz="2800" b="1" kern="1200" dirty="0" err="1" smtClean="0"/>
                <a:t>Recharge</a:t>
              </a:r>
              <a:endParaRPr lang="nl-NL" sz="2800" b="1" kern="1200" dirty="0" smtClean="0"/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800" b="1" dirty="0" err="1" smtClean="0"/>
                <a:t>Rate</a:t>
              </a:r>
              <a:endParaRPr lang="nl-NL" sz="2800" b="1" kern="1200" dirty="0"/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>
          <a:xfrm>
            <a:off x="0" y="15670"/>
            <a:ext cx="9144000" cy="821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2155825" marR="0" lvl="0" indent="-215582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55825" algn="l"/>
                <a:tab pos="2511425" algn="l"/>
              </a:tabLst>
              <a:defRPr/>
            </a:pPr>
            <a:r>
              <a:rPr kumimoji="0" lang="nl-NL" sz="2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Indicator group 1: </a:t>
            </a: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Defining or constraining the value of aquifers and their potential functions</a:t>
            </a: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8" descr="http://www.clker.com/cliparts/a/a/6/4/1228428520667582858sivvus_weather_symbols_4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764704"/>
            <a:ext cx="2475802" cy="1587575"/>
          </a:xfrm>
          <a:prstGeom prst="rect">
            <a:avLst/>
          </a:prstGeom>
          <a:noFill/>
        </p:spPr>
      </p:pic>
      <p:pic>
        <p:nvPicPr>
          <p:cNvPr id="42" name="Picture 8" descr="http://www.clker.com/cliparts/a/a/6/4/1228428520667582858sivvus_weather_symbols_4.svg.m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764704"/>
            <a:ext cx="2475802" cy="1587575"/>
          </a:xfrm>
          <a:prstGeom prst="rect">
            <a:avLst/>
          </a:prstGeom>
          <a:noFill/>
        </p:spPr>
      </p:pic>
      <p:grpSp>
        <p:nvGrpSpPr>
          <p:cNvPr id="3" name="Group 38"/>
          <p:cNvGrpSpPr/>
          <p:nvPr/>
        </p:nvGrpSpPr>
        <p:grpSpPr>
          <a:xfrm>
            <a:off x="3131840" y="1052736"/>
            <a:ext cx="2592288" cy="1014422"/>
            <a:chOff x="545472" y="760816"/>
            <a:chExt cx="1632331" cy="1014422"/>
          </a:xfrm>
        </p:grpSpPr>
        <p:sp>
          <p:nvSpPr>
            <p:cNvPr id="40" name="Rounded Rectangle 39"/>
            <p:cNvSpPr/>
            <p:nvPr/>
          </p:nvSpPr>
          <p:spPr>
            <a:xfrm>
              <a:off x="545472" y="760816"/>
              <a:ext cx="1632331" cy="1014422"/>
            </a:xfrm>
            <a:prstGeom prst="round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3" name="Rounded Rectangle 4"/>
            <p:cNvSpPr/>
            <p:nvPr/>
          </p:nvSpPr>
          <p:spPr>
            <a:xfrm>
              <a:off x="594992" y="810336"/>
              <a:ext cx="1533291" cy="915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500" b="1" kern="1200" dirty="0" smtClean="0"/>
                <a:t>1.2 </a:t>
              </a:r>
              <a:r>
                <a:rPr lang="nl-NL" sz="2500" b="1" kern="1200" dirty="0" err="1" smtClean="0"/>
                <a:t>Renewable</a:t>
              </a:r>
              <a:r>
                <a:rPr lang="nl-NL" sz="2500" b="1" kern="1200" dirty="0" smtClean="0"/>
                <a:t> </a:t>
              </a:r>
              <a:r>
                <a:rPr lang="nl-NL" sz="2500" b="1" kern="1200" dirty="0" err="1" smtClean="0"/>
                <a:t>groundwater</a:t>
              </a:r>
              <a:r>
                <a:rPr lang="nl-NL" sz="2500" b="1" kern="1200" dirty="0" smtClean="0"/>
                <a:t> per capita</a:t>
              </a:r>
              <a:endParaRPr lang="nl-NL" sz="2500" b="1" kern="1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9552" y="5013176"/>
            <a:ext cx="8229600" cy="114300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Long term mean </a:t>
            </a:r>
            <a:r>
              <a:rPr lang="en-GB" sz="2800" dirty="0" err="1" smtClean="0">
                <a:solidFill>
                  <a:srgbClr val="C00000"/>
                </a:solidFill>
              </a:rPr>
              <a:t>gw</a:t>
            </a:r>
            <a:r>
              <a:rPr lang="en-GB" sz="2800" dirty="0" smtClean="0">
                <a:solidFill>
                  <a:srgbClr val="C00000"/>
                </a:solidFill>
              </a:rPr>
              <a:t> recharge volume, incl. man-made components, divided by inhabitants on aquifer.</a:t>
            </a:r>
            <a:endParaRPr lang="nl-NL" sz="2800" dirty="0">
              <a:solidFill>
                <a:srgbClr val="C00000"/>
              </a:solidFill>
            </a:endParaRPr>
          </a:p>
        </p:txBody>
      </p:sp>
      <p:pic>
        <p:nvPicPr>
          <p:cNvPr id="64" name="Picture 10" descr="http://www.clker.com/cliparts/7/3/d/b/1214364128493134043KALKASKA%20sand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3158937"/>
            <a:ext cx="2401528" cy="1854239"/>
          </a:xfrm>
          <a:prstGeom prst="rect">
            <a:avLst/>
          </a:prstGeom>
          <a:noFill/>
        </p:spPr>
      </p:pic>
      <p:pic>
        <p:nvPicPr>
          <p:cNvPr id="65" name="Picture 8" descr="http://www.clker.com/cliparts/a/a/6/4/1228428520667582858sivvus_weather_symbols_4.svg.med.png"/>
          <p:cNvPicPr>
            <a:picLocks noChangeAspect="1" noChangeArrowheads="1"/>
          </p:cNvPicPr>
          <p:nvPr/>
        </p:nvPicPr>
        <p:blipFill>
          <a:blip r:embed="rId3" cstate="print"/>
          <a:srcRect t="62015"/>
          <a:stretch>
            <a:fillRect/>
          </a:stretch>
        </p:blipFill>
        <p:spPr bwMode="auto">
          <a:xfrm rot="19874345">
            <a:off x="1424763" y="3753621"/>
            <a:ext cx="2475802" cy="603044"/>
          </a:xfrm>
          <a:prstGeom prst="rect">
            <a:avLst/>
          </a:prstGeom>
          <a:noFill/>
        </p:spPr>
      </p:pic>
      <p:pic>
        <p:nvPicPr>
          <p:cNvPr id="61" name="Picture 10" descr="http://www.clker.com/cliparts/7/3/d/b/1214364128493134043KALKASKA%20sand.svg.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2993" y="3158937"/>
            <a:ext cx="2401528" cy="1854239"/>
          </a:xfrm>
          <a:prstGeom prst="rect">
            <a:avLst/>
          </a:prstGeom>
          <a:noFill/>
        </p:spPr>
      </p:pic>
      <p:grpSp>
        <p:nvGrpSpPr>
          <p:cNvPr id="4" name="Group 23"/>
          <p:cNvGrpSpPr/>
          <p:nvPr/>
        </p:nvGrpSpPr>
        <p:grpSpPr>
          <a:xfrm>
            <a:off x="4628657" y="2311824"/>
            <a:ext cx="3169885" cy="1385415"/>
            <a:chOff x="4283968" y="4005064"/>
            <a:chExt cx="3658590" cy="2127896"/>
          </a:xfrm>
        </p:grpSpPr>
        <p:pic>
          <p:nvPicPr>
            <p:cNvPr id="52" name="Picture 4" descr="http://www.clker.com/cliparts/e/R/8/c/z/P/black-stick-man-m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76056" y="4725144"/>
              <a:ext cx="706262" cy="1407816"/>
            </a:xfrm>
            <a:prstGeom prst="rect">
              <a:avLst/>
            </a:prstGeom>
            <a:noFill/>
          </p:spPr>
        </p:pic>
        <p:pic>
          <p:nvPicPr>
            <p:cNvPr id="53" name="Picture 4" descr="http://www.clker.com/cliparts/e/R/8/c/z/P/black-stick-man-m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796136" y="4725144"/>
              <a:ext cx="706262" cy="1407816"/>
            </a:xfrm>
            <a:prstGeom prst="rect">
              <a:avLst/>
            </a:prstGeom>
            <a:noFill/>
          </p:spPr>
        </p:pic>
        <p:pic>
          <p:nvPicPr>
            <p:cNvPr id="54" name="Picture 4" descr="http://www.clker.com/cliparts/e/R/8/c/z/P/black-stick-man-m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44208" y="4725144"/>
              <a:ext cx="706262" cy="1407816"/>
            </a:xfrm>
            <a:prstGeom prst="rect">
              <a:avLst/>
            </a:prstGeom>
            <a:noFill/>
          </p:spPr>
        </p:pic>
        <p:pic>
          <p:nvPicPr>
            <p:cNvPr id="55" name="Picture 4" descr="http://www.clker.com/cliparts/e/R/8/c/z/P/black-stick-man-m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28184" y="4005064"/>
              <a:ext cx="706262" cy="1407816"/>
            </a:xfrm>
            <a:prstGeom prst="rect">
              <a:avLst/>
            </a:prstGeom>
            <a:noFill/>
          </p:spPr>
        </p:pic>
        <p:pic>
          <p:nvPicPr>
            <p:cNvPr id="56" name="Picture 4" descr="http://www.clker.com/cliparts/e/R/8/c/z/P/black-stick-man-m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76256" y="4221088"/>
              <a:ext cx="706262" cy="1407816"/>
            </a:xfrm>
            <a:prstGeom prst="rect">
              <a:avLst/>
            </a:prstGeom>
            <a:noFill/>
          </p:spPr>
        </p:pic>
        <p:pic>
          <p:nvPicPr>
            <p:cNvPr id="57" name="Picture 4" descr="http://www.clker.com/cliparts/e/R/8/c/z/P/black-stick-man-m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236296" y="4725144"/>
              <a:ext cx="706262" cy="1407816"/>
            </a:xfrm>
            <a:prstGeom prst="rect">
              <a:avLst/>
            </a:prstGeom>
            <a:noFill/>
          </p:spPr>
        </p:pic>
        <p:pic>
          <p:nvPicPr>
            <p:cNvPr id="58" name="Picture 4" descr="http://www.clker.com/cliparts/e/R/8/c/z/P/black-stick-man-m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83968" y="4437112"/>
              <a:ext cx="706262" cy="1407816"/>
            </a:xfrm>
            <a:prstGeom prst="rect">
              <a:avLst/>
            </a:prstGeom>
            <a:noFill/>
          </p:spPr>
        </p:pic>
        <p:pic>
          <p:nvPicPr>
            <p:cNvPr id="59" name="Picture 4" descr="http://www.clker.com/cliparts/e/R/8/c/z/P/black-stick-man-m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32040" y="4149080"/>
              <a:ext cx="706262" cy="1407816"/>
            </a:xfrm>
            <a:prstGeom prst="rect">
              <a:avLst/>
            </a:prstGeom>
            <a:noFill/>
          </p:spPr>
        </p:pic>
        <p:pic>
          <p:nvPicPr>
            <p:cNvPr id="60" name="Picture 4" descr="http://www.clker.com/cliparts/e/R/8/c/z/P/black-stick-man-m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80112" y="4077072"/>
              <a:ext cx="706262" cy="1407816"/>
            </a:xfrm>
            <a:prstGeom prst="rect">
              <a:avLst/>
            </a:prstGeom>
            <a:noFill/>
          </p:spPr>
        </p:pic>
      </p:grpSp>
      <p:grpSp>
        <p:nvGrpSpPr>
          <p:cNvPr id="5" name="Group 22"/>
          <p:cNvGrpSpPr/>
          <p:nvPr/>
        </p:nvGrpSpPr>
        <p:grpSpPr>
          <a:xfrm>
            <a:off x="1509189" y="2499354"/>
            <a:ext cx="1797319" cy="1151002"/>
            <a:chOff x="1115616" y="4005064"/>
            <a:chExt cx="2074414" cy="1767856"/>
          </a:xfrm>
        </p:grpSpPr>
        <p:pic>
          <p:nvPicPr>
            <p:cNvPr id="49" name="Picture 4" descr="http://www.clker.com/cliparts/e/R/8/c/z/P/black-stick-man-m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15616" y="4365104"/>
              <a:ext cx="706262" cy="1407816"/>
            </a:xfrm>
            <a:prstGeom prst="rect">
              <a:avLst/>
            </a:prstGeom>
            <a:noFill/>
          </p:spPr>
        </p:pic>
        <p:pic>
          <p:nvPicPr>
            <p:cNvPr id="50" name="Picture 4" descr="http://www.clker.com/cliparts/e/R/8/c/z/P/black-stick-man-m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35696" y="4005064"/>
              <a:ext cx="706262" cy="1407816"/>
            </a:xfrm>
            <a:prstGeom prst="rect">
              <a:avLst/>
            </a:prstGeom>
            <a:noFill/>
          </p:spPr>
        </p:pic>
        <p:pic>
          <p:nvPicPr>
            <p:cNvPr id="51" name="Picture 4" descr="http://www.clker.com/cliparts/e/R/8/c/z/P/black-stick-man-m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83768" y="4365104"/>
              <a:ext cx="706262" cy="1407816"/>
            </a:xfrm>
            <a:prstGeom prst="rect">
              <a:avLst/>
            </a:prstGeom>
            <a:noFill/>
          </p:spPr>
        </p:pic>
      </p:grpSp>
      <p:sp>
        <p:nvSpPr>
          <p:cNvPr id="47" name="Snip Same Side Corner Rectangle 46"/>
          <p:cNvSpPr/>
          <p:nvPr/>
        </p:nvSpPr>
        <p:spPr>
          <a:xfrm>
            <a:off x="1259632" y="4796593"/>
            <a:ext cx="2370795" cy="216583"/>
          </a:xfrm>
          <a:prstGeom prst="snip2Same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Snip Same Side Corner Rectangle 47"/>
          <p:cNvSpPr/>
          <p:nvPr/>
        </p:nvSpPr>
        <p:spPr>
          <a:xfrm>
            <a:off x="5002993" y="4796593"/>
            <a:ext cx="2370795" cy="216583"/>
          </a:xfrm>
          <a:prstGeom prst="snip2Same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Picture 8" descr="http://www.clker.com/cliparts/a/a/6/4/1228428520667582858sivvus_weather_symbols_4.svg.med.png"/>
          <p:cNvPicPr>
            <a:picLocks noChangeAspect="1" noChangeArrowheads="1"/>
          </p:cNvPicPr>
          <p:nvPr/>
        </p:nvPicPr>
        <p:blipFill>
          <a:blip r:embed="rId3" cstate="print"/>
          <a:srcRect t="62015"/>
          <a:stretch>
            <a:fillRect/>
          </a:stretch>
        </p:blipFill>
        <p:spPr bwMode="auto">
          <a:xfrm rot="19874345">
            <a:off x="5241187" y="3753621"/>
            <a:ext cx="2475802" cy="603044"/>
          </a:xfrm>
          <a:prstGeom prst="rect">
            <a:avLst/>
          </a:prstGeom>
          <a:noFill/>
        </p:spPr>
      </p:pic>
      <p:grpSp>
        <p:nvGrpSpPr>
          <p:cNvPr id="6" name="Group 34"/>
          <p:cNvGrpSpPr/>
          <p:nvPr/>
        </p:nvGrpSpPr>
        <p:grpSpPr>
          <a:xfrm>
            <a:off x="1979712" y="2204864"/>
            <a:ext cx="5344765" cy="1656183"/>
            <a:chOff x="700844" y="780324"/>
            <a:chExt cx="1331419" cy="1059987"/>
          </a:xfrm>
          <a:solidFill>
            <a:schemeClr val="bg1"/>
          </a:solidFill>
        </p:grpSpPr>
        <p:sp>
          <p:nvSpPr>
            <p:cNvPr id="36" name="Rounded Rectangle 35"/>
            <p:cNvSpPr/>
            <p:nvPr/>
          </p:nvSpPr>
          <p:spPr>
            <a:xfrm>
              <a:off x="700844" y="780324"/>
              <a:ext cx="1255639" cy="1059987"/>
            </a:xfrm>
            <a:prstGeom prst="roundRect">
              <a:avLst/>
            </a:prstGeom>
            <a:solidFill>
              <a:schemeClr val="bg1">
                <a:alpha val="89000"/>
              </a:schemeClr>
            </a:solid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Rounded Rectangle 4"/>
            <p:cNvSpPr/>
            <p:nvPr/>
          </p:nvSpPr>
          <p:spPr>
            <a:xfrm>
              <a:off x="713506" y="837620"/>
              <a:ext cx="1318757" cy="91538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t" anchorCtr="0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dirty="0" smtClean="0">
                  <a:ea typeface="Calibri"/>
                  <a:cs typeface="Times New Roman"/>
                </a:rPr>
                <a:t>1.  Low: &lt; 1000 m</a:t>
              </a:r>
              <a:r>
                <a:rPr lang="en-GB" sz="2400" baseline="30000" dirty="0" smtClean="0">
                  <a:ea typeface="Calibri"/>
                  <a:cs typeface="Times New Roman"/>
                </a:rPr>
                <a:t>3</a:t>
              </a:r>
              <a:r>
                <a:rPr lang="en-GB" sz="2400" dirty="0" smtClean="0">
                  <a:ea typeface="Calibri"/>
                  <a:cs typeface="Times New Roman"/>
                </a:rPr>
                <a:t>/yr/capita</a:t>
              </a: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dirty="0" smtClean="0">
                  <a:ea typeface="Calibri"/>
                  <a:cs typeface="Times New Roman"/>
                </a:rPr>
                <a:t>2.  Medium: 1000 – 5000 m</a:t>
              </a:r>
              <a:r>
                <a:rPr lang="en-GB" sz="2400" baseline="30000" dirty="0" smtClean="0">
                  <a:ea typeface="Calibri"/>
                  <a:cs typeface="Times New Roman"/>
                </a:rPr>
                <a:t>3</a:t>
              </a:r>
              <a:r>
                <a:rPr lang="en-GB" sz="2400" dirty="0" smtClean="0">
                  <a:ea typeface="Calibri"/>
                  <a:cs typeface="Times New Roman"/>
                </a:rPr>
                <a:t>/yr/capita</a:t>
              </a: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dirty="0" smtClean="0">
                  <a:ea typeface="Calibri"/>
                  <a:cs typeface="Times New Roman"/>
                </a:rPr>
                <a:t>3.  High: &gt; 5000 m</a:t>
              </a:r>
              <a:r>
                <a:rPr lang="en-GB" sz="2400" baseline="30000" dirty="0" smtClean="0">
                  <a:ea typeface="Calibri"/>
                  <a:cs typeface="Times New Roman"/>
                </a:rPr>
                <a:t>3</a:t>
              </a:r>
              <a:r>
                <a:rPr lang="en-GB" sz="2400" dirty="0" smtClean="0">
                  <a:ea typeface="Calibri"/>
                  <a:cs typeface="Times New Roman"/>
                </a:rPr>
                <a:t>/yr/capita</a:t>
              </a:r>
              <a:endParaRPr lang="nl-NL" sz="2400" b="1" dirty="0" smtClean="0"/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2400" b="1" kern="1200" dirty="0"/>
            </a:p>
          </p:txBody>
        </p:sp>
      </p:grpSp>
      <p:sp>
        <p:nvSpPr>
          <p:cNvPr id="31" name="Title 1"/>
          <p:cNvSpPr txBox="1">
            <a:spLocks/>
          </p:cNvSpPr>
          <p:nvPr/>
        </p:nvSpPr>
        <p:spPr>
          <a:xfrm>
            <a:off x="0" y="0"/>
            <a:ext cx="9144000" cy="821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2155825" marR="0" lvl="0" indent="-215582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55825" algn="l"/>
                <a:tab pos="2511425" algn="l"/>
              </a:tabLst>
              <a:defRPr/>
            </a:pP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Indicator </a:t>
            </a:r>
            <a:r>
              <a:rPr kumimoji="0" lang="nl-NL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group</a:t>
            </a:r>
            <a:r>
              <a:rPr kumimoji="0" lang="nl-NL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1: 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Defining or constraining the value of aquifers and their potential functions</a:t>
            </a: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536" y="4869160"/>
            <a:ext cx="8229600" cy="114300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Percentage of aquifer area with natural groundwater quality satisfying local drinking water standards.</a:t>
            </a:r>
            <a:endParaRPr lang="nl-NL" sz="2800" dirty="0">
              <a:solidFill>
                <a:srgbClr val="C00000"/>
              </a:solidFill>
            </a:endParaRPr>
          </a:p>
        </p:txBody>
      </p:sp>
      <p:grpSp>
        <p:nvGrpSpPr>
          <p:cNvPr id="3" name="Group 65"/>
          <p:cNvGrpSpPr/>
          <p:nvPr/>
        </p:nvGrpSpPr>
        <p:grpSpPr>
          <a:xfrm>
            <a:off x="2771800" y="1133872"/>
            <a:ext cx="4392488" cy="1014422"/>
            <a:chOff x="545472" y="760816"/>
            <a:chExt cx="1632331" cy="1014422"/>
          </a:xfrm>
        </p:grpSpPr>
        <p:sp>
          <p:nvSpPr>
            <p:cNvPr id="67" name="Rounded Rectangle 66"/>
            <p:cNvSpPr/>
            <p:nvPr/>
          </p:nvSpPr>
          <p:spPr>
            <a:xfrm>
              <a:off x="545472" y="760816"/>
              <a:ext cx="1632331" cy="1014422"/>
            </a:xfrm>
            <a:prstGeom prst="round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8" name="Rounded Rectangle 4"/>
            <p:cNvSpPr/>
            <p:nvPr/>
          </p:nvSpPr>
          <p:spPr>
            <a:xfrm>
              <a:off x="594992" y="810336"/>
              <a:ext cx="1533291" cy="915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500" b="1" kern="1200" dirty="0" smtClean="0"/>
                <a:t>1.3 </a:t>
              </a:r>
              <a:r>
                <a:rPr lang="nl-NL" sz="2500" b="1" kern="1200" dirty="0" err="1" smtClean="0"/>
                <a:t>Natural</a:t>
              </a:r>
              <a:r>
                <a:rPr lang="nl-NL" sz="2500" b="1" kern="1200" dirty="0" smtClean="0"/>
                <a:t> Background </a:t>
              </a:r>
              <a:r>
                <a:rPr lang="nl-NL" sz="2500" b="1" kern="1200" dirty="0" err="1" smtClean="0"/>
                <a:t>Quality</a:t>
              </a:r>
              <a:endParaRPr lang="nl-NL" sz="2500" b="1" kern="1200" dirty="0"/>
            </a:p>
          </p:txBody>
        </p:sp>
      </p:grpSp>
      <p:grpSp>
        <p:nvGrpSpPr>
          <p:cNvPr id="4" name="Group 28"/>
          <p:cNvGrpSpPr/>
          <p:nvPr/>
        </p:nvGrpSpPr>
        <p:grpSpPr>
          <a:xfrm>
            <a:off x="4572000" y="1997968"/>
            <a:ext cx="3769376" cy="2880320"/>
            <a:chOff x="4835072" y="2420888"/>
            <a:chExt cx="3769376" cy="2880320"/>
          </a:xfrm>
        </p:grpSpPr>
        <p:grpSp>
          <p:nvGrpSpPr>
            <p:cNvPr id="5" name="Group 27"/>
            <p:cNvGrpSpPr/>
            <p:nvPr/>
          </p:nvGrpSpPr>
          <p:grpSpPr>
            <a:xfrm>
              <a:off x="5004048" y="2420888"/>
              <a:ext cx="3600400" cy="2880320"/>
              <a:chOff x="5004048" y="2420888"/>
              <a:chExt cx="3600400" cy="2880320"/>
            </a:xfrm>
          </p:grpSpPr>
          <p:grpSp>
            <p:nvGrpSpPr>
              <p:cNvPr id="6" name="Group 34"/>
              <p:cNvGrpSpPr/>
              <p:nvPr/>
            </p:nvGrpSpPr>
            <p:grpSpPr>
              <a:xfrm>
                <a:off x="5004048" y="2420888"/>
                <a:ext cx="3600000" cy="2880000"/>
                <a:chOff x="4572000" y="4010024"/>
                <a:chExt cx="2771775" cy="2847976"/>
              </a:xfrm>
            </p:grpSpPr>
            <p:pic>
              <p:nvPicPr>
                <p:cNvPr id="61" name="Picture 10" descr="http://www.clker.com/cliparts/7/3/d/b/1214364128493134043KALKASKA%20sand.svg.med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572000" y="4010024"/>
                  <a:ext cx="2771775" cy="2847976"/>
                </a:xfrm>
                <a:prstGeom prst="rect">
                  <a:avLst/>
                </a:prstGeom>
                <a:noFill/>
              </p:spPr>
            </p:pic>
            <p:pic>
              <p:nvPicPr>
                <p:cNvPr id="62" name="Picture 8" descr="http://www.clker.com/cliparts/a/a/6/4/1228428520667582858sivvus_weather_symbols_4.svg.med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t="85421" r="73593" b="-3543"/>
                <a:stretch>
                  <a:fillRect/>
                </a:stretch>
              </p:blipFill>
              <p:spPr bwMode="auto">
                <a:xfrm rot="19874345">
                  <a:off x="5927905" y="5239463"/>
                  <a:ext cx="754576" cy="441873"/>
                </a:xfrm>
                <a:prstGeom prst="rect">
                  <a:avLst/>
                </a:prstGeom>
                <a:noFill/>
              </p:spPr>
            </p:pic>
            <p:pic>
              <p:nvPicPr>
                <p:cNvPr id="63" name="Picture 8" descr="http://www.clker.com/cliparts/a/a/6/4/1228428520667582858sivvus_weather_symbols_4.svg.med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t="85421" r="73593" b="-3543"/>
                <a:stretch>
                  <a:fillRect/>
                </a:stretch>
              </p:blipFill>
              <p:spPr bwMode="auto">
                <a:xfrm rot="19874345">
                  <a:off x="4847785" y="5383480"/>
                  <a:ext cx="754576" cy="441873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24" name="Snip Same Side Corner Rectangle 23"/>
              <p:cNvSpPr/>
              <p:nvPr/>
            </p:nvSpPr>
            <p:spPr>
              <a:xfrm>
                <a:off x="6876256" y="4437112"/>
                <a:ext cx="1728192" cy="864096"/>
              </a:xfrm>
              <a:prstGeom prst="snip2Same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200" b="1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fresh</a:t>
                </a:r>
                <a:endParaRPr lang="en-GB" sz="1400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5" name="Snip Same Side Corner Rectangle 24"/>
              <p:cNvSpPr/>
              <p:nvPr/>
            </p:nvSpPr>
            <p:spPr>
              <a:xfrm>
                <a:off x="5004048" y="4437112"/>
                <a:ext cx="1872208" cy="864096"/>
              </a:xfrm>
              <a:prstGeom prst="snip2SameRect">
                <a:avLst/>
              </a:prstGeom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620000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200" b="1" dirty="0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Saline Arsenic</a:t>
                </a:r>
                <a:endParaRPr lang="en-GB" sz="14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pic>
            <p:nvPicPr>
              <p:cNvPr id="26" name="Picture 8" descr="http://www.clker.com/cliparts/a/a/6/4/1228428520667582858sivvus_weather_symbols_4.svg.med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85421" r="73593" b="-3543"/>
              <a:stretch>
                <a:fillRect/>
              </a:stretch>
            </p:blipFill>
            <p:spPr bwMode="auto">
              <a:xfrm rot="19874345">
                <a:off x="5668739" y="3899918"/>
                <a:ext cx="1473382" cy="446842"/>
              </a:xfrm>
              <a:prstGeom prst="rect">
                <a:avLst/>
              </a:prstGeom>
              <a:noFill/>
            </p:spPr>
          </p:pic>
        </p:grpSp>
        <p:pic>
          <p:nvPicPr>
            <p:cNvPr id="27" name="Picture 8" descr="http://www.clker.com/cliparts/a/a/6/4/1228428520667582858sivvus_weather_symbols_4.svg.med.png"/>
            <p:cNvPicPr>
              <a:picLocks noChangeAspect="1" noChangeArrowheads="1"/>
            </p:cNvPicPr>
            <p:nvPr/>
          </p:nvPicPr>
          <p:blipFill>
            <a:blip r:embed="rId4" cstate="print"/>
            <a:srcRect t="85421" r="73593" b="-3543"/>
            <a:stretch>
              <a:fillRect/>
            </a:stretch>
          </p:blipFill>
          <p:spPr bwMode="auto">
            <a:xfrm rot="19874345">
              <a:off x="4835072" y="3997256"/>
              <a:ext cx="980048" cy="446842"/>
            </a:xfrm>
            <a:prstGeom prst="rect">
              <a:avLst/>
            </a:prstGeom>
            <a:noFill/>
          </p:spPr>
        </p:pic>
      </p:grpSp>
      <p:grpSp>
        <p:nvGrpSpPr>
          <p:cNvPr id="7" name="Group 30"/>
          <p:cNvGrpSpPr/>
          <p:nvPr/>
        </p:nvGrpSpPr>
        <p:grpSpPr>
          <a:xfrm>
            <a:off x="323528" y="1997968"/>
            <a:ext cx="3769376" cy="2880320"/>
            <a:chOff x="4835072" y="2420888"/>
            <a:chExt cx="3769376" cy="2880320"/>
          </a:xfrm>
        </p:grpSpPr>
        <p:grpSp>
          <p:nvGrpSpPr>
            <p:cNvPr id="8" name="Group 27"/>
            <p:cNvGrpSpPr/>
            <p:nvPr/>
          </p:nvGrpSpPr>
          <p:grpSpPr>
            <a:xfrm>
              <a:off x="4979088" y="2420888"/>
              <a:ext cx="3625360" cy="2880320"/>
              <a:chOff x="4979088" y="2420888"/>
              <a:chExt cx="3625360" cy="2880320"/>
            </a:xfrm>
          </p:grpSpPr>
          <p:grpSp>
            <p:nvGrpSpPr>
              <p:cNvPr id="9" name="Group 34"/>
              <p:cNvGrpSpPr/>
              <p:nvPr/>
            </p:nvGrpSpPr>
            <p:grpSpPr>
              <a:xfrm>
                <a:off x="5004048" y="2420888"/>
                <a:ext cx="3600000" cy="2880000"/>
                <a:chOff x="4572000" y="4010024"/>
                <a:chExt cx="2771775" cy="2847976"/>
              </a:xfrm>
            </p:grpSpPr>
            <p:pic>
              <p:nvPicPr>
                <p:cNvPr id="38" name="Picture 10" descr="http://www.clker.com/cliparts/7/3/d/b/1214364128493134043KALKASKA%20sand.svg.med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4572000" y="4010024"/>
                  <a:ext cx="2771775" cy="2847976"/>
                </a:xfrm>
                <a:prstGeom prst="rect">
                  <a:avLst/>
                </a:prstGeom>
                <a:noFill/>
              </p:spPr>
            </p:pic>
            <p:pic>
              <p:nvPicPr>
                <p:cNvPr id="39" name="Picture 8" descr="http://www.clker.com/cliparts/a/a/6/4/1228428520667582858sivvus_weather_symbols_4.svg.med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t="85421" r="73593" b="-3543"/>
                <a:stretch>
                  <a:fillRect/>
                </a:stretch>
              </p:blipFill>
              <p:spPr bwMode="auto">
                <a:xfrm rot="19874345">
                  <a:off x="5927905" y="5239463"/>
                  <a:ext cx="754576" cy="441873"/>
                </a:xfrm>
                <a:prstGeom prst="rect">
                  <a:avLst/>
                </a:prstGeom>
                <a:noFill/>
              </p:spPr>
            </p:pic>
            <p:pic>
              <p:nvPicPr>
                <p:cNvPr id="40" name="Picture 8" descr="http://www.clker.com/cliparts/a/a/6/4/1228428520667582858sivvus_weather_symbols_4.svg.med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 t="85421" r="73593" b="-3543"/>
                <a:stretch>
                  <a:fillRect/>
                </a:stretch>
              </p:blipFill>
              <p:spPr bwMode="auto">
                <a:xfrm rot="19874345">
                  <a:off x="4847785" y="5383480"/>
                  <a:ext cx="754576" cy="441873"/>
                </a:xfrm>
                <a:prstGeom prst="rect">
                  <a:avLst/>
                </a:prstGeom>
                <a:noFill/>
              </p:spPr>
            </p:pic>
          </p:grpSp>
          <p:sp>
            <p:nvSpPr>
              <p:cNvPr id="35" name="Snip Same Side Corner Rectangle 34"/>
              <p:cNvSpPr/>
              <p:nvPr/>
            </p:nvSpPr>
            <p:spPr>
              <a:xfrm>
                <a:off x="4979088" y="4437112"/>
                <a:ext cx="3625360" cy="864096"/>
              </a:xfrm>
              <a:prstGeom prst="snip2SameRect">
                <a:avLst/>
              </a:prstGeom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62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3200" b="1" smtClean="0">
                    <a:ln w="12700">
                      <a:solidFill>
                        <a:schemeClr val="tx2">
                          <a:satMod val="155000"/>
                        </a:schemeClr>
                      </a:solidFill>
                      <a:prstDash val="solid"/>
                    </a:ln>
                    <a:solidFill>
                      <a:schemeClr val="bg2">
                        <a:tint val="85000"/>
                        <a:satMod val="155000"/>
                      </a:scheme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fresh</a:t>
                </a:r>
                <a:endParaRPr lang="en-GB" sz="1400" b="1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pic>
            <p:nvPicPr>
              <p:cNvPr id="37" name="Picture 8" descr="http://www.clker.com/cliparts/a/a/6/4/1228428520667582858sivvus_weather_symbols_4.svg.med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85421" r="73593" b="-3543"/>
              <a:stretch>
                <a:fillRect/>
              </a:stretch>
            </p:blipFill>
            <p:spPr bwMode="auto">
              <a:xfrm rot="19874345">
                <a:off x="5668739" y="3899918"/>
                <a:ext cx="1473382" cy="446842"/>
              </a:xfrm>
              <a:prstGeom prst="rect">
                <a:avLst/>
              </a:prstGeom>
              <a:noFill/>
            </p:spPr>
          </p:pic>
        </p:grpSp>
        <p:pic>
          <p:nvPicPr>
            <p:cNvPr id="33" name="Picture 8" descr="http://www.clker.com/cliparts/a/a/6/4/1228428520667582858sivvus_weather_symbols_4.svg.med.png"/>
            <p:cNvPicPr>
              <a:picLocks noChangeAspect="1" noChangeArrowheads="1"/>
            </p:cNvPicPr>
            <p:nvPr/>
          </p:nvPicPr>
          <p:blipFill>
            <a:blip r:embed="rId4" cstate="print"/>
            <a:srcRect t="85421" r="73593" b="-3543"/>
            <a:stretch>
              <a:fillRect/>
            </a:stretch>
          </p:blipFill>
          <p:spPr bwMode="auto">
            <a:xfrm rot="19874345">
              <a:off x="4835072" y="3997256"/>
              <a:ext cx="980048" cy="446842"/>
            </a:xfrm>
            <a:prstGeom prst="rect">
              <a:avLst/>
            </a:prstGeom>
            <a:noFill/>
          </p:spPr>
        </p:pic>
      </p:grpSp>
      <p:grpSp>
        <p:nvGrpSpPr>
          <p:cNvPr id="10" name="Group 31"/>
          <p:cNvGrpSpPr/>
          <p:nvPr/>
        </p:nvGrpSpPr>
        <p:grpSpPr>
          <a:xfrm>
            <a:off x="2627784" y="2286000"/>
            <a:ext cx="4896544" cy="2664294"/>
            <a:chOff x="521467" y="780324"/>
            <a:chExt cx="1632331" cy="1059987"/>
          </a:xfrm>
          <a:solidFill>
            <a:schemeClr val="bg1"/>
          </a:solidFill>
        </p:grpSpPr>
        <p:sp>
          <p:nvSpPr>
            <p:cNvPr id="34" name="Rounded Rectangle 33"/>
            <p:cNvSpPr/>
            <p:nvPr/>
          </p:nvSpPr>
          <p:spPr>
            <a:xfrm>
              <a:off x="521467" y="780324"/>
              <a:ext cx="1632331" cy="1059987"/>
            </a:xfrm>
            <a:prstGeom prst="roundRect">
              <a:avLst/>
            </a:prstGeom>
            <a:solidFill>
              <a:schemeClr val="bg1">
                <a:alpha val="78000"/>
              </a:schemeClr>
            </a:solid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Rounded Rectangle 4"/>
            <p:cNvSpPr/>
            <p:nvPr/>
          </p:nvSpPr>
          <p:spPr>
            <a:xfrm>
              <a:off x="713506" y="837620"/>
              <a:ext cx="1318757" cy="91538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t" anchorCtr="0">
              <a:noAutofit/>
            </a:bodyPr>
            <a:lstStyle/>
            <a:p>
              <a:pPr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1. Very low: &lt; 20%</a:t>
              </a:r>
            </a:p>
            <a:p>
              <a:pPr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2. Low: 20 - 40%</a:t>
              </a:r>
            </a:p>
            <a:p>
              <a:pPr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3. Medium:  40-60%</a:t>
              </a:r>
            </a:p>
            <a:p>
              <a:pPr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4. High: 60-80%</a:t>
              </a:r>
            </a:p>
            <a:p>
              <a:pPr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5. Very high: &gt; 80% </a:t>
              </a: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2400" b="1" dirty="0" smtClean="0"/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2400" b="1" kern="1200" dirty="0"/>
            </a:p>
          </p:txBody>
        </p:sp>
      </p:grpSp>
      <p:sp>
        <p:nvSpPr>
          <p:cNvPr id="28" name="Title 1"/>
          <p:cNvSpPr txBox="1">
            <a:spLocks/>
          </p:cNvSpPr>
          <p:nvPr/>
        </p:nvSpPr>
        <p:spPr>
          <a:xfrm>
            <a:off x="0" y="0"/>
            <a:ext cx="9144000" cy="821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2155825" marR="0" lvl="0" indent="-215582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55825" algn="l"/>
                <a:tab pos="2511425" algn="l"/>
              </a:tabLst>
              <a:defRPr/>
            </a:pPr>
            <a:r>
              <a:rPr kumimoji="0" lang="nl-NL" sz="2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Indicator group 1: </a:t>
            </a:r>
            <a:r>
              <a:rPr kumimoji="0" lang="en-GB" sz="24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Defining or constraining the value of aquifers and their potential functions</a:t>
            </a: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11"/>
          <p:cNvSpPr>
            <a:spLocks/>
          </p:cNvSpPr>
          <p:nvPr/>
        </p:nvSpPr>
        <p:spPr bwMode="auto">
          <a:xfrm>
            <a:off x="179513" y="152400"/>
            <a:ext cx="770485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8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GGRETA-</a:t>
            </a:r>
            <a:r>
              <a:rPr lang="en-US" altLang="en-US" sz="2800" dirty="0" err="1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Stampriet</a:t>
            </a:r>
            <a:r>
              <a:rPr lang="en-US" altLang="en-US" sz="28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 </a:t>
            </a:r>
            <a:r>
              <a:rPr lang="en-US" altLang="en-US" sz="2800" dirty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project at a glance</a:t>
            </a:r>
            <a:endParaRPr lang="en-US" altLang="en-US" sz="2800" dirty="0"/>
          </a:p>
        </p:txBody>
      </p:sp>
      <p:sp>
        <p:nvSpPr>
          <p:cNvPr id="7" name="AutoShape 5"/>
          <p:cNvSpPr>
            <a:spLocks/>
          </p:cNvSpPr>
          <p:nvPr/>
        </p:nvSpPr>
        <p:spPr bwMode="auto">
          <a:xfrm>
            <a:off x="1250950" y="963613"/>
            <a:ext cx="6696075" cy="460851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/>
          <a:lstStyle/>
          <a:p>
            <a:pPr marL="180975" indent="-180975">
              <a:buFont typeface="Arial" pitchFamily="34" charset="0"/>
              <a:buChar char="•"/>
            </a:pPr>
            <a:r>
              <a:rPr lang="en-US" altLang="en-US" sz="3400" dirty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 Multi-disciplinary </a:t>
            </a:r>
            <a:r>
              <a:rPr lang="en-US" altLang="en-US" sz="3400" dirty="0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assessment</a:t>
            </a:r>
          </a:p>
          <a:p>
            <a:pPr lvl="2"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 Hydrogeology</a:t>
            </a:r>
          </a:p>
          <a:p>
            <a:pPr lvl="2"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 Environmental</a:t>
            </a:r>
          </a:p>
          <a:p>
            <a:pPr lvl="2"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 Socio-economic</a:t>
            </a:r>
          </a:p>
          <a:p>
            <a:pPr lvl="2">
              <a:buFont typeface="Arial" pitchFamily="34" charset="0"/>
              <a:buChar char="•"/>
            </a:pPr>
            <a:r>
              <a:rPr lang="en-US" altLang="en-US" dirty="0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 Legal &amp; Institutional</a:t>
            </a:r>
          </a:p>
          <a:p>
            <a:pPr lvl="1">
              <a:buFont typeface="Arial" pitchFamily="34" charset="0"/>
              <a:buChar char="•"/>
            </a:pPr>
            <a:endParaRPr lang="en-US" altLang="en-US" sz="1400" dirty="0" smtClean="0">
              <a:solidFill>
                <a:srgbClr val="164F86"/>
              </a:solidFill>
              <a:latin typeface="Trebuchet MS" pitchFamily="34" charset="0"/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en-US" altLang="en-US" sz="3400" dirty="0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 Existing data</a:t>
            </a:r>
          </a:p>
          <a:p>
            <a:pPr marL="989013" indent="-95250" defTabSz="1073150"/>
            <a:endParaRPr lang="en-US" altLang="en-US" sz="1600" dirty="0" smtClean="0">
              <a:solidFill>
                <a:srgbClr val="164F86"/>
              </a:solidFill>
              <a:latin typeface="Trebuchet MS" pitchFamily="34" charset="0"/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  <a:p>
            <a:pPr marL="265113" indent="-265113" algn="l">
              <a:buFont typeface="Arial" pitchFamily="34" charset="0"/>
              <a:buChar char="•"/>
            </a:pPr>
            <a:r>
              <a:rPr lang="en-US" altLang="en-US" sz="3400" dirty="0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Target </a:t>
            </a:r>
            <a:r>
              <a:rPr lang="en-US" altLang="en-US" sz="3400" dirty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group </a:t>
            </a:r>
            <a:r>
              <a:rPr lang="en-US" altLang="en-US" sz="3400" dirty="0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for outputs is </a:t>
            </a:r>
            <a:r>
              <a:rPr lang="en-US" altLang="en-US" sz="3400" dirty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non-technical: </a:t>
            </a:r>
          </a:p>
          <a:p>
            <a:pPr marL="1000125" lvl="2" indent="0" algn="l"/>
            <a:r>
              <a:rPr lang="en-US" altLang="en-US" dirty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Managers, Decision makers, Stake holders incl. general Public</a:t>
            </a:r>
            <a:endParaRPr lang="en-US" altLang="en-US" sz="3400" dirty="0">
              <a:solidFill>
                <a:srgbClr val="164F86"/>
              </a:solidFill>
              <a:latin typeface="Trebuchet MS" pitchFamily="34" charset="0"/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V="1">
            <a:off x="1235075" y="836712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9" name="Line 13"/>
          <p:cNvSpPr>
            <a:spLocks noChangeShapeType="1"/>
          </p:cNvSpPr>
          <p:nvPr/>
        </p:nvSpPr>
        <p:spPr bwMode="auto">
          <a:xfrm flipV="1">
            <a:off x="1235075" y="5678488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10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4A449DD8-133F-46C3-AA22-D52B08A7B1FF}" type="slidenum">
              <a:rPr lang="en-US" altLang="en-US" sz="1400" b="1">
                <a:solidFill>
                  <a:srgbClr val="0070C0"/>
                </a:solidFill>
              </a:rPr>
              <a:pPr/>
              <a:t>2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7544" y="5310336"/>
            <a:ext cx="8229600" cy="114300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Percentage of groundwater in total water abstraction for all human water uses.</a:t>
            </a:r>
            <a:endParaRPr lang="nl-NL" sz="2800" dirty="0">
              <a:solidFill>
                <a:srgbClr val="C00000"/>
              </a:solidFill>
            </a:endParaRPr>
          </a:p>
        </p:txBody>
      </p:sp>
      <p:grpSp>
        <p:nvGrpSpPr>
          <p:cNvPr id="3" name="Group 59"/>
          <p:cNvGrpSpPr/>
          <p:nvPr/>
        </p:nvGrpSpPr>
        <p:grpSpPr>
          <a:xfrm>
            <a:off x="179511" y="1853952"/>
            <a:ext cx="4307420" cy="3384376"/>
            <a:chOff x="0" y="1988840"/>
            <a:chExt cx="4651834" cy="3672408"/>
          </a:xfrm>
        </p:grpSpPr>
        <p:grpSp>
          <p:nvGrpSpPr>
            <p:cNvPr id="4" name="Group 57"/>
            <p:cNvGrpSpPr/>
            <p:nvPr/>
          </p:nvGrpSpPr>
          <p:grpSpPr>
            <a:xfrm>
              <a:off x="0" y="1988840"/>
              <a:ext cx="4651834" cy="3672408"/>
              <a:chOff x="0" y="1988840"/>
              <a:chExt cx="4651834" cy="3672408"/>
            </a:xfrm>
          </p:grpSpPr>
          <p:sp>
            <p:nvSpPr>
              <p:cNvPr id="57" name="Rounded Rectangle 56"/>
              <p:cNvSpPr/>
              <p:nvPr/>
            </p:nvSpPr>
            <p:spPr>
              <a:xfrm>
                <a:off x="0" y="1988840"/>
                <a:ext cx="4499992" cy="3672408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5" name="Group 48"/>
              <p:cNvGrpSpPr/>
              <p:nvPr/>
            </p:nvGrpSpPr>
            <p:grpSpPr>
              <a:xfrm>
                <a:off x="251520" y="2132856"/>
                <a:ext cx="4400314" cy="3463280"/>
                <a:chOff x="251520" y="2132856"/>
                <a:chExt cx="4400314" cy="3463280"/>
              </a:xfrm>
            </p:grpSpPr>
            <p:pic>
              <p:nvPicPr>
                <p:cNvPr id="58370" name="Picture 2" descr="C:\Users\Geert-Jan Nijsten\AppData\Local\Microsoft\Windows\Temporary Internet Files\Content.IE5\UBMC0Z1C\MC900441752[1]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51520" y="3587413"/>
                  <a:ext cx="1860257" cy="1917812"/>
                </a:xfrm>
                <a:prstGeom prst="rect">
                  <a:avLst/>
                </a:prstGeom>
                <a:noFill/>
              </p:spPr>
            </p:pic>
            <p:pic>
              <p:nvPicPr>
                <p:cNvPr id="21" name="Picture 2" descr="C:\Users\Geert-Jan Nijsten\AppData\Local\Microsoft\Windows\Temporary Internet Files\Content.IE5\UBMC0Z1C\MC900441752[1]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237788" y="2132856"/>
                  <a:ext cx="1860257" cy="1917812"/>
                </a:xfrm>
                <a:prstGeom prst="rect">
                  <a:avLst/>
                </a:prstGeom>
                <a:noFill/>
              </p:spPr>
            </p:pic>
            <p:pic>
              <p:nvPicPr>
                <p:cNvPr id="22" name="Picture 2" descr="C:\Users\Geert-Jan Nijsten\AppData\Local\Microsoft\Windows\Temporary Internet Files\Content.IE5\UBMC0Z1C\MC900441752[1]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2279695" y="3678324"/>
                  <a:ext cx="1860257" cy="1917812"/>
                </a:xfrm>
                <a:prstGeom prst="rect">
                  <a:avLst/>
                </a:prstGeom>
                <a:noFill/>
              </p:spPr>
            </p:pic>
            <p:sp>
              <p:nvSpPr>
                <p:cNvPr id="42" name="TextBox 41"/>
                <p:cNvSpPr txBox="1"/>
                <p:nvPr/>
              </p:nvSpPr>
              <p:spPr>
                <a:xfrm>
                  <a:off x="738224" y="2770203"/>
                  <a:ext cx="3145412" cy="7013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3600" b="1" dirty="0" smtClean="0">
                      <a:solidFill>
                        <a:srgbClr val="C00000"/>
                      </a:solidFill>
                    </a:rPr>
                    <a:t>Groundwater</a:t>
                  </a:r>
                  <a:endParaRPr lang="en-GB" sz="3600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 rot="20537839">
                  <a:off x="2017914" y="4536218"/>
                  <a:ext cx="2633920" cy="70133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3600" b="1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Lake water</a:t>
                  </a:r>
                  <a:endParaRPr lang="en-GB" sz="3600" b="1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45" name="TextBox 44"/>
            <p:cNvSpPr txBox="1"/>
            <p:nvPr/>
          </p:nvSpPr>
          <p:spPr>
            <a:xfrm rot="646387">
              <a:off x="32137" y="4155162"/>
              <a:ext cx="32079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smtClean="0">
                  <a:solidFill>
                    <a:schemeClr val="tx2">
                      <a:lumMod val="75000"/>
                    </a:schemeClr>
                  </a:solidFill>
                </a:rPr>
                <a:t>River water</a:t>
              </a:r>
              <a:endParaRPr lang="en-GB" sz="3600" b="1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6" name="Group 57"/>
          <p:cNvGrpSpPr/>
          <p:nvPr/>
        </p:nvGrpSpPr>
        <p:grpSpPr>
          <a:xfrm>
            <a:off x="4836579" y="1853952"/>
            <a:ext cx="4166820" cy="3384376"/>
            <a:chOff x="0" y="1988840"/>
            <a:chExt cx="4499992" cy="3672408"/>
          </a:xfrm>
        </p:grpSpPr>
        <p:sp>
          <p:nvSpPr>
            <p:cNvPr id="84" name="Rounded Rectangle 83"/>
            <p:cNvSpPr/>
            <p:nvPr/>
          </p:nvSpPr>
          <p:spPr>
            <a:xfrm>
              <a:off x="0" y="1988840"/>
              <a:ext cx="4499992" cy="367240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7" name="Group 48"/>
            <p:cNvGrpSpPr/>
            <p:nvPr/>
          </p:nvGrpSpPr>
          <p:grpSpPr>
            <a:xfrm>
              <a:off x="251520" y="2132856"/>
              <a:ext cx="3888432" cy="3463280"/>
              <a:chOff x="251520" y="2132856"/>
              <a:chExt cx="3888432" cy="3463280"/>
            </a:xfrm>
          </p:grpSpPr>
          <p:pic>
            <p:nvPicPr>
              <p:cNvPr id="86" name="Picture 2" descr="C:\Users\Geert-Jan Nijsten\AppData\Local\Microsoft\Windows\Temporary Internet Files\Content.IE5\UBMC0Z1C\MC900441752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51520" y="3587413"/>
                <a:ext cx="1860257" cy="1917812"/>
              </a:xfrm>
              <a:prstGeom prst="rect">
                <a:avLst/>
              </a:prstGeom>
              <a:noFill/>
            </p:spPr>
          </p:pic>
          <p:pic>
            <p:nvPicPr>
              <p:cNvPr id="87" name="Picture 2" descr="C:\Users\Geert-Jan Nijsten\AppData\Local\Microsoft\Windows\Temporary Internet Files\Content.IE5\UBMC0Z1C\MC900441752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237788" y="2132856"/>
                <a:ext cx="1860257" cy="1917812"/>
              </a:xfrm>
              <a:prstGeom prst="rect">
                <a:avLst/>
              </a:prstGeom>
              <a:noFill/>
            </p:spPr>
          </p:pic>
          <p:pic>
            <p:nvPicPr>
              <p:cNvPr id="88" name="Picture 2" descr="C:\Users\Geert-Jan Nijsten\AppData\Local\Microsoft\Windows\Temporary Internet Files\Content.IE5\UBMC0Z1C\MC900441752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279695" y="3678324"/>
                <a:ext cx="1860257" cy="1917812"/>
              </a:xfrm>
              <a:prstGeom prst="rect">
                <a:avLst/>
              </a:prstGeom>
              <a:noFill/>
            </p:spPr>
          </p:pic>
          <p:sp>
            <p:nvSpPr>
              <p:cNvPr id="89" name="TextBox 88"/>
              <p:cNvSpPr txBox="1"/>
              <p:nvPr/>
            </p:nvSpPr>
            <p:spPr>
              <a:xfrm>
                <a:off x="738224" y="2770203"/>
                <a:ext cx="3145412" cy="7013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b="1" dirty="0" smtClean="0">
                    <a:solidFill>
                      <a:srgbClr val="C00000"/>
                    </a:solidFill>
                  </a:rPr>
                  <a:t>Groundwater</a:t>
                </a:r>
                <a:endParaRPr lang="en-GB" sz="3600" b="1" dirty="0">
                  <a:solidFill>
                    <a:srgbClr val="C00000"/>
                  </a:solidFill>
                </a:endParaRPr>
              </a:p>
            </p:txBody>
          </p:sp>
        </p:grpSp>
      </p:grpSp>
      <p:sp>
        <p:nvSpPr>
          <p:cNvPr id="101" name="TextBox 100"/>
          <p:cNvSpPr txBox="1"/>
          <p:nvPr/>
        </p:nvSpPr>
        <p:spPr>
          <a:xfrm rot="20728156">
            <a:off x="4678508" y="3649151"/>
            <a:ext cx="2912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smtClean="0">
                <a:solidFill>
                  <a:srgbClr val="C00000"/>
                </a:solidFill>
              </a:rPr>
              <a:t>Groundwater</a:t>
            </a:r>
            <a:endParaRPr lang="en-GB" sz="3600" b="1">
              <a:solidFill>
                <a:srgbClr val="C0000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 rot="858645">
            <a:off x="6196778" y="4364125"/>
            <a:ext cx="2912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smtClean="0">
                <a:solidFill>
                  <a:srgbClr val="C00000"/>
                </a:solidFill>
              </a:rPr>
              <a:t>Groundwater</a:t>
            </a:r>
            <a:endParaRPr lang="en-GB" sz="3600" b="1">
              <a:solidFill>
                <a:srgbClr val="C00000"/>
              </a:solidFill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627783" y="1133872"/>
            <a:ext cx="4032448" cy="1014422"/>
            <a:chOff x="545472" y="760816"/>
            <a:chExt cx="1632331" cy="1014422"/>
          </a:xfrm>
        </p:grpSpPr>
        <p:sp>
          <p:nvSpPr>
            <p:cNvPr id="18" name="Rounded Rectangle 17"/>
            <p:cNvSpPr/>
            <p:nvPr/>
          </p:nvSpPr>
          <p:spPr>
            <a:xfrm>
              <a:off x="545472" y="760816"/>
              <a:ext cx="1632331" cy="1014422"/>
            </a:xfrm>
            <a:prstGeom prst="round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594992" y="810336"/>
              <a:ext cx="1533291" cy="915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400" b="1" kern="1200" dirty="0" smtClean="0"/>
                <a:t>2.1 </a:t>
              </a:r>
              <a:r>
                <a:rPr lang="nl-NL" sz="2400" b="1" kern="1200" dirty="0" err="1" smtClean="0"/>
                <a:t>Human</a:t>
              </a:r>
              <a:r>
                <a:rPr lang="nl-NL" sz="2400" b="1" kern="1200" dirty="0" smtClean="0"/>
                <a:t> </a:t>
              </a:r>
              <a:r>
                <a:rPr lang="nl-NL" sz="2400" b="1" kern="1200" dirty="0" err="1" smtClean="0"/>
                <a:t>dependancy</a:t>
              </a:r>
              <a:r>
                <a:rPr lang="nl-NL" sz="2400" b="1" kern="1200" dirty="0" smtClean="0"/>
                <a:t> </a:t>
              </a:r>
              <a:r>
                <a:rPr lang="nl-NL" sz="2400" b="1" kern="1200" dirty="0" err="1" smtClean="0"/>
                <a:t>on</a:t>
              </a:r>
              <a:r>
                <a:rPr lang="nl-NL" sz="2400" b="1" kern="1200" dirty="0" smtClean="0"/>
                <a:t> </a:t>
              </a:r>
              <a:r>
                <a:rPr lang="nl-NL" sz="2400" b="1" kern="1200" dirty="0" err="1" smtClean="0"/>
                <a:t>Groundwater</a:t>
              </a:r>
              <a:endParaRPr lang="nl-NL" sz="2400" b="1" kern="1200" dirty="0"/>
            </a:p>
          </p:txBody>
        </p:sp>
      </p:grpSp>
      <p:grpSp>
        <p:nvGrpSpPr>
          <p:cNvPr id="9" name="Group 31"/>
          <p:cNvGrpSpPr/>
          <p:nvPr/>
        </p:nvGrpSpPr>
        <p:grpSpPr>
          <a:xfrm>
            <a:off x="2195735" y="2213992"/>
            <a:ext cx="4824536" cy="2664294"/>
            <a:chOff x="521467" y="780324"/>
            <a:chExt cx="1632331" cy="1059987"/>
          </a:xfrm>
          <a:solidFill>
            <a:schemeClr val="bg1"/>
          </a:solidFill>
        </p:grpSpPr>
        <p:sp>
          <p:nvSpPr>
            <p:cNvPr id="33" name="Rounded Rectangle 32"/>
            <p:cNvSpPr/>
            <p:nvPr/>
          </p:nvSpPr>
          <p:spPr>
            <a:xfrm>
              <a:off x="521467" y="780324"/>
              <a:ext cx="1632331" cy="1059987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ounded Rectangle 4"/>
            <p:cNvSpPr/>
            <p:nvPr/>
          </p:nvSpPr>
          <p:spPr>
            <a:xfrm>
              <a:off x="813825" y="866269"/>
              <a:ext cx="1074845" cy="91538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t" anchorCtr="0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1. Very low: 	&lt; 20%</a:t>
              </a: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2. Low: 	20 -40%</a:t>
              </a: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3. Medium:  	40-60%</a:t>
              </a: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4. High: 	60-80%</a:t>
              </a: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5. Very high: 	&gt; 80%</a:t>
              </a: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2400" b="1" dirty="0" smtClean="0"/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2400" b="1" kern="1200" dirty="0"/>
            </a:p>
          </p:txBody>
        </p:sp>
      </p:grpSp>
      <p:sp>
        <p:nvSpPr>
          <p:cNvPr id="28" name="Title 1"/>
          <p:cNvSpPr txBox="1">
            <a:spLocks/>
          </p:cNvSpPr>
          <p:nvPr/>
        </p:nvSpPr>
        <p:spPr>
          <a:xfrm>
            <a:off x="0" y="0"/>
            <a:ext cx="91440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2155825" marR="0" lvl="0" indent="-215582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55825" algn="l"/>
                <a:tab pos="2511425" algn="l"/>
              </a:tabLst>
              <a:defRPr/>
            </a:pPr>
            <a:r>
              <a:rPr kumimoji="0" lang="nl-NL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Indicator </a:t>
            </a:r>
            <a:r>
              <a:rPr kumimoji="0" lang="nl-NL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group</a:t>
            </a:r>
            <a:r>
              <a:rPr kumimoji="0" lang="nl-NL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2: 	</a:t>
            </a:r>
            <a:r>
              <a:rPr kumimoji="0" lang="en-GB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Role and importance of groundwater for humans &amp; environment</a:t>
            </a:r>
            <a:endParaRPr kumimoji="0" lang="nl-NL" sz="23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Click here to view full size pictu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619584"/>
            <a:ext cx="6354706" cy="3631260"/>
          </a:xfrm>
          <a:prstGeom prst="rect">
            <a:avLst/>
          </a:prstGeom>
          <a:noFill/>
        </p:spPr>
      </p:pic>
      <p:grpSp>
        <p:nvGrpSpPr>
          <p:cNvPr id="3" name="Group 19"/>
          <p:cNvGrpSpPr/>
          <p:nvPr/>
        </p:nvGrpSpPr>
        <p:grpSpPr>
          <a:xfrm>
            <a:off x="1763688" y="2195648"/>
            <a:ext cx="5544616" cy="2592287"/>
            <a:chOff x="521467" y="780324"/>
            <a:chExt cx="1632331" cy="1059987"/>
          </a:xfrm>
          <a:solidFill>
            <a:schemeClr val="bg1"/>
          </a:solidFill>
        </p:grpSpPr>
        <p:sp>
          <p:nvSpPr>
            <p:cNvPr id="21" name="Rounded Rectangle 20"/>
            <p:cNvSpPr/>
            <p:nvPr/>
          </p:nvSpPr>
          <p:spPr>
            <a:xfrm>
              <a:off x="521467" y="780324"/>
              <a:ext cx="1632331" cy="1059987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713506" y="837620"/>
              <a:ext cx="1318757" cy="91538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t" anchorCtr="0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1. Absent to very low: &lt; 2 mm/yr</a:t>
              </a: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2. Low: 2 -20 mm/yr</a:t>
              </a: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3. Medium:  20-50 mm/yr</a:t>
              </a: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4. High: 50-100 mm/yr</a:t>
              </a: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5. Very high: &gt; 100 mm/yr</a:t>
              </a: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endParaRPr lang="en-GB" sz="2400" b="1" dirty="0" smtClean="0">
                <a:ea typeface="Calibri"/>
                <a:cs typeface="Times New Roman"/>
              </a:endParaRP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2400" b="1" dirty="0" smtClean="0"/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2400" b="1" kern="12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5382344"/>
            <a:ext cx="8229600" cy="114300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Current rate of long term decrease of groundwater storage averaged over aquifer area.</a:t>
            </a:r>
            <a:endParaRPr lang="nl-NL" sz="2800" dirty="0" smtClean="0">
              <a:solidFill>
                <a:srgbClr val="C00000"/>
              </a:solidFill>
            </a:endParaRPr>
          </a:p>
        </p:txBody>
      </p:sp>
      <p:grpSp>
        <p:nvGrpSpPr>
          <p:cNvPr id="4" name="Group 16"/>
          <p:cNvGrpSpPr/>
          <p:nvPr/>
        </p:nvGrpSpPr>
        <p:grpSpPr>
          <a:xfrm>
            <a:off x="2627784" y="1115528"/>
            <a:ext cx="4032448" cy="1014422"/>
            <a:chOff x="545472" y="760816"/>
            <a:chExt cx="1632331" cy="1014422"/>
          </a:xfrm>
        </p:grpSpPr>
        <p:sp>
          <p:nvSpPr>
            <p:cNvPr id="18" name="Rounded Rectangle 17"/>
            <p:cNvSpPr/>
            <p:nvPr/>
          </p:nvSpPr>
          <p:spPr>
            <a:xfrm>
              <a:off x="545472" y="760816"/>
              <a:ext cx="1632331" cy="1014422"/>
            </a:xfrm>
            <a:prstGeom prst="round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594992" y="810336"/>
              <a:ext cx="1533291" cy="915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400" b="1" kern="1200" dirty="0" smtClean="0"/>
                <a:t>3.1 </a:t>
              </a:r>
              <a:r>
                <a:rPr lang="nl-NL" sz="2400" b="1" kern="1200" dirty="0" err="1" smtClean="0"/>
                <a:t>Groundwater</a:t>
              </a:r>
              <a:r>
                <a:rPr lang="nl-NL" sz="2400" b="1" kern="1200" dirty="0" smtClean="0"/>
                <a:t> </a:t>
              </a:r>
              <a:r>
                <a:rPr lang="nl-NL" sz="2400" b="1" kern="1200" dirty="0" err="1" smtClean="0"/>
                <a:t>depletion</a:t>
              </a:r>
              <a:endParaRPr lang="nl-NL" sz="2400" b="1" kern="1200" dirty="0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0" y="44624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2155825" marR="0" lvl="0" indent="-215582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55825" algn="l"/>
                <a:tab pos="2511425" algn="l"/>
              </a:tabLst>
              <a:defRPr/>
            </a:pPr>
            <a:r>
              <a:rPr kumimoji="0" lang="nl-NL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Indicator </a:t>
            </a:r>
            <a:r>
              <a:rPr kumimoji="0" lang="nl-NL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group</a:t>
            </a:r>
            <a:r>
              <a:rPr kumimoji="0" lang="nl-NL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3: </a:t>
            </a:r>
            <a:r>
              <a:rPr kumimoji="0" lang="en-GB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Changes in groundwater state</a:t>
            </a:r>
            <a:br>
              <a:rPr kumimoji="0" lang="en-GB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nl-NL" sz="23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5013176"/>
            <a:ext cx="8229600" cy="114300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Observed polluted zones as percentage of total aquifer.</a:t>
            </a:r>
            <a:endParaRPr lang="nl-NL" sz="2800" dirty="0" smtClean="0">
              <a:solidFill>
                <a:srgbClr val="C00000"/>
              </a:solidFill>
            </a:endParaRPr>
          </a:p>
        </p:txBody>
      </p:sp>
      <p:pic>
        <p:nvPicPr>
          <p:cNvPr id="79874" name="Picture 2" descr="http://www.idahogeology.org/Services/Hydrogeology/PortneufGroundWaterGuardian/my_aquifer/faq_images/7_comp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57625" y="1792554"/>
            <a:ext cx="6222687" cy="3672406"/>
          </a:xfrm>
          <a:prstGeom prst="rect">
            <a:avLst/>
          </a:prstGeom>
          <a:noFill/>
        </p:spPr>
      </p:pic>
      <p:grpSp>
        <p:nvGrpSpPr>
          <p:cNvPr id="3" name="Group 16"/>
          <p:cNvGrpSpPr/>
          <p:nvPr/>
        </p:nvGrpSpPr>
        <p:grpSpPr>
          <a:xfrm>
            <a:off x="2627784" y="1072474"/>
            <a:ext cx="4032448" cy="720080"/>
            <a:chOff x="545472" y="760816"/>
            <a:chExt cx="1632331" cy="1014422"/>
          </a:xfrm>
        </p:grpSpPr>
        <p:sp>
          <p:nvSpPr>
            <p:cNvPr id="18" name="Rounded Rectangle 17"/>
            <p:cNvSpPr/>
            <p:nvPr/>
          </p:nvSpPr>
          <p:spPr>
            <a:xfrm>
              <a:off x="545472" y="760816"/>
              <a:ext cx="1632331" cy="1014422"/>
            </a:xfrm>
            <a:prstGeom prst="round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594992" y="810336"/>
              <a:ext cx="1533291" cy="915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400" b="1" kern="1200" dirty="0" smtClean="0"/>
                <a:t>3.2 </a:t>
              </a:r>
              <a:r>
                <a:rPr lang="nl-NL" sz="2400" b="1" kern="1200" dirty="0" err="1" smtClean="0"/>
                <a:t>Groundwater</a:t>
              </a:r>
              <a:r>
                <a:rPr lang="nl-NL" sz="2400" b="1" kern="1200" dirty="0" smtClean="0"/>
                <a:t> </a:t>
              </a:r>
              <a:r>
                <a:rPr lang="nl-NL" sz="2400" b="1" kern="1200" dirty="0" err="1" smtClean="0"/>
                <a:t>Pollution</a:t>
              </a:r>
              <a:endParaRPr lang="nl-NL" sz="2400" b="1" kern="1200" dirty="0"/>
            </a:p>
          </p:txBody>
        </p:sp>
      </p:grpSp>
      <p:grpSp>
        <p:nvGrpSpPr>
          <p:cNvPr id="4" name="Group 19"/>
          <p:cNvGrpSpPr/>
          <p:nvPr/>
        </p:nvGrpSpPr>
        <p:grpSpPr>
          <a:xfrm>
            <a:off x="2771800" y="2152594"/>
            <a:ext cx="3672408" cy="2592287"/>
            <a:chOff x="521467" y="780324"/>
            <a:chExt cx="1632331" cy="1059987"/>
          </a:xfrm>
          <a:solidFill>
            <a:schemeClr val="bg1"/>
          </a:solidFill>
        </p:grpSpPr>
        <p:sp>
          <p:nvSpPr>
            <p:cNvPr id="21" name="Rounded Rectangle 20"/>
            <p:cNvSpPr/>
            <p:nvPr/>
          </p:nvSpPr>
          <p:spPr>
            <a:xfrm>
              <a:off x="521467" y="780324"/>
              <a:ext cx="1632331" cy="1059987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Rounded Rectangle 4"/>
            <p:cNvSpPr/>
            <p:nvPr/>
          </p:nvSpPr>
          <p:spPr>
            <a:xfrm>
              <a:off x="713506" y="837620"/>
              <a:ext cx="1318757" cy="91538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t" anchorCtr="0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1. Very low: &lt; 5%</a:t>
              </a: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2. Low:  5 – 10% </a:t>
              </a: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3. Medium: 10-25%</a:t>
              </a: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4. High: 25-50%</a:t>
              </a: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5. Very high: &gt; 50%</a:t>
              </a: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endParaRPr lang="en-GB" sz="2400" b="1" dirty="0" smtClean="0">
                <a:ea typeface="Calibri"/>
                <a:cs typeface="Times New Roman"/>
              </a:endParaRP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2400" b="1" dirty="0" smtClean="0"/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2400" b="1" kern="1200" dirty="0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0" y="44624"/>
            <a:ext cx="91440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2155825" marR="0" lvl="0" indent="-215582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55825" algn="l"/>
                <a:tab pos="2511425" algn="l"/>
              </a:tabLst>
              <a:defRPr/>
            </a:pPr>
            <a:r>
              <a:rPr kumimoji="0" lang="nl-NL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Indicator </a:t>
            </a:r>
            <a:r>
              <a:rPr kumimoji="0" lang="nl-NL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group</a:t>
            </a:r>
            <a:r>
              <a:rPr kumimoji="0" lang="nl-NL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3: </a:t>
            </a:r>
            <a:r>
              <a:rPr kumimoji="0" lang="en-GB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Changes in groundwater state</a:t>
            </a:r>
            <a:br>
              <a:rPr kumimoji="0" lang="en-GB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nl-NL" sz="23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72966" y="5166320"/>
            <a:ext cx="8229600" cy="114300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Number of people on top of aquifer per unit of area.</a:t>
            </a:r>
            <a:endParaRPr lang="nl-NL" sz="2800" dirty="0" smtClean="0">
              <a:solidFill>
                <a:srgbClr val="C00000"/>
              </a:solidFill>
            </a:endParaRPr>
          </a:p>
        </p:txBody>
      </p:sp>
      <p:pic>
        <p:nvPicPr>
          <p:cNvPr id="25602" name="Picture 2" descr="Population Density 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53952"/>
            <a:ext cx="4662264" cy="3180104"/>
          </a:xfrm>
          <a:prstGeom prst="rect">
            <a:avLst/>
          </a:prstGeom>
          <a:noFill/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034736"/>
            <a:ext cx="4499992" cy="3159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7"/>
          <p:cNvGrpSpPr/>
          <p:nvPr/>
        </p:nvGrpSpPr>
        <p:grpSpPr>
          <a:xfrm>
            <a:off x="2627784" y="1133872"/>
            <a:ext cx="4032448" cy="720080"/>
            <a:chOff x="545472" y="760816"/>
            <a:chExt cx="1632331" cy="1014422"/>
          </a:xfrm>
        </p:grpSpPr>
        <p:sp>
          <p:nvSpPr>
            <p:cNvPr id="19" name="Rounded Rectangle 18"/>
            <p:cNvSpPr/>
            <p:nvPr/>
          </p:nvSpPr>
          <p:spPr>
            <a:xfrm>
              <a:off x="545472" y="760816"/>
              <a:ext cx="1632331" cy="1014422"/>
            </a:xfrm>
            <a:prstGeom prst="roundRect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594992" y="810336"/>
              <a:ext cx="1533291" cy="915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400" b="1" kern="1200" dirty="0" smtClean="0"/>
                <a:t>4.1 </a:t>
              </a:r>
              <a:r>
                <a:rPr lang="nl-NL" sz="2400" b="1" kern="1200" dirty="0" err="1" smtClean="0"/>
                <a:t>Population</a:t>
              </a:r>
              <a:r>
                <a:rPr lang="nl-NL" sz="2400" b="1" kern="1200" dirty="0" smtClean="0"/>
                <a:t> </a:t>
              </a:r>
              <a:r>
                <a:rPr lang="nl-NL" sz="2400" b="1" kern="1200" dirty="0" err="1" smtClean="0"/>
                <a:t>Density</a:t>
              </a:r>
              <a:r>
                <a:rPr lang="nl-NL" sz="2400" b="1" kern="1200" dirty="0" smtClean="0"/>
                <a:t> </a:t>
              </a:r>
              <a:r>
                <a:rPr lang="nl-NL" sz="2400" b="1" kern="1200" dirty="0" err="1" smtClean="0"/>
                <a:t>on</a:t>
              </a:r>
              <a:r>
                <a:rPr lang="nl-NL" sz="2400" b="1" kern="1200" dirty="0" smtClean="0"/>
                <a:t> </a:t>
              </a:r>
              <a:r>
                <a:rPr lang="nl-NL" sz="2400" b="1" kern="1200" dirty="0" err="1" smtClean="0"/>
                <a:t>Transboundary</a:t>
              </a:r>
              <a:r>
                <a:rPr lang="nl-NL" sz="2400" b="1" kern="1200" dirty="0" smtClean="0"/>
                <a:t> </a:t>
              </a:r>
              <a:r>
                <a:rPr lang="nl-NL" sz="2400" b="1" kern="1200" dirty="0" err="1" smtClean="0"/>
                <a:t>Aquifer</a:t>
              </a:r>
              <a:endParaRPr lang="nl-NL" sz="2400" b="1" kern="1200" dirty="0"/>
            </a:p>
          </p:txBody>
        </p:sp>
      </p:grpSp>
      <p:grpSp>
        <p:nvGrpSpPr>
          <p:cNvPr id="4" name="Group 20"/>
          <p:cNvGrpSpPr/>
          <p:nvPr/>
        </p:nvGrpSpPr>
        <p:grpSpPr>
          <a:xfrm>
            <a:off x="2395063" y="2213992"/>
            <a:ext cx="4409185" cy="2592287"/>
            <a:chOff x="568781" y="780324"/>
            <a:chExt cx="1638536" cy="1059987"/>
          </a:xfrm>
          <a:solidFill>
            <a:schemeClr val="bg1"/>
          </a:solidFill>
        </p:grpSpPr>
        <p:sp>
          <p:nvSpPr>
            <p:cNvPr id="22" name="Rounded Rectangle 21"/>
            <p:cNvSpPr/>
            <p:nvPr/>
          </p:nvSpPr>
          <p:spPr>
            <a:xfrm>
              <a:off x="574986" y="780324"/>
              <a:ext cx="1632331" cy="1059987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Rounded Rectangle 4"/>
            <p:cNvSpPr/>
            <p:nvPr/>
          </p:nvSpPr>
          <p:spPr>
            <a:xfrm>
              <a:off x="568781" y="837620"/>
              <a:ext cx="1585017" cy="91538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t" anchorCtr="0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Very low: 	&lt; 1 p/km</a:t>
              </a:r>
              <a:r>
                <a:rPr lang="en-GB" sz="2400" b="1" baseline="30000" dirty="0" smtClean="0">
                  <a:ea typeface="Calibri"/>
                  <a:cs typeface="Times New Roman"/>
                </a:rPr>
                <a:t>2</a:t>
              </a:r>
              <a:endParaRPr lang="en-GB" sz="2400" b="1" dirty="0" smtClean="0">
                <a:ea typeface="Calibri"/>
                <a:cs typeface="Times New Roman"/>
              </a:endParaRP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2. Low:  	1-10 p/km</a:t>
              </a:r>
              <a:r>
                <a:rPr lang="en-GB" sz="2400" b="1" baseline="30000" dirty="0" smtClean="0">
                  <a:ea typeface="Calibri"/>
                  <a:cs typeface="Times New Roman"/>
                </a:rPr>
                <a:t>2</a:t>
              </a:r>
              <a:endParaRPr lang="en-GB" sz="2400" b="1" dirty="0" smtClean="0">
                <a:ea typeface="Calibri"/>
                <a:cs typeface="Times New Roman"/>
              </a:endParaRP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3. Medium: 	10-100 p/km</a:t>
              </a:r>
              <a:r>
                <a:rPr lang="en-GB" sz="2400" b="1" baseline="30000" dirty="0" smtClean="0">
                  <a:ea typeface="Calibri"/>
                  <a:cs typeface="Times New Roman"/>
                </a:rPr>
                <a:t>2</a:t>
              </a:r>
              <a:endParaRPr lang="en-GB" sz="2400" b="1" dirty="0" smtClean="0">
                <a:ea typeface="Calibri"/>
                <a:cs typeface="Times New Roman"/>
              </a:endParaRP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4. High: 	100-1000 p/km</a:t>
              </a:r>
              <a:r>
                <a:rPr lang="en-GB" sz="2400" b="1" baseline="30000" dirty="0" smtClean="0">
                  <a:ea typeface="Calibri"/>
                  <a:cs typeface="Times New Roman"/>
                </a:rPr>
                <a:t>2</a:t>
              </a:r>
              <a:endParaRPr lang="en-GB" sz="2400" b="1" dirty="0" smtClean="0">
                <a:ea typeface="Calibri"/>
                <a:cs typeface="Times New Roman"/>
              </a:endParaRP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5. Very high: 	&gt; 1000 p/km</a:t>
              </a:r>
              <a:r>
                <a:rPr lang="en-GB" sz="2400" b="1" baseline="30000" dirty="0" smtClean="0">
                  <a:ea typeface="Calibri"/>
                  <a:cs typeface="Times New Roman"/>
                </a:rPr>
                <a:t>2</a:t>
              </a:r>
              <a:endParaRPr lang="en-GB" sz="2400" b="1" dirty="0" smtClean="0">
                <a:ea typeface="Calibri"/>
                <a:cs typeface="Times New Roman"/>
              </a:endParaRP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endParaRPr lang="en-GB" sz="2400" b="1" dirty="0" smtClean="0">
                <a:ea typeface="Calibri"/>
                <a:cs typeface="Times New Roman"/>
              </a:endParaRP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2400" b="1" dirty="0" smtClean="0"/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2400" b="1" kern="1200" dirty="0"/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0" y="-27384"/>
            <a:ext cx="91440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155825" marR="0" lvl="0" indent="-215582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55825" algn="l"/>
                <a:tab pos="2511425" algn="l"/>
              </a:tabLst>
              <a:defRPr/>
            </a:pPr>
            <a:r>
              <a:rPr kumimoji="0" lang="nl-NL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Indicator </a:t>
            </a:r>
            <a:r>
              <a:rPr kumimoji="0" lang="nl-NL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group</a:t>
            </a:r>
            <a:r>
              <a:rPr kumimoji="0" lang="nl-NL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4: </a:t>
            </a:r>
            <a:r>
              <a:rPr kumimoji="0" lang="en-GB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Drivers of change and pressures</a:t>
            </a:r>
            <a:endParaRPr kumimoji="0" lang="nl-NL" sz="23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3"/>
          <p:cNvGrpSpPr/>
          <p:nvPr/>
        </p:nvGrpSpPr>
        <p:grpSpPr>
          <a:xfrm>
            <a:off x="692040" y="1984140"/>
            <a:ext cx="3507213" cy="3312368"/>
            <a:chOff x="692040" y="2420888"/>
            <a:chExt cx="3507213" cy="3312368"/>
          </a:xfrm>
        </p:grpSpPr>
        <p:pic>
          <p:nvPicPr>
            <p:cNvPr id="88068" name="Picture 4" descr="http://www.riverdeep.net/current/2000/05/052000_images/groundwater.gif"/>
            <p:cNvPicPr>
              <a:picLocks noChangeAspect="1" noChangeArrowheads="1"/>
            </p:cNvPicPr>
            <p:nvPr/>
          </p:nvPicPr>
          <p:blipFill>
            <a:blip r:embed="rId3" cstate="print"/>
            <a:srcRect l="9135" r="24938"/>
            <a:stretch>
              <a:fillRect/>
            </a:stretch>
          </p:blipFill>
          <p:spPr bwMode="auto">
            <a:xfrm>
              <a:off x="692040" y="2420888"/>
              <a:ext cx="3507213" cy="3312368"/>
            </a:xfrm>
            <a:prstGeom prst="rect">
              <a:avLst/>
            </a:prstGeom>
            <a:noFill/>
          </p:spPr>
        </p:pic>
        <p:sp>
          <p:nvSpPr>
            <p:cNvPr id="31" name="Down Arrow 30"/>
            <p:cNvSpPr/>
            <p:nvPr/>
          </p:nvSpPr>
          <p:spPr>
            <a:xfrm>
              <a:off x="827584" y="2420888"/>
              <a:ext cx="1440160" cy="12961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Bent Arrow 36"/>
            <p:cNvSpPr/>
            <p:nvPr/>
          </p:nvSpPr>
          <p:spPr>
            <a:xfrm>
              <a:off x="2483768" y="2636912"/>
              <a:ext cx="576064" cy="864096"/>
            </a:xfrm>
            <a:prstGeom prst="ben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38" name="Picture 4" descr="http://www.riverdeep.net/current/2000/05/052000_images/groundwater.gif"/>
          <p:cNvPicPr>
            <a:picLocks noChangeAspect="1" noChangeArrowheads="1"/>
          </p:cNvPicPr>
          <p:nvPr/>
        </p:nvPicPr>
        <p:blipFill>
          <a:blip r:embed="rId3" cstate="print"/>
          <a:srcRect l="9135" r="24938"/>
          <a:stretch>
            <a:fillRect/>
          </a:stretch>
        </p:blipFill>
        <p:spPr bwMode="auto">
          <a:xfrm>
            <a:off x="4798105" y="1984140"/>
            <a:ext cx="3507213" cy="331236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5382344"/>
            <a:ext cx="8229600" cy="1143000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Total annual groundwater abstraction divided by long-term mean annual recharge.</a:t>
            </a:r>
            <a:endParaRPr lang="nl-NL" sz="2800" dirty="0" smtClean="0">
              <a:solidFill>
                <a:srgbClr val="C00000"/>
              </a:solidFill>
            </a:endParaRPr>
          </a:p>
        </p:txBody>
      </p:sp>
      <p:grpSp>
        <p:nvGrpSpPr>
          <p:cNvPr id="4" name="Group 17"/>
          <p:cNvGrpSpPr/>
          <p:nvPr/>
        </p:nvGrpSpPr>
        <p:grpSpPr>
          <a:xfrm>
            <a:off x="755577" y="832012"/>
            <a:ext cx="7488832" cy="1152128"/>
            <a:chOff x="594992" y="659374"/>
            <a:chExt cx="1648293" cy="1066344"/>
          </a:xfrm>
        </p:grpSpPr>
        <p:sp>
          <p:nvSpPr>
            <p:cNvPr id="25" name="Rounded Rectangle 24"/>
            <p:cNvSpPr/>
            <p:nvPr/>
          </p:nvSpPr>
          <p:spPr>
            <a:xfrm>
              <a:off x="610954" y="659374"/>
              <a:ext cx="1632331" cy="1014423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6" name="Rounded Rectangle 4"/>
            <p:cNvSpPr/>
            <p:nvPr/>
          </p:nvSpPr>
          <p:spPr>
            <a:xfrm>
              <a:off x="594992" y="810336"/>
              <a:ext cx="1533291" cy="915382"/>
            </a:xfrm>
            <a:prstGeom prst="rect">
              <a:avLst/>
            </a:prstGeom>
            <a:ln w="28575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algn="ctr"/>
              <a:endParaRPr lang="en-GB" sz="2400" b="1" dirty="0" smtClean="0"/>
            </a:p>
          </p:txBody>
        </p:sp>
      </p:grpSp>
      <p:sp>
        <p:nvSpPr>
          <p:cNvPr id="39" name="Down Arrow 38"/>
          <p:cNvSpPr/>
          <p:nvPr/>
        </p:nvSpPr>
        <p:spPr>
          <a:xfrm>
            <a:off x="5580113" y="3064260"/>
            <a:ext cx="720080" cy="12961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Bent Arrow 39"/>
          <p:cNvSpPr/>
          <p:nvPr/>
        </p:nvSpPr>
        <p:spPr>
          <a:xfrm>
            <a:off x="7236296" y="2920244"/>
            <a:ext cx="1224135" cy="1296144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5" name="Group 20"/>
          <p:cNvGrpSpPr/>
          <p:nvPr/>
        </p:nvGrpSpPr>
        <p:grpSpPr>
          <a:xfrm>
            <a:off x="2555776" y="2200164"/>
            <a:ext cx="4320480" cy="2592287"/>
            <a:chOff x="521467" y="780324"/>
            <a:chExt cx="1632331" cy="1059987"/>
          </a:xfrm>
          <a:solidFill>
            <a:schemeClr val="bg1"/>
          </a:solidFill>
        </p:grpSpPr>
        <p:sp>
          <p:nvSpPr>
            <p:cNvPr id="28" name="Rounded Rectangle 27"/>
            <p:cNvSpPr/>
            <p:nvPr/>
          </p:nvSpPr>
          <p:spPr>
            <a:xfrm>
              <a:off x="521467" y="780324"/>
              <a:ext cx="1632331" cy="1059987"/>
            </a:xfrm>
            <a:prstGeom prst="roundRect">
              <a:avLst/>
            </a:prstGeom>
            <a:solidFill>
              <a:schemeClr val="bg1">
                <a:alpha val="79000"/>
              </a:schemeClr>
            </a:solid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Rounded Rectangle 4"/>
            <p:cNvSpPr/>
            <p:nvPr/>
          </p:nvSpPr>
          <p:spPr>
            <a:xfrm>
              <a:off x="713506" y="837620"/>
              <a:ext cx="1318757" cy="915382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250" tIns="95250" rIns="95250" bIns="95250" numCol="1" spcCol="1270" anchor="t" anchorCtr="0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1. Very low: &lt; 2%</a:t>
              </a: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2. Low: 2-20%</a:t>
              </a: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3. Medium:  20-50%</a:t>
              </a: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4. High: 50-100%</a:t>
              </a: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r>
                <a:rPr lang="en-GB" sz="2400" b="1" dirty="0" smtClean="0">
                  <a:ea typeface="Calibri"/>
                  <a:cs typeface="Times New Roman"/>
                </a:rPr>
                <a:t>5. Very high: &gt; 100%</a:t>
              </a:r>
            </a:p>
            <a:p>
              <a:pPr algn="just">
                <a:lnSpc>
                  <a:spcPct val="115000"/>
                </a:lnSpc>
                <a:spcAft>
                  <a:spcPts val="150"/>
                </a:spcAft>
              </a:pPr>
              <a:endParaRPr lang="en-GB" sz="2400" b="1" dirty="0" smtClean="0">
                <a:ea typeface="Calibri"/>
                <a:cs typeface="Times New Roman"/>
              </a:endParaRP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2400" b="1" dirty="0" smtClean="0"/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nl-NL" sz="2400" b="1" kern="1200" dirty="0"/>
            </a:p>
          </p:txBody>
        </p:sp>
      </p:grp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0" y="64337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8072" name="Rectangle 8"/>
          <p:cNvSpPr>
            <a:spLocks noChangeArrowheads="1"/>
          </p:cNvSpPr>
          <p:nvPr/>
        </p:nvSpPr>
        <p:spPr bwMode="auto">
          <a:xfrm>
            <a:off x="0" y="643372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88071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904020"/>
            <a:ext cx="6181610" cy="936104"/>
          </a:xfrm>
          <a:prstGeom prst="rect">
            <a:avLst/>
          </a:prstGeom>
          <a:noFill/>
        </p:spPr>
      </p:pic>
      <p:sp>
        <p:nvSpPr>
          <p:cNvPr id="43" name="Rounded Rectangle 4"/>
          <p:cNvSpPr/>
          <p:nvPr/>
        </p:nvSpPr>
        <p:spPr>
          <a:xfrm>
            <a:off x="899592" y="1046331"/>
            <a:ext cx="720080" cy="64977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2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5250" tIns="95250" rIns="95250" bIns="95250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nl-NL" sz="2400" b="1" kern="1200" dirty="0" smtClean="0"/>
              <a:t>4.2: </a:t>
            </a:r>
            <a:endParaRPr lang="nl-NL" sz="2400" b="1" kern="1200" dirty="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0" y="-27384"/>
            <a:ext cx="91440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155825" marR="0" lvl="0" indent="-215582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55825" algn="l"/>
                <a:tab pos="2511425" algn="l"/>
              </a:tabLst>
              <a:defRPr/>
            </a:pPr>
            <a:r>
              <a:rPr kumimoji="0" lang="nl-NL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Indicator </a:t>
            </a:r>
            <a:r>
              <a:rPr kumimoji="0" lang="nl-NL" sz="2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group</a:t>
            </a:r>
            <a:r>
              <a:rPr kumimoji="0" lang="nl-NL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4: </a:t>
            </a:r>
            <a:r>
              <a:rPr kumimoji="0" lang="en-GB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Drivers of change and pressures</a:t>
            </a:r>
            <a:endParaRPr kumimoji="0" lang="nl-NL" sz="23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15616" y="1196752"/>
            <a:ext cx="6840760" cy="4104456"/>
          </a:xfrm>
        </p:spPr>
        <p:txBody>
          <a:bodyPr>
            <a:normAutofit/>
          </a:bodyPr>
          <a:lstStyle/>
          <a:p>
            <a:r>
              <a:rPr lang="nl-NL" sz="2800" u="sng" dirty="0" smtClean="0">
                <a:solidFill>
                  <a:schemeClr val="accent1"/>
                </a:solidFill>
              </a:rPr>
              <a:t>Indicator </a:t>
            </a:r>
            <a:r>
              <a:rPr lang="nl-NL" sz="2800" u="sng" dirty="0" err="1" smtClean="0">
                <a:solidFill>
                  <a:schemeClr val="accent1"/>
                </a:solidFill>
              </a:rPr>
              <a:t>group</a:t>
            </a:r>
            <a:r>
              <a:rPr lang="nl-NL" sz="2800" u="sng" dirty="0" smtClean="0">
                <a:solidFill>
                  <a:schemeClr val="accent1"/>
                </a:solidFill>
              </a:rPr>
              <a:t> 5: </a:t>
            </a:r>
            <a:r>
              <a:rPr lang="nl-NL" sz="2800" dirty="0" smtClean="0">
                <a:solidFill>
                  <a:schemeClr val="accent1"/>
                </a:solidFill>
              </a:rPr>
              <a:t/>
            </a:r>
            <a:br>
              <a:rPr lang="nl-NL" sz="2800" dirty="0" smtClean="0">
                <a:solidFill>
                  <a:schemeClr val="accent1"/>
                </a:solidFill>
              </a:rPr>
            </a:br>
            <a:r>
              <a:rPr lang="en-GB" sz="2800" dirty="0" smtClean="0">
                <a:solidFill>
                  <a:schemeClr val="accent1"/>
                </a:solidFill>
              </a:rPr>
              <a:t>Enabling environment for Transboundary Aquifer resource management: </a:t>
            </a:r>
            <a:br>
              <a:rPr lang="en-GB" sz="2800" dirty="0" smtClean="0">
                <a:solidFill>
                  <a:schemeClr val="accent1"/>
                </a:solidFill>
              </a:rPr>
            </a:br>
            <a:r>
              <a:rPr lang="en-GB" sz="2800" dirty="0" smtClean="0">
                <a:solidFill>
                  <a:schemeClr val="accent1"/>
                </a:solidFill>
              </a:rPr>
              <a:t>Legal &amp; Institutional framework</a:t>
            </a:r>
            <a:br>
              <a:rPr lang="en-GB" sz="2800" dirty="0" smtClean="0">
                <a:solidFill>
                  <a:schemeClr val="accent1"/>
                </a:solidFill>
              </a:rPr>
            </a:br>
            <a:r>
              <a:rPr lang="en-GB" sz="2800" dirty="0" smtClean="0">
                <a:solidFill>
                  <a:schemeClr val="accent1"/>
                </a:solidFill>
              </a:rPr>
              <a:t/>
            </a:r>
            <a:br>
              <a:rPr lang="en-GB" sz="2800" dirty="0" smtClean="0">
                <a:solidFill>
                  <a:schemeClr val="accent1"/>
                </a:solidFill>
              </a:rPr>
            </a:br>
            <a:r>
              <a:rPr lang="en-GB" sz="2800" u="sng" dirty="0" smtClean="0">
                <a:solidFill>
                  <a:schemeClr val="accent1"/>
                </a:solidFill>
              </a:rPr>
              <a:t>Indicator group 6:</a:t>
            </a:r>
            <a:r>
              <a:rPr lang="en-GB" sz="2800" dirty="0" smtClean="0">
                <a:solidFill>
                  <a:schemeClr val="accent1"/>
                </a:solidFill>
              </a:rPr>
              <a:t> </a:t>
            </a:r>
            <a:br>
              <a:rPr lang="en-GB" sz="2800" dirty="0" smtClean="0">
                <a:solidFill>
                  <a:schemeClr val="accent1"/>
                </a:solidFill>
              </a:rPr>
            </a:br>
            <a:r>
              <a:rPr lang="en-GB" sz="2800" dirty="0" smtClean="0">
                <a:solidFill>
                  <a:schemeClr val="accent1"/>
                </a:solidFill>
              </a:rPr>
              <a:t>Implementation of groundwater resources management measures</a:t>
            </a:r>
            <a:endParaRPr lang="nl-NL" b="1" dirty="0">
              <a:solidFill>
                <a:schemeClr val="accent1"/>
              </a:solidFill>
            </a:endParaRPr>
          </a:p>
        </p:txBody>
      </p:sp>
      <p:sp>
        <p:nvSpPr>
          <p:cNvPr id="9" name="AutoShape 11"/>
          <p:cNvSpPr>
            <a:spLocks/>
          </p:cNvSpPr>
          <p:nvPr/>
        </p:nvSpPr>
        <p:spPr bwMode="auto">
          <a:xfrm>
            <a:off x="430213" y="152400"/>
            <a:ext cx="746442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l"/>
            <a:r>
              <a:rPr lang="en-US" altLang="en-US" sz="28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Legal and Institutional – separate session</a:t>
            </a:r>
            <a:endParaRPr lang="en-US" altLang="en-US" sz="2400" dirty="0"/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 flipV="1">
            <a:off x="1235075" y="980728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 flipV="1">
            <a:off x="1235075" y="5678488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0" y="2276872"/>
            <a:ext cx="9144000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Aquifer Assessment - 3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b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 consideration 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of all the facts about the aquifer and a judgement or opinion of the position 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and of </a:t>
            </a:r>
            <a:r>
              <a:rPr lang="en-GB" sz="36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what is likely to happen</a:t>
            </a:r>
            <a:r>
              <a:rPr kumimoji="0" lang="en-GB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endParaRPr kumimoji="0" lang="nl-NL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2195736" y="3645024"/>
            <a:ext cx="5040560" cy="936104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 flipV="1">
            <a:off x="1235075" y="1196752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8" name="Line 13"/>
          <p:cNvSpPr>
            <a:spLocks noChangeShapeType="1"/>
          </p:cNvSpPr>
          <p:nvPr/>
        </p:nvSpPr>
        <p:spPr bwMode="auto">
          <a:xfrm flipV="1">
            <a:off x="1235075" y="5678488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1560" y="332656"/>
            <a:ext cx="0" cy="0"/>
          </a:xfrm>
        </p:spPr>
        <p:txBody>
          <a:bodyPr>
            <a:normAutofit fontScale="90000"/>
          </a:bodyPr>
          <a:lstStyle/>
          <a:p>
            <a:pPr algn="l"/>
            <a:r>
              <a:rPr lang="nl-NL" b="1" dirty="0" err="1" smtClean="0">
                <a:solidFill>
                  <a:srgbClr val="C00000"/>
                </a:solidFill>
              </a:rPr>
              <a:t>Indicative</a:t>
            </a:r>
            <a:r>
              <a:rPr lang="nl-NL" b="1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>
                <a:solidFill>
                  <a:srgbClr val="C00000"/>
                </a:solidFill>
              </a:rPr>
              <a:t>Projections</a:t>
            </a:r>
            <a:r>
              <a:rPr lang="nl-NL" dirty="0" smtClean="0">
                <a:solidFill>
                  <a:srgbClr val="C00000"/>
                </a:solidFill>
              </a:rPr>
              <a:t> </a:t>
            </a:r>
            <a:r>
              <a:rPr lang="nl-NL" dirty="0" err="1" smtClean="0">
                <a:solidFill>
                  <a:srgbClr val="C00000"/>
                </a:solidFill>
              </a:rPr>
              <a:t>for</a:t>
            </a:r>
            <a:r>
              <a:rPr lang="nl-NL" dirty="0" smtClean="0">
                <a:solidFill>
                  <a:srgbClr val="C00000"/>
                </a:solidFill>
              </a:rPr>
              <a:t> 2030 and 2050</a:t>
            </a:r>
            <a:endParaRPr lang="nl-NL" dirty="0">
              <a:solidFill>
                <a:srgbClr val="C00000"/>
              </a:solidFill>
            </a:endParaRPr>
          </a:p>
        </p:txBody>
      </p:sp>
      <p:grpSp>
        <p:nvGrpSpPr>
          <p:cNvPr id="3" name="Group 29"/>
          <p:cNvGrpSpPr/>
          <p:nvPr/>
        </p:nvGrpSpPr>
        <p:grpSpPr>
          <a:xfrm>
            <a:off x="683568" y="3429000"/>
            <a:ext cx="1152128" cy="2016224"/>
            <a:chOff x="1259632" y="1268760"/>
            <a:chExt cx="2640933" cy="4248472"/>
          </a:xfrm>
        </p:grpSpPr>
        <p:pic>
          <p:nvPicPr>
            <p:cNvPr id="22" name="Picture 8" descr="http://www.clker.com/cliparts/a/a/6/4/1228428520667582858sivvus_weather_symbols_4.svg.me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59632" y="1268760"/>
              <a:ext cx="2475802" cy="1587575"/>
            </a:xfrm>
            <a:prstGeom prst="rect">
              <a:avLst/>
            </a:prstGeom>
            <a:noFill/>
          </p:spPr>
        </p:pic>
        <p:pic>
          <p:nvPicPr>
            <p:cNvPr id="23" name="Picture 10" descr="http://www.clker.com/cliparts/7/3/d/b/1214364128493134043KALKASKA%20sand.svg.med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59632" y="3662993"/>
              <a:ext cx="2401528" cy="1854239"/>
            </a:xfrm>
            <a:prstGeom prst="rect">
              <a:avLst/>
            </a:prstGeom>
            <a:noFill/>
          </p:spPr>
        </p:pic>
        <p:pic>
          <p:nvPicPr>
            <p:cNvPr id="24" name="Picture 8" descr="http://www.clker.com/cliparts/a/a/6/4/1228428520667582858sivvus_weather_symbols_4.svg.med.png"/>
            <p:cNvPicPr>
              <a:picLocks noChangeAspect="1" noChangeArrowheads="1"/>
            </p:cNvPicPr>
            <p:nvPr/>
          </p:nvPicPr>
          <p:blipFill>
            <a:blip r:embed="rId3" cstate="print"/>
            <a:srcRect t="62015"/>
            <a:stretch>
              <a:fillRect/>
            </a:stretch>
          </p:blipFill>
          <p:spPr bwMode="auto">
            <a:xfrm rot="19874345">
              <a:off x="1424763" y="4257677"/>
              <a:ext cx="2475802" cy="603044"/>
            </a:xfrm>
            <a:prstGeom prst="rect">
              <a:avLst/>
            </a:prstGeom>
            <a:noFill/>
          </p:spPr>
        </p:pic>
        <p:grpSp>
          <p:nvGrpSpPr>
            <p:cNvPr id="4" name="Group 22"/>
            <p:cNvGrpSpPr/>
            <p:nvPr/>
          </p:nvGrpSpPr>
          <p:grpSpPr>
            <a:xfrm>
              <a:off x="1509189" y="3003410"/>
              <a:ext cx="1797319" cy="1151002"/>
              <a:chOff x="1115616" y="4005064"/>
              <a:chExt cx="2074414" cy="1767856"/>
            </a:xfrm>
          </p:grpSpPr>
          <p:pic>
            <p:nvPicPr>
              <p:cNvPr id="26" name="Picture 4" descr="http://www.clker.com/cliparts/e/R/8/c/z/P/black-stick-man-md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115616" y="4365104"/>
                <a:ext cx="706262" cy="1407816"/>
              </a:xfrm>
              <a:prstGeom prst="rect">
                <a:avLst/>
              </a:prstGeom>
              <a:noFill/>
            </p:spPr>
          </p:pic>
          <p:pic>
            <p:nvPicPr>
              <p:cNvPr id="27" name="Picture 4" descr="http://www.clker.com/cliparts/e/R/8/c/z/P/black-stick-man-md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835696" y="4005064"/>
                <a:ext cx="706262" cy="1407816"/>
              </a:xfrm>
              <a:prstGeom prst="rect">
                <a:avLst/>
              </a:prstGeom>
              <a:noFill/>
            </p:spPr>
          </p:pic>
          <p:pic>
            <p:nvPicPr>
              <p:cNvPr id="28" name="Picture 4" descr="http://www.clker.com/cliparts/e/R/8/c/z/P/black-stick-man-md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83769" y="4365105"/>
                <a:ext cx="706261" cy="1407815"/>
              </a:xfrm>
              <a:prstGeom prst="rect">
                <a:avLst/>
              </a:prstGeom>
              <a:noFill/>
            </p:spPr>
          </p:pic>
        </p:grpSp>
        <p:sp>
          <p:nvSpPr>
            <p:cNvPr id="29" name="Snip Same Side Corner Rectangle 28"/>
            <p:cNvSpPr/>
            <p:nvPr/>
          </p:nvSpPr>
          <p:spPr>
            <a:xfrm>
              <a:off x="1259632" y="5300649"/>
              <a:ext cx="2370795" cy="216583"/>
            </a:xfrm>
            <a:prstGeom prst="snip2Same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" name="Group 59"/>
          <p:cNvGrpSpPr/>
          <p:nvPr/>
        </p:nvGrpSpPr>
        <p:grpSpPr>
          <a:xfrm>
            <a:off x="2339752" y="3645024"/>
            <a:ext cx="2119646" cy="1728192"/>
            <a:chOff x="0" y="1988840"/>
            <a:chExt cx="4890449" cy="3672408"/>
          </a:xfrm>
        </p:grpSpPr>
        <p:grpSp>
          <p:nvGrpSpPr>
            <p:cNvPr id="6" name="Group 57"/>
            <p:cNvGrpSpPr/>
            <p:nvPr/>
          </p:nvGrpSpPr>
          <p:grpSpPr>
            <a:xfrm>
              <a:off x="0" y="1988840"/>
              <a:ext cx="4890449" cy="3672408"/>
              <a:chOff x="0" y="1988840"/>
              <a:chExt cx="4890449" cy="3672408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0" y="1988840"/>
                <a:ext cx="4499992" cy="3672408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7" name="Group 48"/>
              <p:cNvGrpSpPr/>
              <p:nvPr/>
            </p:nvGrpSpPr>
            <p:grpSpPr>
              <a:xfrm>
                <a:off x="251520" y="2132856"/>
                <a:ext cx="4638929" cy="3463280"/>
                <a:chOff x="251520" y="2132856"/>
                <a:chExt cx="4638929" cy="3463280"/>
              </a:xfrm>
            </p:grpSpPr>
            <p:pic>
              <p:nvPicPr>
                <p:cNvPr id="36" name="Picture 2" descr="C:\Users\Geert-Jan Nijsten\AppData\Local\Microsoft\Windows\Temporary Internet Files\Content.IE5\UBMC0Z1C\MC900441752[1]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51520" y="3587413"/>
                  <a:ext cx="1860257" cy="1917812"/>
                </a:xfrm>
                <a:prstGeom prst="rect">
                  <a:avLst/>
                </a:prstGeom>
                <a:noFill/>
              </p:spPr>
            </p:pic>
            <p:pic>
              <p:nvPicPr>
                <p:cNvPr id="37" name="Picture 2" descr="C:\Users\Geert-Jan Nijsten\AppData\Local\Microsoft\Windows\Temporary Internet Files\Content.IE5\UBMC0Z1C\MC900441752[1]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237788" y="2132856"/>
                  <a:ext cx="1860257" cy="1917812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" name="Picture 2" descr="C:\Users\Geert-Jan Nijsten\AppData\Local\Microsoft\Windows\Temporary Internet Files\Content.IE5\UBMC0Z1C\MC900441752[1]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2279695" y="3678324"/>
                  <a:ext cx="1860257" cy="1917812"/>
                </a:xfrm>
                <a:prstGeom prst="rect">
                  <a:avLst/>
                </a:prstGeom>
                <a:noFill/>
              </p:spPr>
            </p:pic>
            <p:sp>
              <p:nvSpPr>
                <p:cNvPr id="39" name="TextBox 38"/>
                <p:cNvSpPr txBox="1"/>
                <p:nvPr/>
              </p:nvSpPr>
              <p:spPr>
                <a:xfrm>
                  <a:off x="738224" y="2770203"/>
                  <a:ext cx="3145411" cy="7194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600" b="1" dirty="0" smtClean="0">
                      <a:solidFill>
                        <a:srgbClr val="C00000"/>
                      </a:solidFill>
                    </a:rPr>
                    <a:t>Groundwater</a:t>
                  </a:r>
                  <a:endParaRPr lang="en-GB" sz="1600" b="1" dirty="0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40" name="TextBox 39"/>
                <p:cNvSpPr txBox="1"/>
                <p:nvPr/>
              </p:nvSpPr>
              <p:spPr>
                <a:xfrm rot="20537839">
                  <a:off x="2012126" y="4460249"/>
                  <a:ext cx="2878323" cy="7848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b="1" dirty="0" smtClean="0">
                      <a:solidFill>
                        <a:schemeClr val="tx2">
                          <a:lumMod val="75000"/>
                        </a:schemeClr>
                      </a:solidFill>
                    </a:rPr>
                    <a:t>Rain water</a:t>
                  </a:r>
                  <a:endParaRPr lang="en-GB" b="1" dirty="0">
                    <a:solidFill>
                      <a:schemeClr val="tx2">
                        <a:lumMod val="75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33" name="TextBox 32"/>
            <p:cNvSpPr txBox="1"/>
            <p:nvPr/>
          </p:nvSpPr>
          <p:spPr>
            <a:xfrm rot="646387">
              <a:off x="32137" y="4085913"/>
              <a:ext cx="3207905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chemeClr val="tx2">
                      <a:lumMod val="75000"/>
                    </a:schemeClr>
                  </a:solidFill>
                </a:rPr>
                <a:t>River water</a:t>
              </a:r>
              <a:endParaRPr lang="en-GB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pic>
        <p:nvPicPr>
          <p:cNvPr id="41" name="Picture 2" descr="Population Density Ma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717032"/>
            <a:ext cx="2005810" cy="1368152"/>
          </a:xfrm>
          <a:prstGeom prst="rect">
            <a:avLst/>
          </a:prstGeom>
          <a:noFill/>
        </p:spPr>
      </p:pic>
      <p:grpSp>
        <p:nvGrpSpPr>
          <p:cNvPr id="8" name="Group 41"/>
          <p:cNvGrpSpPr/>
          <p:nvPr/>
        </p:nvGrpSpPr>
        <p:grpSpPr>
          <a:xfrm>
            <a:off x="6804248" y="3717032"/>
            <a:ext cx="1944216" cy="1584176"/>
            <a:chOff x="692040" y="2348880"/>
            <a:chExt cx="3507213" cy="3312368"/>
          </a:xfrm>
        </p:grpSpPr>
        <p:pic>
          <p:nvPicPr>
            <p:cNvPr id="43" name="Picture 4" descr="http://www.riverdeep.net/current/2000/05/052000_images/groundwater.gif"/>
            <p:cNvPicPr>
              <a:picLocks noChangeAspect="1" noChangeArrowheads="1"/>
            </p:cNvPicPr>
            <p:nvPr/>
          </p:nvPicPr>
          <p:blipFill>
            <a:blip r:embed="rId8" cstate="print"/>
            <a:srcRect l="9135" r="24938"/>
            <a:stretch>
              <a:fillRect/>
            </a:stretch>
          </p:blipFill>
          <p:spPr bwMode="auto">
            <a:xfrm>
              <a:off x="692040" y="2348880"/>
              <a:ext cx="3507213" cy="3312368"/>
            </a:xfrm>
            <a:prstGeom prst="rect">
              <a:avLst/>
            </a:prstGeom>
            <a:noFill/>
          </p:spPr>
        </p:pic>
        <p:sp>
          <p:nvSpPr>
            <p:cNvPr id="44" name="Down Arrow 43"/>
            <p:cNvSpPr/>
            <p:nvPr/>
          </p:nvSpPr>
          <p:spPr>
            <a:xfrm>
              <a:off x="827584" y="2420888"/>
              <a:ext cx="1440160" cy="129614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Bent Arrow 44"/>
            <p:cNvSpPr/>
            <p:nvPr/>
          </p:nvSpPr>
          <p:spPr>
            <a:xfrm>
              <a:off x="2483768" y="2636912"/>
              <a:ext cx="576064" cy="864096"/>
            </a:xfrm>
            <a:prstGeom prst="ben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46" name="Content Placeholder 2"/>
          <p:cNvSpPr txBox="1">
            <a:spLocks/>
          </p:cNvSpPr>
          <p:nvPr/>
        </p:nvSpPr>
        <p:spPr>
          <a:xfrm>
            <a:off x="611560" y="1196752"/>
            <a:ext cx="8064896" cy="24048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Annual amount of renewable groundwater resources per capita (indicator 1.2)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Human dependency on groundwater (indicator 2.1)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Population density (indicator 4.1)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Groundwater development stress (indicator 4.2)</a:t>
            </a:r>
          </a:p>
        </p:txBody>
      </p:sp>
      <p:sp>
        <p:nvSpPr>
          <p:cNvPr id="32" name="Line 12"/>
          <p:cNvSpPr>
            <a:spLocks noChangeShapeType="1"/>
          </p:cNvSpPr>
          <p:nvPr/>
        </p:nvSpPr>
        <p:spPr bwMode="auto">
          <a:xfrm flipV="1">
            <a:off x="1235075" y="908720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35" name="Line 13"/>
          <p:cNvSpPr>
            <a:spLocks noChangeShapeType="1"/>
          </p:cNvSpPr>
          <p:nvPr/>
        </p:nvSpPr>
        <p:spPr bwMode="auto">
          <a:xfrm flipV="1">
            <a:off x="1235075" y="5678488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/>
          <p:cNvSpPr>
            <a:spLocks/>
          </p:cNvSpPr>
          <p:nvPr/>
        </p:nvSpPr>
        <p:spPr bwMode="auto">
          <a:xfrm>
            <a:off x="430213" y="0"/>
            <a:ext cx="8318251" cy="90872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8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Additional building blocks for the assessment:</a:t>
            </a: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 flipV="1">
            <a:off x="1187624" y="908720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8" name="Picture 7" descr="Thematic map.jpg"/>
          <p:cNvPicPr>
            <a:picLocks noChangeAspect="1"/>
          </p:cNvPicPr>
          <p:nvPr/>
        </p:nvPicPr>
        <p:blipFill>
          <a:blip r:embed="rId2" cstate="print"/>
          <a:srcRect l="10218" t="11585" r="9934" b="34541"/>
          <a:stretch>
            <a:fillRect/>
          </a:stretch>
        </p:blipFill>
        <p:spPr>
          <a:xfrm>
            <a:off x="66321" y="950638"/>
            <a:ext cx="5081744" cy="48546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92080" y="1124744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THEMATIC MAPS</a:t>
            </a:r>
            <a:endParaRPr lang="en-US" altLang="en-US" sz="3600" dirty="0"/>
          </a:p>
        </p:txBody>
      </p:sp>
      <p:pic>
        <p:nvPicPr>
          <p:cNvPr id="6" name="Picture 5" descr="Thematic map.jpg"/>
          <p:cNvPicPr/>
          <p:nvPr/>
        </p:nvPicPr>
        <p:blipFill>
          <a:blip r:embed="rId2" cstate="print"/>
          <a:srcRect l="13790" t="65953" r="50487" b="19368"/>
          <a:stretch>
            <a:fillRect/>
          </a:stretch>
        </p:blipFill>
        <p:spPr>
          <a:xfrm>
            <a:off x="3779912" y="2780928"/>
            <a:ext cx="4752528" cy="331236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11"/>
          <p:cNvSpPr>
            <a:spLocks/>
          </p:cNvSpPr>
          <p:nvPr/>
        </p:nvSpPr>
        <p:spPr bwMode="auto">
          <a:xfrm>
            <a:off x="430213" y="0"/>
            <a:ext cx="8318251" cy="90872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8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Additional building blocks for the assessment:</a:t>
            </a:r>
          </a:p>
        </p:txBody>
      </p:sp>
      <p:pic>
        <p:nvPicPr>
          <p:cNvPr id="1026" name="Picture 2" descr="C:\Users\Geert-Jan Nijsten\Documents\!GEF-IW TWAP from Fritz\06 Methodology\Questionnaire\5. Figures\cross-section2v.jpg"/>
          <p:cNvPicPr>
            <a:picLocks noChangeAspect="1" noChangeArrowheads="1"/>
          </p:cNvPicPr>
          <p:nvPr/>
        </p:nvPicPr>
        <p:blipFill>
          <a:blip r:embed="rId2" cstate="print"/>
          <a:srcRect l="11356" t="12240" r="7598" b="10746"/>
          <a:stretch>
            <a:fillRect/>
          </a:stretch>
        </p:blipFill>
        <p:spPr bwMode="auto">
          <a:xfrm>
            <a:off x="611559" y="836712"/>
            <a:ext cx="5256585" cy="35317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5868144" y="1700808"/>
            <a:ext cx="2448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Cross-sections</a:t>
            </a:r>
            <a:endParaRPr lang="en-US" altLang="en-US" sz="3600" dirty="0"/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 flipV="1">
            <a:off x="1187624" y="908720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150" b="54282"/>
          <a:stretch>
            <a:fillRect/>
          </a:stretch>
        </p:blipFill>
        <p:spPr bwMode="auto">
          <a:xfrm>
            <a:off x="4499992" y="2852936"/>
            <a:ext cx="4283968" cy="3384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3528" y="-171400"/>
            <a:ext cx="8589640" cy="1143000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chemeClr val="accent1">
                    <a:lumMod val="75000"/>
                  </a:schemeClr>
                </a:solidFill>
              </a:rPr>
              <a:t>Groundwater assessment in general</a:t>
            </a:r>
            <a:endParaRPr lang="en-GB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503238" y="2851820"/>
            <a:ext cx="4537075" cy="3098800"/>
            <a:chOff x="249" y="2205"/>
            <a:chExt cx="2858" cy="1952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385" y="2205"/>
              <a:ext cx="2722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87338" indent="-287338">
                <a:lnSpc>
                  <a:spcPct val="90000"/>
                </a:lnSpc>
                <a:spcBef>
                  <a:spcPct val="20000"/>
                </a:spcBef>
                <a:buClr>
                  <a:srgbClr val="3E7AA2"/>
                </a:buClr>
                <a:buSzPct val="50000"/>
                <a:buFont typeface="Monotype Sorts" pitchFamily="2" charset="2"/>
                <a:buChar char="l"/>
              </a:pPr>
              <a:r>
                <a:rPr lang="en-US" sz="2000" b="1" dirty="0"/>
                <a:t>Environmental issues</a:t>
              </a:r>
            </a:p>
          </p:txBody>
        </p:sp>
        <p:pic>
          <p:nvPicPr>
            <p:cNvPr id="5" name="Picture 5" descr="environment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9" y="3401"/>
              <a:ext cx="1111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719138" y="3212182"/>
            <a:ext cx="4321175" cy="2755900"/>
            <a:chOff x="385" y="2432"/>
            <a:chExt cx="2722" cy="1736"/>
          </a:xfrm>
        </p:grpSpPr>
        <p:pic>
          <p:nvPicPr>
            <p:cNvPr id="7" name="Picture 7" descr="mensen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1" y="3385"/>
              <a:ext cx="816" cy="7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385" y="2432"/>
              <a:ext cx="2722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87338" indent="-287338">
                <a:lnSpc>
                  <a:spcPct val="90000"/>
                </a:lnSpc>
                <a:spcBef>
                  <a:spcPct val="20000"/>
                </a:spcBef>
                <a:buClr>
                  <a:srgbClr val="3E7AA2"/>
                </a:buClr>
                <a:buSzPct val="50000"/>
                <a:buFont typeface="Monotype Sorts" pitchFamily="2" charset="2"/>
                <a:buChar char="l"/>
              </a:pPr>
              <a:r>
                <a:rPr lang="en-US" sz="2000" b="1" dirty="0"/>
                <a:t>Socio-economic </a:t>
              </a:r>
              <a:r>
                <a:rPr lang="en-US" sz="2000" b="1" dirty="0" smtClean="0"/>
                <a:t>aspects</a:t>
              </a:r>
              <a:endParaRPr lang="en-US" sz="2000" b="1" dirty="0"/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719138" y="3572545"/>
            <a:ext cx="5976937" cy="2390775"/>
            <a:chOff x="385" y="2659"/>
            <a:chExt cx="3765" cy="1506"/>
          </a:xfrm>
        </p:grpSpPr>
        <p:pic>
          <p:nvPicPr>
            <p:cNvPr id="10" name="Picture 10" descr="institutions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98" y="3385"/>
              <a:ext cx="952" cy="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385" y="2659"/>
              <a:ext cx="2881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87338" indent="-287338">
                <a:lnSpc>
                  <a:spcPct val="90000"/>
                </a:lnSpc>
                <a:spcBef>
                  <a:spcPct val="20000"/>
                </a:spcBef>
                <a:buClr>
                  <a:srgbClr val="3E7AA2"/>
                </a:buClr>
                <a:buSzPct val="50000"/>
                <a:buFont typeface="Monotype Sorts" pitchFamily="2" charset="2"/>
                <a:buChar char="l"/>
              </a:pPr>
              <a:r>
                <a:rPr lang="en-US" sz="2000" b="1" dirty="0"/>
                <a:t>Institutional </a:t>
              </a:r>
              <a:r>
                <a:rPr lang="en-US" sz="2000" b="1" dirty="0" smtClean="0"/>
                <a:t>setting </a:t>
              </a:r>
              <a:r>
                <a:rPr lang="en-US" sz="2000" dirty="0" smtClean="0"/>
                <a:t>(separate session)</a:t>
              </a:r>
              <a:r>
                <a:rPr lang="en-US" sz="2000" b="1" dirty="0" smtClean="0"/>
                <a:t> </a:t>
              </a:r>
              <a:endParaRPr lang="en-US" sz="2000" b="1" dirty="0"/>
            </a:p>
          </p:txBody>
        </p:sp>
      </p:grpSp>
      <p:grpSp>
        <p:nvGrpSpPr>
          <p:cNvPr id="12" name="Group 12"/>
          <p:cNvGrpSpPr>
            <a:grpSpLocks/>
          </p:cNvGrpSpPr>
          <p:nvPr/>
        </p:nvGrpSpPr>
        <p:grpSpPr bwMode="auto">
          <a:xfrm>
            <a:off x="719138" y="4004345"/>
            <a:ext cx="8240712" cy="1944687"/>
            <a:chOff x="385" y="2931"/>
            <a:chExt cx="5191" cy="1225"/>
          </a:xfrm>
        </p:grpSpPr>
        <p:pic>
          <p:nvPicPr>
            <p:cNvPr id="13" name="Picture 13" descr="legal1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94" y="3274"/>
              <a:ext cx="882" cy="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385" y="2931"/>
              <a:ext cx="2745" cy="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87338" indent="-287338">
                <a:lnSpc>
                  <a:spcPct val="90000"/>
                </a:lnSpc>
                <a:spcBef>
                  <a:spcPct val="20000"/>
                </a:spcBef>
                <a:buClr>
                  <a:srgbClr val="3E7AA2"/>
                </a:buClr>
                <a:buSzPct val="50000"/>
                <a:buFont typeface="Monotype Sorts" pitchFamily="2" charset="2"/>
                <a:buChar char="l"/>
              </a:pPr>
              <a:r>
                <a:rPr lang="en-US" sz="2000" b="1" dirty="0" smtClean="0"/>
                <a:t>Legal framework</a:t>
              </a:r>
              <a:r>
                <a:rPr lang="en-US" sz="2000" dirty="0" smtClean="0"/>
                <a:t> (separate session)</a:t>
              </a:r>
              <a:r>
                <a:rPr lang="en-US" sz="2000" b="1" dirty="0" smtClean="0"/>
                <a:t> </a:t>
              </a:r>
              <a:endParaRPr lang="en-US" sz="2000" b="1" dirty="0"/>
            </a:p>
            <a:p>
              <a:pPr marL="287338" indent="-287338">
                <a:lnSpc>
                  <a:spcPct val="90000"/>
                </a:lnSpc>
                <a:spcBef>
                  <a:spcPct val="20000"/>
                </a:spcBef>
                <a:buClr>
                  <a:srgbClr val="3E7AA2"/>
                </a:buClr>
                <a:buSzPct val="50000"/>
                <a:buFont typeface="Monotype Sorts" pitchFamily="2" charset="2"/>
                <a:buChar char="l"/>
              </a:pPr>
              <a:endParaRPr lang="en-US" sz="2000" b="1" dirty="0"/>
            </a:p>
          </p:txBody>
        </p:sp>
      </p:grp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717550" y="911895"/>
            <a:ext cx="8212138" cy="2454275"/>
            <a:chOff x="384" y="983"/>
            <a:chExt cx="5173" cy="1546"/>
          </a:xfrm>
        </p:grpSpPr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384" y="1026"/>
              <a:ext cx="3857" cy="10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287338" indent="-287338">
                <a:lnSpc>
                  <a:spcPct val="90000"/>
                </a:lnSpc>
                <a:spcBef>
                  <a:spcPct val="20000"/>
                </a:spcBef>
                <a:buClr>
                  <a:srgbClr val="3E7AA2"/>
                </a:buClr>
                <a:buSzPct val="50000"/>
                <a:buFont typeface="Monotype Sorts" pitchFamily="2" charset="2"/>
                <a:buChar char="l"/>
              </a:pPr>
              <a:r>
                <a:rPr lang="en-US" sz="2000" b="1" dirty="0" err="1"/>
                <a:t>Hydrogeological</a:t>
              </a:r>
              <a:r>
                <a:rPr lang="en-US" sz="2000" b="1" dirty="0"/>
                <a:t> </a:t>
              </a:r>
              <a:r>
                <a:rPr lang="en-US" sz="2000" b="1" dirty="0" smtClean="0"/>
                <a:t>Aspects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rgbClr val="3E7AA2"/>
                </a:buClr>
                <a:buSzPct val="50000"/>
                <a:buFont typeface="Monotype Sorts"/>
                <a:buChar char="l"/>
              </a:pPr>
              <a:r>
                <a:rPr lang="en-US" b="1" dirty="0" smtClean="0">
                  <a:solidFill>
                    <a:srgbClr val="3E7AA2"/>
                  </a:solidFill>
                </a:rPr>
                <a:t>Delineation and description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rgbClr val="3E7AA2"/>
                </a:buClr>
                <a:buSzPct val="50000"/>
                <a:buFont typeface="Monotype Sorts"/>
                <a:buChar char="l"/>
              </a:pPr>
              <a:r>
                <a:rPr lang="en-US" b="1" dirty="0" smtClean="0">
                  <a:solidFill>
                    <a:srgbClr val="3E7AA2"/>
                  </a:solidFill>
                </a:rPr>
                <a:t>Static data and time-variable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rgbClr val="3E7AA2"/>
                </a:buClr>
                <a:buSzPct val="50000"/>
                <a:buFont typeface="Monotype Sorts"/>
                <a:buChar char="l"/>
              </a:pPr>
              <a:r>
                <a:rPr lang="en-US" b="1" dirty="0" smtClean="0">
                  <a:solidFill>
                    <a:srgbClr val="3E7AA2"/>
                  </a:solidFill>
                </a:rPr>
                <a:t>Classification, diagnostic analysis and zoning</a:t>
              </a:r>
            </a:p>
            <a:p>
              <a:pPr marL="742950" lvl="1" indent="-285750">
                <a:lnSpc>
                  <a:spcPct val="90000"/>
                </a:lnSpc>
                <a:spcBef>
                  <a:spcPct val="20000"/>
                </a:spcBef>
                <a:buClr>
                  <a:srgbClr val="3E7AA2"/>
                </a:buClr>
                <a:buSzPct val="50000"/>
                <a:buFont typeface="Monotype Sorts"/>
                <a:buChar char="l"/>
              </a:pPr>
              <a:r>
                <a:rPr lang="en-US" b="1" dirty="0" smtClean="0">
                  <a:solidFill>
                    <a:srgbClr val="3E7AA2"/>
                  </a:solidFill>
                </a:rPr>
                <a:t>Data </a:t>
              </a:r>
              <a:r>
                <a:rPr lang="en-US" b="1" dirty="0" err="1" smtClean="0">
                  <a:solidFill>
                    <a:srgbClr val="3E7AA2"/>
                  </a:solidFill>
                </a:rPr>
                <a:t>harmonisation</a:t>
              </a:r>
              <a:r>
                <a:rPr lang="en-US" b="1" dirty="0" smtClean="0">
                  <a:solidFill>
                    <a:srgbClr val="3E7AA2"/>
                  </a:solidFill>
                </a:rPr>
                <a:t> and information management</a:t>
              </a:r>
            </a:p>
            <a:p>
              <a:pPr marL="287338" indent="-287338">
                <a:lnSpc>
                  <a:spcPct val="90000"/>
                </a:lnSpc>
                <a:spcBef>
                  <a:spcPct val="20000"/>
                </a:spcBef>
                <a:buClr>
                  <a:srgbClr val="3E7AA2"/>
                </a:buClr>
                <a:buSzPct val="50000"/>
                <a:buFont typeface="Monotype Sorts" pitchFamily="2" charset="2"/>
                <a:buChar char="l"/>
              </a:pPr>
              <a:endParaRPr lang="en-US" sz="2000" b="1" dirty="0">
                <a:solidFill>
                  <a:srgbClr val="3E7AA2"/>
                </a:solidFill>
              </a:endParaRPr>
            </a:p>
          </p:txBody>
        </p:sp>
        <p:pic>
          <p:nvPicPr>
            <p:cNvPr id="18" name="Picture 1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69" y="1389"/>
              <a:ext cx="1519" cy="11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17" descr="guarani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32" y="983"/>
              <a:ext cx="1225" cy="1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oup 4"/>
          <p:cNvGrpSpPr>
            <a:grpSpLocks/>
          </p:cNvGrpSpPr>
          <p:nvPr/>
        </p:nvGrpSpPr>
        <p:grpSpPr bwMode="auto">
          <a:xfrm>
            <a:off x="5220072" y="2636912"/>
            <a:ext cx="3214117" cy="1211629"/>
            <a:chOff x="1423" y="8719"/>
            <a:chExt cx="9345" cy="4455"/>
          </a:xfrm>
          <a:solidFill>
            <a:schemeClr val="bg1"/>
          </a:solidFill>
        </p:grpSpPr>
        <p:pic>
          <p:nvPicPr>
            <p:cNvPr id="23" name="Picture 5" descr="GeoloC_S-6"/>
            <p:cNvPicPr>
              <a:picLocks noChangeAspect="1" noChangeArrowheads="1"/>
            </p:cNvPicPr>
            <p:nvPr/>
          </p:nvPicPr>
          <p:blipFill>
            <a:blip r:embed="rId8" cstate="print"/>
            <a:srcRect t="7599" b="2228"/>
            <a:stretch>
              <a:fillRect/>
            </a:stretch>
          </p:blipFill>
          <p:spPr bwMode="auto">
            <a:xfrm>
              <a:off x="1423" y="8719"/>
              <a:ext cx="9345" cy="445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18" y="11524"/>
              <a:ext cx="919" cy="110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897" y="11035"/>
              <a:ext cx="1637" cy="15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5616" y="1052735"/>
            <a:ext cx="6912768" cy="4536505"/>
          </a:xfrm>
        </p:spPr>
        <p:txBody>
          <a:bodyPr/>
          <a:lstStyle/>
          <a:p>
            <a:endParaRPr lang="en-GB" dirty="0" smtClean="0"/>
          </a:p>
          <a:p>
            <a:r>
              <a:rPr lang="en-GB" sz="2800" dirty="0" smtClean="0"/>
              <a:t>Illustrative graphs of time dependent data</a:t>
            </a:r>
          </a:p>
          <a:p>
            <a:r>
              <a:rPr lang="en-GB" sz="2800" dirty="0" smtClean="0"/>
              <a:t>Overview tables</a:t>
            </a:r>
          </a:p>
          <a:p>
            <a:r>
              <a:rPr lang="en-GB" sz="2800" dirty="0" smtClean="0"/>
              <a:t>Block-diagrams</a:t>
            </a:r>
          </a:p>
          <a:p>
            <a:r>
              <a:rPr lang="en-GB" sz="2800" dirty="0" smtClean="0"/>
              <a:t>Assessment report</a:t>
            </a:r>
            <a:endParaRPr lang="en-GB" dirty="0" smtClean="0"/>
          </a:p>
          <a:p>
            <a:pPr lvl="1"/>
            <a:r>
              <a:rPr lang="en-GB" sz="2000" dirty="0" smtClean="0"/>
              <a:t>Current situation </a:t>
            </a:r>
          </a:p>
          <a:p>
            <a:pPr lvl="1"/>
            <a:r>
              <a:rPr lang="en-GB" sz="2000" dirty="0" smtClean="0"/>
              <a:t>Outlook for the future</a:t>
            </a:r>
          </a:p>
          <a:p>
            <a:pPr lvl="1"/>
            <a:r>
              <a:rPr lang="en-GB" sz="2000" dirty="0" smtClean="0"/>
              <a:t>Root-cause analyses of issues</a:t>
            </a:r>
          </a:p>
          <a:p>
            <a:pPr lvl="1"/>
            <a:r>
              <a:rPr lang="en-GB" sz="2000" dirty="0" smtClean="0"/>
              <a:t>Suggestions for action</a:t>
            </a:r>
          </a:p>
        </p:txBody>
      </p:sp>
      <p:sp>
        <p:nvSpPr>
          <p:cNvPr id="3" name="AutoShape 11"/>
          <p:cNvSpPr>
            <a:spLocks/>
          </p:cNvSpPr>
          <p:nvPr/>
        </p:nvSpPr>
        <p:spPr bwMode="auto">
          <a:xfrm>
            <a:off x="430213" y="0"/>
            <a:ext cx="8318251" cy="90872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ctr"/>
            <a:r>
              <a:rPr lang="en-US" altLang="en-US" sz="28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Additional building blocks for the assessment</a:t>
            </a:r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 flipV="1">
            <a:off x="1187624" y="1340768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 flipV="1">
            <a:off x="1235075" y="5301208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8" descr="sottopa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3300" y="6543675"/>
            <a:ext cx="5670550" cy="150813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2265363" y="6465888"/>
            <a:ext cx="5688012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2260600" y="6777038"/>
            <a:ext cx="56991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21" name="Picture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5938838"/>
            <a:ext cx="152558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 descr="GGRETA Graph.jpg"/>
          <p:cNvPicPr>
            <a:picLocks noChangeAspect="1"/>
          </p:cNvPicPr>
          <p:nvPr/>
        </p:nvPicPr>
        <p:blipFill>
          <a:blip r:embed="rId4" cstate="print"/>
          <a:srcRect l="2347"/>
          <a:stretch>
            <a:fillRect/>
          </a:stretch>
        </p:blipFill>
        <p:spPr bwMode="auto">
          <a:xfrm>
            <a:off x="0" y="536575"/>
            <a:ext cx="4514280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Slide Number Placeholder 12"/>
          <p:cNvSpPr txBox="1">
            <a:spLocks/>
          </p:cNvSpPr>
          <p:nvPr/>
        </p:nvSpPr>
        <p:spPr bwMode="auto">
          <a:xfrm>
            <a:off x="8697913" y="6483350"/>
            <a:ext cx="2603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fld id="{CE57C7A9-8B48-40C2-ACF2-9F754C374A52}" type="slidenum">
              <a:rPr lang="en-US" altLang="en-US" sz="1400" b="1">
                <a:solidFill>
                  <a:srgbClr val="0070C0"/>
                </a:solidFill>
              </a:rPr>
              <a:pPr/>
              <a:t>31</a:t>
            </a:fld>
            <a:endParaRPr lang="en-US" altLang="en-US" sz="1400" b="1">
              <a:solidFill>
                <a:srgbClr val="0070C0"/>
              </a:solidFill>
            </a:endParaRPr>
          </a:p>
        </p:txBody>
      </p:sp>
      <p:sp>
        <p:nvSpPr>
          <p:cNvPr id="25" name="AutoShape 11"/>
          <p:cNvSpPr>
            <a:spLocks/>
          </p:cNvSpPr>
          <p:nvPr/>
        </p:nvSpPr>
        <p:spPr bwMode="auto">
          <a:xfrm>
            <a:off x="430213" y="152400"/>
            <a:ext cx="746442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l"/>
            <a:r>
              <a:rPr lang="en-US" altLang="en-US" sz="28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Project workflow and outputs</a:t>
            </a:r>
            <a:endParaRPr lang="en-US" altLang="en-US" sz="2400" dirty="0"/>
          </a:p>
        </p:txBody>
      </p:sp>
      <p:sp>
        <p:nvSpPr>
          <p:cNvPr id="10" name="AutoShape 5"/>
          <p:cNvSpPr>
            <a:spLocks/>
          </p:cNvSpPr>
          <p:nvPr/>
        </p:nvSpPr>
        <p:spPr bwMode="auto">
          <a:xfrm>
            <a:off x="4427984" y="3933056"/>
            <a:ext cx="4248472" cy="57606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marL="273050" indent="-273050">
              <a:buFont typeface="Arial" pitchFamily="34" charset="0"/>
              <a:buChar char="•"/>
              <a:tabLst>
                <a:tab pos="273050" algn="l"/>
              </a:tabLst>
            </a:pPr>
            <a:r>
              <a:rPr lang="en-US" altLang="en-US" dirty="0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Information Management System</a:t>
            </a:r>
            <a:endParaRPr lang="en-US" altLang="en-US" dirty="0">
              <a:solidFill>
                <a:srgbClr val="164F86"/>
              </a:solidFill>
              <a:latin typeface="Trebuchet MS" pitchFamily="34" charset="0"/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</p:txBody>
      </p:sp>
      <p:sp>
        <p:nvSpPr>
          <p:cNvPr id="11" name="AutoShape 5"/>
          <p:cNvSpPr>
            <a:spLocks/>
          </p:cNvSpPr>
          <p:nvPr/>
        </p:nvSpPr>
        <p:spPr bwMode="auto">
          <a:xfrm>
            <a:off x="4427984" y="692696"/>
            <a:ext cx="4248472" cy="1368151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marL="273050" indent="-273050">
              <a:buFont typeface="Arial" pitchFamily="34" charset="0"/>
              <a:buChar char="•"/>
              <a:tabLst>
                <a:tab pos="273050" algn="l"/>
              </a:tabLst>
            </a:pPr>
            <a:r>
              <a:rPr lang="en-US" altLang="en-US" dirty="0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Structured and </a:t>
            </a:r>
            <a:r>
              <a:rPr lang="en-US" altLang="en-US" dirty="0" err="1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harmonised</a:t>
            </a:r>
            <a:r>
              <a:rPr lang="en-US" altLang="en-US" dirty="0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 data sets (excel tables)</a:t>
            </a:r>
            <a:endParaRPr lang="en-US" altLang="en-US" dirty="0">
              <a:solidFill>
                <a:srgbClr val="164F86"/>
              </a:solidFill>
              <a:latin typeface="Trebuchet MS" pitchFamily="34" charset="0"/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</p:txBody>
      </p:sp>
      <p:sp>
        <p:nvSpPr>
          <p:cNvPr id="12" name="AutoShape 5"/>
          <p:cNvSpPr>
            <a:spLocks/>
          </p:cNvSpPr>
          <p:nvPr/>
        </p:nvSpPr>
        <p:spPr bwMode="auto">
          <a:xfrm>
            <a:off x="4427984" y="1916832"/>
            <a:ext cx="4716016" cy="208823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marL="273050" indent="-273050">
              <a:buFont typeface="Arial" pitchFamily="34" charset="0"/>
              <a:buChar char="•"/>
              <a:tabLst>
                <a:tab pos="273050" algn="l"/>
              </a:tabLst>
            </a:pPr>
            <a:r>
              <a:rPr lang="en-US" altLang="en-US" dirty="0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Indicators</a:t>
            </a:r>
          </a:p>
          <a:p>
            <a:pPr marL="273050" indent="-273050">
              <a:buFont typeface="Arial" pitchFamily="34" charset="0"/>
              <a:buChar char="•"/>
              <a:tabLst>
                <a:tab pos="273050" algn="l"/>
              </a:tabLst>
            </a:pPr>
            <a:r>
              <a:rPr lang="en-US" altLang="en-US" dirty="0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Thematic maps</a:t>
            </a:r>
          </a:p>
          <a:p>
            <a:pPr marL="273050" indent="-273050">
              <a:buFont typeface="Arial" pitchFamily="34" charset="0"/>
              <a:buChar char="•"/>
              <a:tabLst>
                <a:tab pos="273050" algn="l"/>
              </a:tabLst>
            </a:pPr>
            <a:r>
              <a:rPr lang="en-US" altLang="en-US" dirty="0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Overview tables and images</a:t>
            </a:r>
          </a:p>
          <a:p>
            <a:pPr marL="273050" indent="-273050">
              <a:buFont typeface="Arial" pitchFamily="34" charset="0"/>
              <a:buChar char="•"/>
              <a:tabLst>
                <a:tab pos="273050" algn="l"/>
              </a:tabLst>
            </a:pPr>
            <a:r>
              <a:rPr lang="en-US" altLang="en-US" dirty="0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Illustrative graphs (time dependent data)</a:t>
            </a:r>
          </a:p>
          <a:p>
            <a:pPr marL="273050" indent="-273050">
              <a:buFont typeface="Arial" pitchFamily="34" charset="0"/>
              <a:buChar char="•"/>
              <a:tabLst>
                <a:tab pos="273050" algn="l"/>
              </a:tabLst>
            </a:pPr>
            <a:r>
              <a:rPr lang="en-US" altLang="en-US" dirty="0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Conceptual model (cross-sections etc)</a:t>
            </a:r>
          </a:p>
          <a:p>
            <a:pPr marL="273050" indent="-273050">
              <a:buFont typeface="Arial" pitchFamily="34" charset="0"/>
              <a:buChar char="•"/>
              <a:tabLst>
                <a:tab pos="273050" algn="l"/>
              </a:tabLst>
            </a:pPr>
            <a:r>
              <a:rPr lang="en-US" altLang="en-US" dirty="0" smtClean="0">
                <a:solidFill>
                  <a:srgbClr val="164F86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rPr>
              <a:t>Assessment report</a:t>
            </a:r>
            <a:endParaRPr lang="en-US" altLang="en-US" dirty="0">
              <a:solidFill>
                <a:srgbClr val="164F86"/>
              </a:solidFill>
              <a:latin typeface="Trebuchet MS" pitchFamily="34" charset="0"/>
              <a:ea typeface="Trebuchet MS" pitchFamily="34" charset="0"/>
              <a:cs typeface="Trebuchet MS" pitchFamily="34" charset="0"/>
              <a:sym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7624" y="980728"/>
            <a:ext cx="6768752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 smtClean="0"/>
              <a:t>Data collection </a:t>
            </a:r>
            <a:r>
              <a:rPr lang="en-GB" sz="2200" dirty="0" smtClean="0"/>
              <a:t>(incl. data entry and digitising of relevant information)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Taking stock </a:t>
            </a:r>
            <a:r>
              <a:rPr lang="en-GB" sz="2200" dirty="0" smtClean="0"/>
              <a:t>(which data are available and which not) </a:t>
            </a:r>
            <a:r>
              <a:rPr lang="en-GB" dirty="0" smtClean="0"/>
              <a:t>and fine-tuning of </a:t>
            </a:r>
            <a:r>
              <a:rPr lang="en-GB" dirty="0" smtClean="0"/>
              <a:t>methodology </a:t>
            </a:r>
            <a:r>
              <a:rPr lang="en-GB" sz="2200" dirty="0" smtClean="0"/>
              <a:t>(data &amp; indicators)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Structuring of data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Harmonising data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 smtClean="0"/>
              <a:t>Producing outputs: </a:t>
            </a:r>
            <a:r>
              <a:rPr lang="en-GB" sz="2200" dirty="0" smtClean="0"/>
              <a:t>Indicators, thematic maps, overview tables, illustrative graphs, conceptual model, assessment report</a:t>
            </a:r>
            <a:endParaRPr lang="en-GB" sz="2200" dirty="0"/>
          </a:p>
        </p:txBody>
      </p:sp>
      <p:sp>
        <p:nvSpPr>
          <p:cNvPr id="3" name="AutoShape 11"/>
          <p:cNvSpPr>
            <a:spLocks/>
          </p:cNvSpPr>
          <p:nvPr/>
        </p:nvSpPr>
        <p:spPr bwMode="auto">
          <a:xfrm>
            <a:off x="899592" y="188640"/>
            <a:ext cx="7464425" cy="38258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noFill/>
            <a:miter lim="0"/>
            <a:headEnd/>
            <a:tailEnd/>
          </a:ln>
        </p:spPr>
        <p:txBody>
          <a:bodyPr lIns="35717" tIns="35717" rIns="35717" bIns="35717" anchor="ctr"/>
          <a:lstStyle/>
          <a:p>
            <a:pPr algn="l"/>
            <a:r>
              <a:rPr lang="en-US" altLang="en-US" sz="2800" dirty="0" smtClean="0">
                <a:solidFill>
                  <a:srgbClr val="3B7A6A"/>
                </a:solidFill>
                <a:latin typeface="Trebuchet MS" pitchFamily="34" charset="0"/>
                <a:sym typeface="Trebuchet MS" pitchFamily="34" charset="0"/>
              </a:rPr>
              <a:t>Project workflow / tasks</a:t>
            </a:r>
            <a:endParaRPr lang="en-US" altLang="en-US" sz="2800" dirty="0"/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 flipV="1">
            <a:off x="1235075" y="836712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5" name="Line 13"/>
          <p:cNvSpPr>
            <a:spLocks noChangeShapeType="1"/>
          </p:cNvSpPr>
          <p:nvPr/>
        </p:nvSpPr>
        <p:spPr bwMode="auto">
          <a:xfrm flipV="1">
            <a:off x="1235075" y="5678488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ground 1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253299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Thank you</a:t>
            </a:r>
            <a:endParaRPr lang="en-US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Line 22"/>
          <p:cNvSpPr>
            <a:spLocks noChangeShapeType="1"/>
          </p:cNvSpPr>
          <p:nvPr/>
        </p:nvSpPr>
        <p:spPr bwMode="auto">
          <a:xfrm>
            <a:off x="558800" y="6597352"/>
            <a:ext cx="8023225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1038" y="4398664"/>
            <a:ext cx="3455987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8250" y="4793952"/>
            <a:ext cx="2905125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22"/>
          <p:cNvSpPr>
            <a:spLocks noChangeShapeType="1"/>
          </p:cNvSpPr>
          <p:nvPr/>
        </p:nvSpPr>
        <p:spPr bwMode="auto">
          <a:xfrm>
            <a:off x="614363" y="4290714"/>
            <a:ext cx="8021637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pic>
        <p:nvPicPr>
          <p:cNvPr id="9" name="Picture 10" descr="IGRAC-logo-txt-cmyk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188640"/>
            <a:ext cx="1913786" cy="648072"/>
          </a:xfrm>
          <a:prstGeom prst="rect">
            <a:avLst/>
          </a:prstGeom>
          <a:noFill/>
          <a:ln w="12700">
            <a:noFill/>
            <a:miter lim="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920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196752"/>
            <a:ext cx="9144000" cy="4680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3568" y="0"/>
            <a:ext cx="8229600" cy="1143000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Transboundary assessment:</a:t>
            </a:r>
            <a:b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What’s so special ?</a:t>
            </a:r>
            <a:endParaRPr lang="en-GB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628800"/>
            <a:ext cx="6768752" cy="3888432"/>
          </a:xfrm>
        </p:spPr>
        <p:txBody>
          <a:bodyPr>
            <a:normAutofit fontScale="70000" lnSpcReduction="20000"/>
          </a:bodyPr>
          <a:lstStyle/>
          <a:p>
            <a:r>
              <a:rPr lang="en-GB" sz="3300" b="1" dirty="0" smtClean="0"/>
              <a:t>Sharing knowledge and data between countries </a:t>
            </a:r>
          </a:p>
          <a:p>
            <a:pPr>
              <a:buNone/>
            </a:pPr>
            <a:endParaRPr lang="en-GB" sz="3300" b="1" dirty="0" smtClean="0"/>
          </a:p>
          <a:p>
            <a:r>
              <a:rPr lang="en-GB" sz="3300" b="1" dirty="0" smtClean="0"/>
              <a:t>Harmonising information</a:t>
            </a:r>
          </a:p>
          <a:p>
            <a:endParaRPr lang="en-GB" sz="3300" b="1" dirty="0" smtClean="0"/>
          </a:p>
          <a:p>
            <a:r>
              <a:rPr lang="en-GB" sz="3300" b="1" dirty="0" smtClean="0"/>
              <a:t>Focus on transboundary issues </a:t>
            </a:r>
          </a:p>
          <a:p>
            <a:pPr>
              <a:buNone/>
            </a:pPr>
            <a:endParaRPr lang="en-GB" sz="3300" b="1" dirty="0" smtClean="0"/>
          </a:p>
          <a:p>
            <a:pPr lvl="0">
              <a:buNone/>
              <a:defRPr/>
            </a:pPr>
            <a:r>
              <a:rPr lang="en-GB" sz="3300" dirty="0" smtClean="0"/>
              <a:t>And ultimately to agree on:</a:t>
            </a:r>
            <a:r>
              <a:rPr lang="en-GB" sz="3300" b="1" dirty="0" smtClean="0"/>
              <a:t> </a:t>
            </a:r>
          </a:p>
          <a:p>
            <a:pPr>
              <a:defRPr/>
            </a:pPr>
            <a:r>
              <a:rPr lang="en-GB" sz="3300" b="1" dirty="0" smtClean="0"/>
              <a:t>Most important issues for priority action, and</a:t>
            </a:r>
          </a:p>
          <a:p>
            <a:pPr>
              <a:defRPr/>
            </a:pPr>
            <a:r>
              <a:rPr lang="en-GB" sz="3300" b="1" dirty="0" smtClean="0"/>
              <a:t>Agree on the actions to be taken</a:t>
            </a:r>
            <a:endParaRPr lang="en-GB" sz="4600" b="1" dirty="0" smtClean="0"/>
          </a:p>
          <a:p>
            <a:pPr>
              <a:buNone/>
            </a:pPr>
            <a:endParaRPr lang="en-GB" sz="4200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4581128"/>
            <a:ext cx="7416824" cy="1152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fontAlgn="auto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 flipV="1">
            <a:off x="1235075" y="1196752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V="1">
            <a:off x="1235075" y="5678488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251520" y="1412776"/>
            <a:ext cx="5364088" cy="3888432"/>
          </a:xfrm>
          <a:prstGeom prst="roundRect">
            <a:avLst/>
          </a:prstGeom>
          <a:solidFill>
            <a:schemeClr val="accent1">
              <a:alpha val="3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95536" y="404664"/>
            <a:ext cx="0" cy="0"/>
          </a:xfrm>
        </p:spPr>
        <p:txBody>
          <a:bodyPr>
            <a:normAutofit fontScale="90000"/>
          </a:bodyPr>
          <a:lstStyle/>
          <a:p>
            <a:pPr algn="l"/>
            <a:r>
              <a:rPr lang="en-GB" sz="3600" dirty="0" smtClean="0">
                <a:solidFill>
                  <a:srgbClr val="C00000"/>
                </a:solidFill>
              </a:rPr>
              <a:t>Aquifer Assessment  - a definition</a:t>
            </a:r>
            <a:endParaRPr lang="nl-NL" sz="36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4762872" cy="3434680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GB" sz="3600" dirty="0" smtClean="0"/>
              <a:t>a consideration of </a:t>
            </a:r>
            <a:r>
              <a:rPr lang="en-GB" sz="3600" u="sng" dirty="0" smtClean="0"/>
              <a:t>all the facts</a:t>
            </a:r>
            <a:r>
              <a:rPr lang="en-GB" sz="3600" dirty="0" smtClean="0"/>
              <a:t> about it </a:t>
            </a:r>
            <a:r>
              <a:rPr lang="en-GB" sz="3600" dirty="0" smtClean="0">
                <a:solidFill>
                  <a:schemeClr val="bg1">
                    <a:lumMod val="65000"/>
                  </a:schemeClr>
                </a:solidFill>
              </a:rPr>
              <a:t>(=the aquifer)</a:t>
            </a:r>
            <a:r>
              <a:rPr lang="en-GB" sz="3600" dirty="0" smtClean="0"/>
              <a:t> and </a:t>
            </a:r>
            <a:br>
              <a:rPr lang="en-GB" sz="3600" dirty="0" smtClean="0"/>
            </a:br>
            <a:endParaRPr lang="en-GB" sz="3600" dirty="0" smtClean="0"/>
          </a:p>
          <a:p>
            <a:pPr>
              <a:buNone/>
            </a:pPr>
            <a:r>
              <a:rPr lang="en-GB" sz="3600" dirty="0" smtClean="0"/>
              <a:t>a </a:t>
            </a:r>
            <a:r>
              <a:rPr lang="en-GB" sz="3600" u="sng" dirty="0" smtClean="0"/>
              <a:t>judgement or opinion</a:t>
            </a:r>
            <a:r>
              <a:rPr lang="en-GB" sz="3600" dirty="0" smtClean="0"/>
              <a:t> of the position and of</a:t>
            </a:r>
            <a:br>
              <a:rPr lang="en-GB" sz="3600" dirty="0" smtClean="0"/>
            </a:br>
            <a:endParaRPr lang="en-GB" sz="3600" dirty="0" smtClean="0"/>
          </a:p>
          <a:p>
            <a:pPr>
              <a:buNone/>
            </a:pPr>
            <a:r>
              <a:rPr lang="en-GB" sz="3600" dirty="0" smtClean="0"/>
              <a:t>what is </a:t>
            </a:r>
            <a:r>
              <a:rPr lang="en-GB" sz="3600" u="sng" dirty="0" smtClean="0"/>
              <a:t>likely to happen</a:t>
            </a:r>
            <a:r>
              <a:rPr lang="en-GB" sz="3600" dirty="0" smtClean="0"/>
              <a:t>. </a:t>
            </a:r>
            <a:br>
              <a:rPr lang="en-GB" sz="3600" dirty="0" smtClean="0"/>
            </a:br>
            <a:endParaRPr lang="en-GB" sz="3600" dirty="0" smtClean="0"/>
          </a:p>
          <a:p>
            <a:pPr>
              <a:buNone/>
            </a:pPr>
            <a:r>
              <a:rPr lang="nl-NL" sz="2400" i="1" dirty="0" err="1" smtClean="0"/>
              <a:t>source</a:t>
            </a:r>
            <a:r>
              <a:rPr lang="nl-NL" sz="2400" i="1" dirty="0" smtClean="0"/>
              <a:t>:  </a:t>
            </a:r>
            <a:r>
              <a:rPr lang="en-GB" sz="2400" i="1" dirty="0" smtClean="0"/>
              <a:t>Collins – English language dictionary</a:t>
            </a:r>
            <a:endParaRPr lang="nl-NL" sz="2400" i="1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5760640" y="3356992"/>
            <a:ext cx="4067944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endParaRPr lang="en-GB" sz="2800" dirty="0" smtClean="0">
              <a:solidFill>
                <a:schemeClr val="accent1">
                  <a:lumMod val="75000"/>
                </a:schemeClr>
              </a:solidFill>
              <a:sym typeface="Wingdings" pitchFamily="2" charset="2"/>
            </a:endParaRPr>
          </a:p>
          <a:p>
            <a:pPr marL="717550" marR="0" lvl="0" indent="-71755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kumimoji="0" lang="en-GB" sz="2600" b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Projections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32648" y="1277144"/>
            <a:ext cx="4067944" cy="1143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GB" sz="2600" u="sng" dirty="0" smtClean="0">
                <a:solidFill>
                  <a:schemeClr val="accent1">
                    <a:lumMod val="75000"/>
                  </a:schemeClr>
                </a:solidFill>
              </a:rPr>
              <a:t>This project</a:t>
            </a:r>
            <a:r>
              <a:rPr kumimoji="0" lang="en-GB" sz="2600" b="0" u="sng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en-GB" sz="2600" b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531813" marR="0" lvl="0" indent="-531813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à"/>
              <a:tabLst/>
              <a:defRPr/>
            </a:pPr>
            <a:r>
              <a:rPr lang="en-GB" sz="26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Data</a:t>
            </a:r>
            <a:endParaRPr kumimoji="0" lang="en-GB" sz="2600" b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832648" y="2492896"/>
            <a:ext cx="4067944" cy="14401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endParaRPr lang="en-GB" sz="2800" dirty="0" smtClean="0">
              <a:solidFill>
                <a:schemeClr val="accent1">
                  <a:lumMod val="75000"/>
                </a:schemeClr>
              </a:solidFill>
              <a:sym typeface="Wingdings" pitchFamily="2" charset="2"/>
            </a:endParaRPr>
          </a:p>
          <a:p>
            <a:pPr marL="531813" marR="0" lvl="0" indent="-531813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à"/>
              <a:tabLst>
                <a:tab pos="982663" algn="l"/>
              </a:tabLst>
              <a:defRPr/>
            </a:pPr>
            <a:r>
              <a:rPr lang="en-GB" sz="33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Indicators</a:t>
            </a:r>
          </a:p>
          <a:p>
            <a:pPr marL="531813" marR="0" lvl="0" indent="-531813" algn="l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>
                <a:tab pos="982663" algn="l"/>
              </a:tabLst>
              <a:defRPr/>
            </a:pPr>
            <a:r>
              <a:rPr lang="en-GB" sz="33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	Assessment report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/>
            </a:r>
            <a:br>
              <a:rPr lang="en-GB" sz="28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</a:br>
            <a:endParaRPr kumimoji="0" lang="en-GB" sz="2800" b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76872"/>
            <a:ext cx="9144000" cy="2160240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rgbClr val="C00000"/>
                </a:solidFill>
              </a:rPr>
              <a:t>Aquifer Assessment - 1: </a:t>
            </a:r>
            <a:r>
              <a:rPr lang="en-GB" sz="3600" dirty="0" smtClean="0">
                <a:solidFill>
                  <a:srgbClr val="C00000"/>
                </a:solidFill>
              </a:rPr>
              <a:t/>
            </a:r>
            <a:br>
              <a:rPr lang="en-GB" sz="3600" dirty="0" smtClean="0">
                <a:solidFill>
                  <a:srgbClr val="C00000"/>
                </a:solidFill>
              </a:rPr>
            </a:b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</a:rPr>
              <a:t>a consideration of </a:t>
            </a:r>
            <a:r>
              <a:rPr lang="en-GB" sz="3600" b="1" dirty="0" smtClean="0">
                <a:solidFill>
                  <a:srgbClr val="C00000"/>
                </a:solidFill>
              </a:rPr>
              <a:t>all the facts </a:t>
            </a:r>
            <a:r>
              <a:rPr lang="en-GB" sz="3600" dirty="0" smtClean="0">
                <a:solidFill>
                  <a:schemeClr val="accent1">
                    <a:lumMod val="75000"/>
                  </a:schemeClr>
                </a:solidFill>
              </a:rPr>
              <a:t>about the aquifer and a judgement or opinion of the position and of what is likely to happen. </a:t>
            </a:r>
            <a:endParaRPr lang="nl-NL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699792" y="2636912"/>
            <a:ext cx="2880320" cy="936104"/>
          </a:xfrm>
          <a:prstGeom prst="ellipse">
            <a:avLst/>
          </a:prstGeom>
          <a:noFill/>
          <a:ln w="476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Line 12"/>
          <p:cNvSpPr>
            <a:spLocks noChangeShapeType="1"/>
          </p:cNvSpPr>
          <p:nvPr/>
        </p:nvSpPr>
        <p:spPr bwMode="auto">
          <a:xfrm flipV="1">
            <a:off x="1235075" y="1196752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 flipV="1">
            <a:off x="1235075" y="5678488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196752"/>
            <a:ext cx="9144000" cy="4680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3568" y="0"/>
            <a:ext cx="8229600" cy="1143000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Data </a:t>
            </a:r>
            <a:b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A	</a:t>
            </a:r>
            <a:r>
              <a:rPr lang="en-GB" b="1" dirty="0" err="1" smtClean="0">
                <a:solidFill>
                  <a:schemeClr val="accent1">
                    <a:lumMod val="75000"/>
                  </a:schemeClr>
                </a:solidFill>
              </a:rPr>
              <a:t>Physiography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 and Climate</a:t>
            </a:r>
            <a:endParaRPr lang="en-GB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 flipV="1">
            <a:off x="1235075" y="1196752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V="1">
            <a:off x="1235075" y="5678488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34888" y="1196752"/>
            <a:ext cx="8229600" cy="4525963"/>
          </a:xfrm>
        </p:spPr>
        <p:txBody>
          <a:bodyPr>
            <a:normAutofit lnSpcReduction="10000"/>
          </a:bodyPr>
          <a:lstStyle/>
          <a:p>
            <a:pPr lvl="1"/>
            <a:r>
              <a:rPr lang="en-GB" dirty="0" smtClean="0"/>
              <a:t>Temperature**</a:t>
            </a:r>
            <a:endParaRPr lang="en-GB" sz="3600" dirty="0" smtClean="0"/>
          </a:p>
          <a:p>
            <a:pPr lvl="1"/>
            <a:r>
              <a:rPr lang="en-GB" dirty="0" smtClean="0"/>
              <a:t>Precipitation**</a:t>
            </a:r>
            <a:endParaRPr lang="en-GB" sz="3600" dirty="0" smtClean="0"/>
          </a:p>
          <a:p>
            <a:pPr lvl="1"/>
            <a:r>
              <a:rPr lang="en-GB" dirty="0" smtClean="0"/>
              <a:t>Evapo-transpiration</a:t>
            </a:r>
            <a:endParaRPr lang="en-GB" sz="3600" dirty="0" smtClean="0"/>
          </a:p>
          <a:p>
            <a:pPr lvl="1"/>
            <a:r>
              <a:rPr lang="en-GB" dirty="0" smtClean="0"/>
              <a:t>Land use**</a:t>
            </a:r>
            <a:endParaRPr lang="en-GB" sz="3600" dirty="0" smtClean="0"/>
          </a:p>
          <a:p>
            <a:pPr lvl="2"/>
            <a:r>
              <a:rPr lang="en-GB" dirty="0" smtClean="0"/>
              <a:t>Groundwater-fed agricultural land</a:t>
            </a:r>
            <a:endParaRPr lang="en-GB" sz="3200" dirty="0" smtClean="0"/>
          </a:p>
          <a:p>
            <a:pPr lvl="2"/>
            <a:r>
              <a:rPr lang="en-GB" dirty="0" smtClean="0"/>
              <a:t>Groundwater irrigated land</a:t>
            </a:r>
            <a:endParaRPr lang="en-GB" sz="3200" dirty="0" smtClean="0"/>
          </a:p>
          <a:p>
            <a:pPr lvl="2"/>
            <a:r>
              <a:rPr lang="en-GB" dirty="0" smtClean="0"/>
              <a:t>Groundwater supported wetlands and ecosystems</a:t>
            </a:r>
            <a:endParaRPr lang="en-GB" sz="3200" dirty="0" smtClean="0"/>
          </a:p>
          <a:p>
            <a:pPr lvl="2"/>
            <a:r>
              <a:rPr lang="en-GB" dirty="0" smtClean="0"/>
              <a:t>Areas with land subsidence</a:t>
            </a:r>
            <a:endParaRPr lang="en-GB" sz="3200" dirty="0" smtClean="0"/>
          </a:p>
          <a:p>
            <a:pPr lvl="1"/>
            <a:r>
              <a:rPr lang="en-GB" dirty="0" smtClean="0"/>
              <a:t>Topography: Elevation data (incl. slopes) **</a:t>
            </a:r>
            <a:endParaRPr lang="en-GB" sz="3600" dirty="0" smtClean="0"/>
          </a:p>
          <a:p>
            <a:pPr lvl="1"/>
            <a:r>
              <a:rPr lang="en-GB" dirty="0" smtClean="0"/>
              <a:t>Surface water network</a:t>
            </a:r>
            <a:endParaRPr lang="en-GB" sz="3600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196752"/>
            <a:ext cx="9144000" cy="4680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3568" y="0"/>
            <a:ext cx="8229600" cy="1143000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Data </a:t>
            </a:r>
            <a:b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B	Aquifer Geometry</a:t>
            </a:r>
            <a:endParaRPr lang="en-GB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4581128"/>
            <a:ext cx="7416824" cy="1152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fontAlgn="auto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 flipV="1">
            <a:off x="1235075" y="1196752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V="1">
            <a:off x="1235075" y="5678488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62880" y="1196752"/>
            <a:ext cx="8229600" cy="4525963"/>
          </a:xfrm>
        </p:spPr>
        <p:txBody>
          <a:bodyPr>
            <a:normAutofit/>
          </a:bodyPr>
          <a:lstStyle/>
          <a:p>
            <a:pPr lvl="1"/>
            <a:r>
              <a:rPr lang="en-GB" dirty="0" smtClean="0"/>
              <a:t>Hydrogeological map</a:t>
            </a:r>
            <a:endParaRPr lang="en-GB" sz="3600" dirty="0" smtClean="0"/>
          </a:p>
          <a:p>
            <a:pPr lvl="1"/>
            <a:r>
              <a:rPr lang="en-GB" dirty="0" smtClean="0"/>
              <a:t>Geo-referenced boundary of the Transboundary Aquifer</a:t>
            </a:r>
            <a:endParaRPr lang="en-GB" sz="3600" dirty="0" smtClean="0"/>
          </a:p>
          <a:p>
            <a:pPr lvl="1"/>
            <a:r>
              <a:rPr lang="en-GB" dirty="0" smtClean="0"/>
              <a:t>Depth of water table/piezometric surface</a:t>
            </a:r>
            <a:endParaRPr lang="en-GB" sz="3600" dirty="0" smtClean="0"/>
          </a:p>
          <a:p>
            <a:pPr lvl="1"/>
            <a:r>
              <a:rPr lang="en-GB" dirty="0" smtClean="0"/>
              <a:t>Depth to top of aquifer formation</a:t>
            </a:r>
            <a:endParaRPr lang="en-GB" sz="3600" dirty="0" smtClean="0"/>
          </a:p>
          <a:p>
            <a:pPr lvl="1"/>
            <a:r>
              <a:rPr lang="en-GB" dirty="0" smtClean="0"/>
              <a:t>Vertical thickness of the aquifer</a:t>
            </a:r>
            <a:endParaRPr lang="en-GB" sz="3600" dirty="0" smtClean="0"/>
          </a:p>
          <a:p>
            <a:pPr lvl="1"/>
            <a:r>
              <a:rPr lang="en-GB" dirty="0" smtClean="0"/>
              <a:t>Degree of confinement</a:t>
            </a:r>
            <a:endParaRPr lang="en-GB" sz="3600" dirty="0" smtClean="0"/>
          </a:p>
          <a:p>
            <a:pPr lvl="1"/>
            <a:r>
              <a:rPr lang="en-GB" dirty="0" smtClean="0"/>
              <a:t>Aquifer's cross section</a:t>
            </a:r>
            <a:endParaRPr lang="en-GB" sz="3600" dirty="0" smtClean="0"/>
          </a:p>
          <a:p>
            <a:endParaRPr lang="en-GB" dirty="0"/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5292080" y="4221088"/>
            <a:ext cx="3214117" cy="1211629"/>
            <a:chOff x="1423" y="8719"/>
            <a:chExt cx="9345" cy="4455"/>
          </a:xfrm>
          <a:solidFill>
            <a:schemeClr val="bg1"/>
          </a:solidFill>
        </p:grpSpPr>
        <p:pic>
          <p:nvPicPr>
            <p:cNvPr id="10" name="Picture 5" descr="GeoloC_S-6"/>
            <p:cNvPicPr>
              <a:picLocks noChangeAspect="1" noChangeArrowheads="1"/>
            </p:cNvPicPr>
            <p:nvPr/>
          </p:nvPicPr>
          <p:blipFill>
            <a:blip r:embed="rId3" cstate="print"/>
            <a:srcRect t="7599" b="2228"/>
            <a:stretch>
              <a:fillRect/>
            </a:stretch>
          </p:blipFill>
          <p:spPr bwMode="auto">
            <a:xfrm>
              <a:off x="1423" y="8719"/>
              <a:ext cx="9345" cy="445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18" y="11524"/>
              <a:ext cx="919" cy="110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97" y="11035"/>
              <a:ext cx="1637" cy="15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196752"/>
            <a:ext cx="9144000" cy="4680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83568" y="0"/>
            <a:ext cx="8229600" cy="1143000"/>
          </a:xfr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Data </a:t>
            </a:r>
            <a:b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C	Hydrogeological Characteristics</a:t>
            </a:r>
            <a:endParaRPr lang="en-GB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4581128"/>
            <a:ext cx="7416824" cy="11521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fontAlgn="auto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Line 12"/>
          <p:cNvSpPr>
            <a:spLocks noChangeShapeType="1"/>
          </p:cNvSpPr>
          <p:nvPr/>
        </p:nvSpPr>
        <p:spPr bwMode="auto">
          <a:xfrm flipV="1">
            <a:off x="1235075" y="1196752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V="1">
            <a:off x="1235075" y="5678488"/>
            <a:ext cx="6673850" cy="0"/>
          </a:xfrm>
          <a:prstGeom prst="line">
            <a:avLst/>
          </a:prstGeom>
          <a:noFill/>
          <a:ln w="25400">
            <a:solidFill>
              <a:srgbClr val="366CA6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34888" y="1196752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lvl="1"/>
            <a:r>
              <a:rPr lang="en-GB" dirty="0" smtClean="0"/>
              <a:t>Aquifer recharge</a:t>
            </a:r>
            <a:endParaRPr lang="en-GB" sz="3600" dirty="0" smtClean="0"/>
          </a:p>
          <a:p>
            <a:pPr lvl="2"/>
            <a:r>
              <a:rPr lang="en-GB" dirty="0" smtClean="0"/>
              <a:t>Natural recharge</a:t>
            </a:r>
            <a:endParaRPr lang="en-GB" sz="3200" dirty="0" smtClean="0"/>
          </a:p>
          <a:p>
            <a:pPr lvl="2"/>
            <a:r>
              <a:rPr lang="en-GB" dirty="0" smtClean="0"/>
              <a:t>Return flows from irrigation</a:t>
            </a:r>
            <a:endParaRPr lang="en-GB" sz="3200" dirty="0" smtClean="0"/>
          </a:p>
          <a:p>
            <a:pPr lvl="2"/>
            <a:r>
              <a:rPr lang="en-GB" dirty="0" smtClean="0"/>
              <a:t>Managed aquifer recharge</a:t>
            </a:r>
            <a:endParaRPr lang="en-GB" sz="3200" dirty="0" smtClean="0"/>
          </a:p>
          <a:p>
            <a:pPr lvl="2"/>
            <a:r>
              <a:rPr lang="en-GB" dirty="0" smtClean="0"/>
              <a:t>Induced recharge</a:t>
            </a:r>
            <a:endParaRPr lang="en-GB" sz="3200" dirty="0" smtClean="0"/>
          </a:p>
          <a:p>
            <a:pPr lvl="2"/>
            <a:r>
              <a:rPr lang="en-GB" dirty="0" smtClean="0"/>
              <a:t>Extent recharge zones</a:t>
            </a:r>
            <a:endParaRPr lang="en-GB" sz="3200" dirty="0" smtClean="0"/>
          </a:p>
          <a:p>
            <a:pPr lvl="2"/>
            <a:r>
              <a:rPr lang="en-GB" dirty="0" smtClean="0"/>
              <a:t>Sources of recharge</a:t>
            </a:r>
            <a:endParaRPr lang="en-GB" sz="3200" dirty="0" smtClean="0"/>
          </a:p>
          <a:p>
            <a:pPr lvl="1"/>
            <a:r>
              <a:rPr lang="en-GB" dirty="0" smtClean="0"/>
              <a:t>Aquifer lithology</a:t>
            </a:r>
            <a:endParaRPr lang="en-GB" sz="3600" dirty="0" smtClean="0"/>
          </a:p>
          <a:p>
            <a:pPr lvl="1"/>
            <a:r>
              <a:rPr lang="en-GB" dirty="0" smtClean="0"/>
              <a:t>Soil types</a:t>
            </a:r>
            <a:endParaRPr lang="en-GB" sz="3600" dirty="0" smtClean="0"/>
          </a:p>
          <a:p>
            <a:pPr lvl="1"/>
            <a:r>
              <a:rPr lang="en-GB" dirty="0" smtClean="0"/>
              <a:t>Porosity</a:t>
            </a:r>
            <a:endParaRPr lang="en-GB" sz="3600" dirty="0" smtClean="0"/>
          </a:p>
          <a:p>
            <a:pPr lvl="1"/>
            <a:r>
              <a:rPr lang="en-GB" dirty="0" smtClean="0"/>
              <a:t>Transmissivity and vertical connectivity</a:t>
            </a:r>
            <a:endParaRPr lang="en-GB" sz="3600" dirty="0" smtClean="0"/>
          </a:p>
          <a:p>
            <a:pPr lvl="1"/>
            <a:r>
              <a:rPr lang="en-GB" dirty="0" smtClean="0"/>
              <a:t>Total groundwater volume</a:t>
            </a:r>
            <a:endParaRPr lang="en-GB" sz="3600" dirty="0" smtClean="0"/>
          </a:p>
          <a:p>
            <a:pPr lvl="1"/>
            <a:r>
              <a:rPr lang="en-GB" dirty="0" smtClean="0"/>
              <a:t>Groundwater depletion</a:t>
            </a:r>
            <a:endParaRPr lang="en-GB" sz="3600" dirty="0" smtClean="0"/>
          </a:p>
          <a:p>
            <a:pPr lvl="1"/>
            <a:r>
              <a:rPr lang="en-GB" dirty="0" smtClean="0"/>
              <a:t>Natural discharge mechanism</a:t>
            </a:r>
            <a:endParaRPr lang="en-GB" sz="3600" dirty="0" smtClean="0"/>
          </a:p>
          <a:p>
            <a:pPr lvl="1"/>
            <a:r>
              <a:rPr lang="en-GB" dirty="0" smtClean="0"/>
              <a:t>Discharge by springs</a:t>
            </a:r>
            <a:endParaRPr lang="en-GB" sz="3600" dirty="0" smtClean="0"/>
          </a:p>
          <a:p>
            <a:endParaRPr lang="en-GB" dirty="0"/>
          </a:p>
        </p:txBody>
      </p:sp>
      <p:pic>
        <p:nvPicPr>
          <p:cNvPr id="9" name="Picture 8" descr="Graph long term trend(2).jpg"/>
          <p:cNvPicPr>
            <a:picLocks noChangeAspect="1"/>
          </p:cNvPicPr>
          <p:nvPr/>
        </p:nvPicPr>
        <p:blipFill>
          <a:blip r:embed="rId3" cstate="print"/>
          <a:srcRect l="9634" t="17783" r="11678" b="16344"/>
          <a:stretch>
            <a:fillRect/>
          </a:stretch>
        </p:blipFill>
        <p:spPr bwMode="auto">
          <a:xfrm>
            <a:off x="4572000" y="1556792"/>
            <a:ext cx="4167283" cy="2381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5199</TotalTime>
  <Words>2037</Words>
  <Application>Microsoft Office PowerPoint</Application>
  <PresentationFormat>On-screen Show (4:3)</PresentationFormat>
  <Paragraphs>326</Paragraphs>
  <Slides>33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Groundwater assessment in general</vt:lpstr>
      <vt:lpstr>Transboundary assessment: What’s so special ?</vt:lpstr>
      <vt:lpstr>Aquifer Assessment  - a definition</vt:lpstr>
      <vt:lpstr>Aquifer Assessment - 1:  a consideration of all the facts about the aquifer and a judgement or opinion of the position and of what is likely to happen. </vt:lpstr>
      <vt:lpstr>Data  A Physiography and Climate</vt:lpstr>
      <vt:lpstr>Data  B Aquifer Geometry</vt:lpstr>
      <vt:lpstr>Data  C Hydrogeological Characteristics</vt:lpstr>
      <vt:lpstr>Data  D Environmental aspects</vt:lpstr>
      <vt:lpstr>Data  E Socio-economic aspects</vt:lpstr>
      <vt:lpstr>Data  F Legal &amp; Institutional</vt:lpstr>
      <vt:lpstr>Slide 13</vt:lpstr>
      <vt:lpstr>How to judge or give an opinion?</vt:lpstr>
      <vt:lpstr>Using indicators</vt:lpstr>
      <vt:lpstr>20 indicators in 6 categories</vt:lpstr>
      <vt:lpstr>Long term mean groundwater recharge, incl. man-made components.</vt:lpstr>
      <vt:lpstr>Long term mean gw recharge volume, incl. man-made components, divided by inhabitants on aquifer.</vt:lpstr>
      <vt:lpstr>Percentage of aquifer area with natural groundwater quality satisfying local drinking water standards.</vt:lpstr>
      <vt:lpstr>Percentage of groundwater in total water abstraction for all human water uses.</vt:lpstr>
      <vt:lpstr>Current rate of long term decrease of groundwater storage averaged over aquifer area.</vt:lpstr>
      <vt:lpstr>Observed polluted zones as percentage of total aquifer.</vt:lpstr>
      <vt:lpstr>Number of people on top of aquifer per unit of area.</vt:lpstr>
      <vt:lpstr>Total annual groundwater abstraction divided by long-term mean annual recharge.</vt:lpstr>
      <vt:lpstr>Indicator group 5:  Enabling environment for Transboundary Aquifer resource management:  Legal &amp; Institutional framework  Indicator group 6:  Implementation of groundwater resources management measures</vt:lpstr>
      <vt:lpstr>Slide 26</vt:lpstr>
      <vt:lpstr>Indicative Projections for 2030 and 2050</vt:lpstr>
      <vt:lpstr>Slide 28</vt:lpstr>
      <vt:lpstr>Slide 29</vt:lpstr>
      <vt:lpstr>Slide 30</vt:lpstr>
      <vt:lpstr>Slide 31</vt:lpstr>
      <vt:lpstr>Slide 32</vt:lpstr>
      <vt:lpstr>Slide 33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 del Val Alonso</dc:creator>
  <cp:lastModifiedBy>Geert-Jan Nijsten</cp:lastModifiedBy>
  <cp:revision>370</cp:revision>
  <dcterms:created xsi:type="dcterms:W3CDTF">2012-11-20T15:27:34Z</dcterms:created>
  <dcterms:modified xsi:type="dcterms:W3CDTF">2014-05-21T06:32:29Z</dcterms:modified>
</cp:coreProperties>
</file>