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6" r:id="rId7"/>
    <p:sldId id="265" r:id="rId8"/>
    <p:sldId id="267" r:id="rId9"/>
    <p:sldId id="268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Bacground 1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Y:\14 Communications\00-Logos and guideline\IGRAC-logo-txt-cmyk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02363"/>
            <a:ext cx="192405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Y:\14 Communications\00-Logos and guideline\UNESCO-IHP.jpg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6475" y="5969000"/>
            <a:ext cx="1439863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2"/>
          <p:cNvGrpSpPr>
            <a:grpSpLocks noChangeAspect="1"/>
          </p:cNvGrpSpPr>
          <p:nvPr userDrawn="1"/>
        </p:nvGrpSpPr>
        <p:grpSpPr bwMode="auto">
          <a:xfrm>
            <a:off x="3364210" y="6165304"/>
            <a:ext cx="2808000" cy="723380"/>
            <a:chOff x="2348" y="3871"/>
            <a:chExt cx="1530" cy="366"/>
          </a:xfrm>
        </p:grpSpPr>
        <p:pic>
          <p:nvPicPr>
            <p:cNvPr id="16" name="Picture 2" descr="http://www.infomongolia.com/images/stories/news/news/2012/default_pics/logo/swiss_agency_for_development_and_cooperation.gif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35007" b="45854"/>
            <a:stretch>
              <a:fillRect/>
            </a:stretch>
          </p:blipFill>
          <p:spPr bwMode="auto">
            <a:xfrm>
              <a:off x="2375" y="3871"/>
              <a:ext cx="150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" descr="http://www.infomongolia.com/images/stories/news/news/2012/default_pics/logo/swiss_agency_for_development_and_cooperation.gif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-2496" t="7561" r="80106" b="68924"/>
            <a:stretch>
              <a:fillRect/>
            </a:stretch>
          </p:blipFill>
          <p:spPr bwMode="auto">
            <a:xfrm>
              <a:off x="2348" y="3920"/>
              <a:ext cx="29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1268760"/>
            <a:ext cx="9144000" cy="4608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jpeg"/><Relationship Id="rId16" Type="http://schemas.openxmlformats.org/officeDocument/2006/relationships/image" Target="../media/image3.jpeg"/><Relationship Id="rId17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Bacground 1.gif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Y:\14 Communications\00-Logos and guideline\IGRAC-logo-txt-cmyk.jpg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02363"/>
            <a:ext cx="192405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Y:\14 Communications\00-Logos and guideline\UNESCO-IHP.jpg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6475" y="5969000"/>
            <a:ext cx="1439863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2"/>
          <p:cNvGrpSpPr>
            <a:grpSpLocks noChangeAspect="1"/>
          </p:cNvGrpSpPr>
          <p:nvPr userDrawn="1"/>
        </p:nvGrpSpPr>
        <p:grpSpPr bwMode="auto">
          <a:xfrm>
            <a:off x="3364210" y="6165304"/>
            <a:ext cx="2808000" cy="723380"/>
            <a:chOff x="2348" y="3871"/>
            <a:chExt cx="1530" cy="366"/>
          </a:xfrm>
        </p:grpSpPr>
        <p:pic>
          <p:nvPicPr>
            <p:cNvPr id="16" name="Picture 2" descr="http://www.infomongolia.com/images/stories/news/news/2012/default_pics/logo/swiss_agency_for_development_and_cooperation.gif"/>
            <p:cNvPicPr>
              <a:picLocks noChangeAspect="1" noChangeArrowheads="1"/>
            </p:cNvPicPr>
            <p:nvPr userDrawn="1"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35007" b="45854"/>
            <a:stretch>
              <a:fillRect/>
            </a:stretch>
          </p:blipFill>
          <p:spPr bwMode="auto">
            <a:xfrm>
              <a:off x="2375" y="3871"/>
              <a:ext cx="150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" descr="http://www.infomongolia.com/images/stories/news/news/2012/default_pics/logo/swiss_agency_for_development_and_cooperation.gif"/>
            <p:cNvPicPr>
              <a:picLocks noChangeAspect="1" noChangeArrowheads="1"/>
            </p:cNvPicPr>
            <p:nvPr userDrawn="1"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-2496" t="7561" r="80106" b="68924"/>
            <a:stretch>
              <a:fillRect/>
            </a:stretch>
          </p:blipFill>
          <p:spPr bwMode="auto">
            <a:xfrm>
              <a:off x="2348" y="3920"/>
              <a:ext cx="29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a-IN" dirty="0" smtClean="0">
                <a:solidFill>
                  <a:schemeClr val="accent1">
                    <a:lumMod val="75000"/>
                  </a:schemeClr>
                </a:solidFill>
              </a:rPr>
              <a:t>COMMUNICATIONS AND AWARENESS RAISING ACTIVITIES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4000" b="0" dirty="0" smtClean="0"/>
              <a:t>ISSUES TO DISCUSS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a-IN" dirty="0" smtClean="0"/>
              <a:t>What type of messages should be promoted?</a:t>
            </a:r>
            <a:endParaRPr lang="ta-IN" dirty="0" smtClean="0"/>
          </a:p>
          <a:p>
            <a:r>
              <a:rPr lang="ta-IN" dirty="0" smtClean="0"/>
              <a:t>How much science in communications?</a:t>
            </a:r>
          </a:p>
          <a:p>
            <a:r>
              <a:rPr lang="ta-IN" dirty="0" smtClean="0"/>
              <a:t>Which </a:t>
            </a:r>
            <a:r>
              <a:rPr lang="ta-IN" dirty="0" smtClean="0"/>
              <a:t>are the primary target groups of communications strategy and awareness raising?</a:t>
            </a:r>
          </a:p>
          <a:p>
            <a:r>
              <a:rPr lang="ta-IN" dirty="0" smtClean="0"/>
              <a:t>Who will be responsible for promoting the messages?</a:t>
            </a:r>
          </a:p>
          <a:p>
            <a:r>
              <a:rPr lang="ta-IN" dirty="0" smtClean="0"/>
              <a:t>What should be communications and PA products?</a:t>
            </a:r>
            <a:endParaRPr lang="ta-IN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0" y="53975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a-IN" sz="4000" dirty="0" smtClean="0">
                <a:solidFill>
                  <a:srgbClr val="376092"/>
                </a:solidFill>
                <a:latin typeface="+mn-lt"/>
              </a:rPr>
              <a:t>PURPOSE</a:t>
            </a:r>
            <a:endParaRPr lang="en-US" sz="4000" dirty="0">
              <a:solidFill>
                <a:srgbClr val="376092"/>
              </a:solidFill>
              <a:latin typeface="+mn-lt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413"/>
            <a:ext cx="8229600" cy="4248150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solidFill>
                  <a:srgbClr val="376092"/>
                </a:solidFill>
                <a:latin typeface="Calibri"/>
                <a:cs typeface="Calibri"/>
              </a:rPr>
              <a:t>The</a:t>
            </a:r>
            <a:r>
              <a:rPr lang="en-US" sz="2800" dirty="0" smtClean="0">
                <a:solidFill>
                  <a:srgbClr val="376092"/>
                </a:solidFill>
                <a:latin typeface="Calibri"/>
                <a:cs typeface="Calibri"/>
              </a:rPr>
              <a:t> </a:t>
            </a:r>
            <a:r>
              <a:rPr lang="ta-IN" sz="2800" dirty="0" smtClean="0">
                <a:solidFill>
                  <a:srgbClr val="376092"/>
                </a:solidFill>
                <a:latin typeface="Calibri"/>
                <a:cs typeface="Calibri"/>
              </a:rPr>
              <a:t>Communications and Public Awareness Component</a:t>
            </a:r>
            <a:r>
              <a:rPr lang="en-US" sz="2800" dirty="0" smtClean="0">
                <a:solidFill>
                  <a:srgbClr val="376092"/>
                </a:solidFill>
                <a:latin typeface="Calibri"/>
                <a:cs typeface="Calibri"/>
              </a:rPr>
              <a:t> </a:t>
            </a:r>
            <a:r>
              <a:rPr lang="en-US" sz="2800" dirty="0">
                <a:solidFill>
                  <a:srgbClr val="376092"/>
                </a:solidFill>
                <a:latin typeface="Calibri"/>
                <a:cs typeface="Calibri"/>
              </a:rPr>
              <a:t>is an </a:t>
            </a:r>
            <a:r>
              <a:rPr lang="en-US" sz="2800" u="sng" dirty="0">
                <a:solidFill>
                  <a:srgbClr val="376092"/>
                </a:solidFill>
                <a:latin typeface="Calibri"/>
                <a:cs typeface="Calibri"/>
              </a:rPr>
              <a:t>integral part of the</a:t>
            </a:r>
            <a:r>
              <a:rPr lang="en-US" sz="2800" u="sng" dirty="0" smtClean="0">
                <a:solidFill>
                  <a:srgbClr val="376092"/>
                </a:solidFill>
                <a:latin typeface="Calibri"/>
                <a:cs typeface="Calibri"/>
              </a:rPr>
              <a:t> </a:t>
            </a:r>
            <a:r>
              <a:rPr lang="ta-IN" sz="2800" u="sng" dirty="0" smtClean="0">
                <a:solidFill>
                  <a:srgbClr val="376092"/>
                </a:solidFill>
                <a:latin typeface="Calibri"/>
                <a:cs typeface="Calibri"/>
              </a:rPr>
              <a:t>project</a:t>
            </a:r>
          </a:p>
          <a:p>
            <a:pPr algn="just"/>
            <a:r>
              <a:rPr lang="ta-IN" sz="2800" dirty="0" smtClean="0">
                <a:solidFill>
                  <a:srgbClr val="376092"/>
                </a:solidFill>
                <a:latin typeface="Calibri"/>
                <a:cs typeface="Calibri"/>
              </a:rPr>
              <a:t>It </a:t>
            </a:r>
            <a:r>
              <a:rPr lang="en-US" sz="2800" dirty="0" smtClean="0">
                <a:solidFill>
                  <a:srgbClr val="376092"/>
                </a:solidFill>
                <a:latin typeface="Calibri"/>
                <a:cs typeface="Calibri"/>
              </a:rPr>
              <a:t>will </a:t>
            </a:r>
            <a:r>
              <a:rPr lang="en-US" sz="2800" dirty="0">
                <a:solidFill>
                  <a:srgbClr val="376092"/>
                </a:solidFill>
                <a:latin typeface="Calibri"/>
                <a:cs typeface="Calibri"/>
              </a:rPr>
              <a:t>significantly contribute to the successful achievement of the project’s overarching goals and </a:t>
            </a:r>
            <a:r>
              <a:rPr lang="en-US" sz="2800" dirty="0" smtClean="0">
                <a:solidFill>
                  <a:srgbClr val="376092"/>
                </a:solidFill>
                <a:latin typeface="Calibri"/>
                <a:cs typeface="Calibri"/>
              </a:rPr>
              <a:t>objectives</a:t>
            </a:r>
          </a:p>
          <a:p>
            <a:pPr algn="just"/>
            <a:r>
              <a:rPr lang="en-US" sz="2800" dirty="0">
                <a:solidFill>
                  <a:srgbClr val="376092"/>
                </a:solidFill>
                <a:latin typeface="Calibri"/>
                <a:cs typeface="Calibri"/>
              </a:rPr>
              <a:t>The key to enhancing the value of the project’s impact to a large extent lies in the ability to </a:t>
            </a:r>
            <a:r>
              <a:rPr lang="en-US" sz="2800" u="sng" dirty="0">
                <a:solidFill>
                  <a:srgbClr val="376092"/>
                </a:solidFill>
                <a:latin typeface="Calibri"/>
                <a:cs typeface="Calibri"/>
              </a:rPr>
              <a:t>effectively communicate the main outputs of the different project activities</a:t>
            </a:r>
            <a:r>
              <a:rPr lang="en-US" sz="2800" dirty="0">
                <a:solidFill>
                  <a:srgbClr val="376092"/>
                </a:solidFill>
                <a:latin typeface="Calibri"/>
                <a:cs typeface="Calibri"/>
              </a:rPr>
              <a:t>; otherwise the </a:t>
            </a:r>
            <a:r>
              <a:rPr lang="en-US" sz="2800" dirty="0" smtClean="0">
                <a:solidFill>
                  <a:srgbClr val="376092"/>
                </a:solidFill>
                <a:latin typeface="Calibri"/>
                <a:cs typeface="Calibri"/>
              </a:rPr>
              <a:t>work</a:t>
            </a:r>
            <a:r>
              <a:rPr lang="ta-IN" sz="2800" dirty="0" smtClean="0">
                <a:solidFill>
                  <a:srgbClr val="376092"/>
                </a:solidFill>
                <a:latin typeface="Calibri"/>
                <a:cs typeface="Calibri"/>
              </a:rPr>
              <a:t> might be</a:t>
            </a:r>
            <a:r>
              <a:rPr lang="en-US" sz="2800" dirty="0" smtClean="0">
                <a:solidFill>
                  <a:srgbClr val="376092"/>
                </a:solidFill>
                <a:latin typeface="Calibri"/>
                <a:cs typeface="Calibri"/>
              </a:rPr>
              <a:t> </a:t>
            </a:r>
            <a:r>
              <a:rPr lang="en-US" sz="2800" dirty="0">
                <a:solidFill>
                  <a:srgbClr val="376092"/>
                </a:solidFill>
                <a:latin typeface="Calibri"/>
                <a:cs typeface="Calibri"/>
              </a:rPr>
              <a:t>as if it hasn’t been done</a:t>
            </a:r>
            <a:r>
              <a:rPr lang="en-US" sz="2800" dirty="0">
                <a:latin typeface="Calibri"/>
                <a:cs typeface="Calibri"/>
              </a:rPr>
              <a:t>.</a:t>
            </a:r>
            <a:endParaRPr lang="el-GR" sz="28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2048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xfrm>
            <a:off x="0" y="53975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a-IN" sz="4000" dirty="0" smtClean="0">
                <a:solidFill>
                  <a:srgbClr val="376092"/>
                </a:solidFill>
              </a:rPr>
              <a:t>OVERALL GOALS</a:t>
            </a:r>
            <a:endParaRPr lang="en-US" sz="4000" dirty="0">
              <a:solidFill>
                <a:srgbClr val="376092"/>
              </a:solidFill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24000"/>
            <a:ext cx="8229600" cy="4248150"/>
          </a:xfrm>
        </p:spPr>
        <p:txBody>
          <a:bodyPr>
            <a:normAutofit/>
          </a:bodyPr>
          <a:lstStyle/>
          <a:p>
            <a:pPr algn="just"/>
            <a:r>
              <a:rPr lang="en-US" sz="3027" dirty="0">
                <a:solidFill>
                  <a:srgbClr val="376092"/>
                </a:solidFill>
                <a:latin typeface="Calibri"/>
                <a:cs typeface="Calibri"/>
              </a:rPr>
              <a:t>To </a:t>
            </a:r>
            <a:r>
              <a:rPr lang="en-US" sz="3027" u="sng" dirty="0">
                <a:solidFill>
                  <a:srgbClr val="376092"/>
                </a:solidFill>
                <a:latin typeface="Calibri"/>
                <a:cs typeface="Calibri"/>
              </a:rPr>
              <a:t>provide communication support to all groups and actors </a:t>
            </a:r>
            <a:r>
              <a:rPr lang="en-US" sz="3027" dirty="0">
                <a:solidFill>
                  <a:srgbClr val="376092"/>
                </a:solidFill>
                <a:latin typeface="Calibri"/>
                <a:cs typeface="Calibri"/>
              </a:rPr>
              <a:t>involved in the implementation of the</a:t>
            </a:r>
            <a:r>
              <a:rPr lang="en-US" sz="3027" dirty="0" smtClean="0">
                <a:solidFill>
                  <a:srgbClr val="376092"/>
                </a:solidFill>
                <a:latin typeface="Calibri"/>
                <a:cs typeface="Calibri"/>
              </a:rPr>
              <a:t> </a:t>
            </a:r>
            <a:r>
              <a:rPr lang="ta-IN" sz="3027" dirty="0" smtClean="0">
                <a:solidFill>
                  <a:srgbClr val="376092"/>
                </a:solidFill>
                <a:latin typeface="Calibri"/>
                <a:cs typeface="Calibri"/>
              </a:rPr>
              <a:t>project</a:t>
            </a:r>
            <a:r>
              <a:rPr lang="en-US" sz="3027" dirty="0" smtClean="0">
                <a:solidFill>
                  <a:srgbClr val="376092"/>
                </a:solidFill>
                <a:latin typeface="Calibri"/>
                <a:cs typeface="Calibri"/>
              </a:rPr>
              <a:t>’</a:t>
            </a:r>
            <a:r>
              <a:rPr lang="en-US" sz="3027" dirty="0" err="1" smtClean="0">
                <a:solidFill>
                  <a:srgbClr val="376092"/>
                </a:solidFill>
                <a:latin typeface="Calibri"/>
                <a:cs typeface="Calibri"/>
              </a:rPr>
              <a:t>s</a:t>
            </a:r>
            <a:r>
              <a:rPr lang="en-US" sz="3027" dirty="0" smtClean="0">
                <a:solidFill>
                  <a:srgbClr val="376092"/>
                </a:solidFill>
                <a:latin typeface="Calibri"/>
                <a:cs typeface="Calibri"/>
              </a:rPr>
              <a:t> </a:t>
            </a:r>
            <a:r>
              <a:rPr lang="en-US" sz="3027" dirty="0">
                <a:solidFill>
                  <a:srgbClr val="376092"/>
                </a:solidFill>
                <a:latin typeface="Calibri"/>
                <a:cs typeface="Calibri"/>
              </a:rPr>
              <a:t>Work Plan and its corresponding activities</a:t>
            </a:r>
          </a:p>
          <a:p>
            <a:pPr algn="just"/>
            <a:r>
              <a:rPr lang="en-US" sz="3027" dirty="0">
                <a:solidFill>
                  <a:srgbClr val="376092"/>
                </a:solidFill>
                <a:latin typeface="Calibri"/>
                <a:cs typeface="Calibri"/>
              </a:rPr>
              <a:t>To provide for appropriate </a:t>
            </a:r>
            <a:r>
              <a:rPr lang="en-US" sz="3027" u="sng" dirty="0">
                <a:solidFill>
                  <a:srgbClr val="376092"/>
                </a:solidFill>
                <a:latin typeface="Calibri"/>
                <a:cs typeface="Calibri"/>
              </a:rPr>
              <a:t>visibility of the</a:t>
            </a:r>
            <a:r>
              <a:rPr lang="en-US" sz="3027" u="sng" dirty="0" smtClean="0">
                <a:solidFill>
                  <a:srgbClr val="376092"/>
                </a:solidFill>
                <a:latin typeface="Calibri"/>
                <a:cs typeface="Calibri"/>
              </a:rPr>
              <a:t> </a:t>
            </a:r>
            <a:r>
              <a:rPr lang="ta-IN" sz="3027" u="sng" dirty="0" smtClean="0">
                <a:solidFill>
                  <a:srgbClr val="376092"/>
                </a:solidFill>
                <a:latin typeface="Calibri"/>
                <a:cs typeface="Calibri"/>
              </a:rPr>
              <a:t>project</a:t>
            </a:r>
            <a:r>
              <a:rPr lang="en-US" sz="3027" u="sng" dirty="0" smtClean="0">
                <a:solidFill>
                  <a:srgbClr val="376092"/>
                </a:solidFill>
                <a:latin typeface="Calibri"/>
                <a:cs typeface="Calibri"/>
              </a:rPr>
              <a:t>’</a:t>
            </a:r>
            <a:r>
              <a:rPr lang="en-US" sz="3027" u="sng" dirty="0" err="1" smtClean="0">
                <a:solidFill>
                  <a:srgbClr val="376092"/>
                </a:solidFill>
                <a:latin typeface="Calibri"/>
                <a:cs typeface="Calibri"/>
              </a:rPr>
              <a:t>s</a:t>
            </a:r>
            <a:r>
              <a:rPr lang="en-US" sz="3027" u="sng" dirty="0" smtClean="0">
                <a:solidFill>
                  <a:srgbClr val="376092"/>
                </a:solidFill>
                <a:latin typeface="Calibri"/>
                <a:cs typeface="Calibri"/>
              </a:rPr>
              <a:t> </a:t>
            </a:r>
            <a:r>
              <a:rPr lang="en-US" sz="3027" u="sng" dirty="0">
                <a:solidFill>
                  <a:srgbClr val="376092"/>
                </a:solidFill>
                <a:latin typeface="Calibri"/>
                <a:cs typeface="Calibri"/>
              </a:rPr>
              <a:t>activities</a:t>
            </a:r>
            <a:r>
              <a:rPr lang="en-US" sz="3027" dirty="0">
                <a:solidFill>
                  <a:srgbClr val="376092"/>
                </a:solidFill>
                <a:latin typeface="Calibri"/>
                <a:cs typeface="Calibri"/>
              </a:rPr>
              <a:t> and messages and/or calls for action aiming at</a:t>
            </a:r>
            <a:r>
              <a:rPr lang="en-US" sz="3027" dirty="0" smtClean="0">
                <a:solidFill>
                  <a:srgbClr val="376092"/>
                </a:solidFill>
                <a:latin typeface="Calibri"/>
                <a:cs typeface="Calibri"/>
              </a:rPr>
              <a:t> </a:t>
            </a:r>
            <a:r>
              <a:rPr lang="ta-IN" sz="3027" dirty="0" smtClean="0">
                <a:solidFill>
                  <a:srgbClr val="376092"/>
                </a:solidFill>
                <a:latin typeface="Calibri"/>
                <a:cs typeface="Calibri"/>
              </a:rPr>
              <a:t>improving management of Stampriet aquifer</a:t>
            </a:r>
            <a:r>
              <a:rPr lang="en-US" sz="3027" dirty="0" smtClean="0">
                <a:solidFill>
                  <a:srgbClr val="376092"/>
                </a:solidFill>
                <a:latin typeface="Calibri"/>
                <a:cs typeface="Calibri"/>
              </a:rPr>
              <a:t>.</a:t>
            </a:r>
          </a:p>
          <a:p>
            <a:pPr algn="just">
              <a:buNone/>
            </a:pPr>
            <a:endParaRPr lang="el-G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2150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900"/>
          </a:xfrm>
        </p:spPr>
        <p:txBody>
          <a:bodyPr>
            <a:noAutofit/>
          </a:bodyPr>
          <a:lstStyle/>
          <a:p>
            <a:pPr eaLnBrk="1" hangingPunct="1"/>
            <a:r>
              <a:rPr lang="ta-IN" sz="4000" b="0" dirty="0" smtClean="0">
                <a:solidFill>
                  <a:srgbClr val="376092"/>
                </a:solidFill>
                <a:latin typeface="Calibri"/>
                <a:cs typeface="Calibri"/>
              </a:rPr>
              <a:t>INTERNAL AND EXTERNAL COMMUNICATIONS</a:t>
            </a:r>
            <a:endParaRPr lang="el-GR" sz="4000" b="0" dirty="0">
              <a:solidFill>
                <a:srgbClr val="376092"/>
              </a:solidFill>
              <a:latin typeface="Calibri"/>
              <a:cs typeface="Calibri"/>
            </a:endParaRP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95400"/>
          </a:xfrm>
        </p:spPr>
        <p:txBody>
          <a:bodyPr/>
          <a:lstStyle/>
          <a:p>
            <a:pPr algn="ctr">
              <a:buFont typeface="Arial" pitchFamily="-110" charset="0"/>
              <a:buNone/>
            </a:pPr>
            <a:r>
              <a:rPr lang="en-US" sz="2400" dirty="0"/>
              <a:t>Of equal importance for a successful communication strategy is the effective implementation of internal and external communication activities.</a:t>
            </a:r>
            <a:endParaRPr lang="el-GR" sz="2400" dirty="0"/>
          </a:p>
          <a:p>
            <a:pPr algn="ctr" eaLnBrk="1" hangingPunct="1"/>
            <a:endParaRPr lang="el-GR" sz="2400" dirty="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95288" y="2708275"/>
            <a:ext cx="8640762" cy="1441450"/>
            <a:chOff x="395536" y="2636912"/>
            <a:chExt cx="8639944" cy="1440160"/>
          </a:xfrm>
        </p:grpSpPr>
        <p:sp>
          <p:nvSpPr>
            <p:cNvPr id="14" name="Segnaposto contenuto 2"/>
            <p:cNvSpPr txBox="1">
              <a:spLocks/>
            </p:cNvSpPr>
            <p:nvPr/>
          </p:nvSpPr>
          <p:spPr bwMode="auto">
            <a:xfrm>
              <a:off x="395536" y="2636912"/>
              <a:ext cx="7812360" cy="144016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marL="228600" indent="-228600">
                <a:buFont typeface="Wingdings" pitchFamily="-110" charset="2"/>
                <a:buChar char="q"/>
              </a:pPr>
              <a:r>
                <a:rPr lang="en-US" sz="2000" b="0" dirty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responds to the need for effective communication </a:t>
              </a:r>
              <a:r>
                <a:rPr lang="en-US" sz="2000" dirty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within the</a:t>
              </a:r>
              <a:r>
                <a:rPr lang="en-US" sz="2000" dirty="0" smtClean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 </a:t>
              </a:r>
              <a:r>
                <a:rPr lang="ta-IN" sz="2000" dirty="0" smtClean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execution </a:t>
              </a:r>
              <a:r>
                <a:rPr lang="en-US" sz="2000" dirty="0" smtClean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structure </a:t>
              </a:r>
              <a:r>
                <a:rPr lang="en-US" sz="2000" dirty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of the</a:t>
              </a:r>
              <a:r>
                <a:rPr lang="en-US" sz="2000" dirty="0" smtClean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 </a:t>
              </a:r>
              <a:r>
                <a:rPr lang="ta-IN" sz="2000" dirty="0" smtClean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project</a:t>
              </a:r>
              <a:r>
                <a:rPr lang="en-US" sz="2000" dirty="0" smtClean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;</a:t>
              </a:r>
              <a:endParaRPr lang="en-US" sz="2000" b="0" dirty="0">
                <a:solidFill>
                  <a:srgbClr val="376092"/>
                </a:solidFill>
                <a:latin typeface="Calibri"/>
                <a:ea typeface="Arial" pitchFamily="-110" charset="0"/>
                <a:cs typeface="Calibri"/>
              </a:endParaRPr>
            </a:p>
            <a:p>
              <a:pPr marL="228600" indent="-228600">
                <a:buFont typeface="Wingdings" pitchFamily="-110" charset="2"/>
                <a:buChar char="q"/>
              </a:pPr>
              <a:r>
                <a:rPr lang="en-US" sz="2000" b="0" dirty="0">
                  <a:solidFill>
                    <a:srgbClr val="376092"/>
                  </a:solidFill>
                  <a:ea typeface="Arial" pitchFamily="-110" charset="0"/>
                  <a:cs typeface="Arial" pitchFamily="-110" charset="0"/>
                </a:rPr>
                <a:t> ensures the adequate flow of information among the </a:t>
              </a:r>
              <a:r>
                <a:rPr lang="en-US" sz="2000" b="0" dirty="0" smtClean="0">
                  <a:solidFill>
                    <a:srgbClr val="376092"/>
                  </a:solidFill>
                  <a:ea typeface="Arial" pitchFamily="-110" charset="0"/>
                  <a:cs typeface="Arial" pitchFamily="-110" charset="0"/>
                </a:rPr>
                <a:t>different </a:t>
              </a:r>
              <a:r>
                <a:rPr lang="en-US" sz="2000" b="0" dirty="0">
                  <a:solidFill>
                    <a:srgbClr val="376092"/>
                  </a:solidFill>
                  <a:ea typeface="Arial" pitchFamily="-110" charset="0"/>
                  <a:cs typeface="Arial" pitchFamily="-110" charset="0"/>
                </a:rPr>
                <a:t>target groups towards the harmonized implementation of the ECS. </a:t>
              </a:r>
              <a:endParaRPr lang="el-GR" sz="2000" b="0" dirty="0">
                <a:solidFill>
                  <a:srgbClr val="376092"/>
                </a:solidFill>
                <a:ea typeface="Arial" pitchFamily="-110" charset="0"/>
                <a:cs typeface="Arial" pitchFamily="-110" charset="0"/>
              </a:endParaRPr>
            </a:p>
            <a:p>
              <a:pPr marL="228600" indent="-228600">
                <a:spcBef>
                  <a:spcPct val="20000"/>
                </a:spcBef>
                <a:buFont typeface="Wingdings" pitchFamily="-110" charset="2"/>
                <a:buChar char="q"/>
              </a:pPr>
              <a:endParaRPr lang="el-GR" sz="2000" b="0" dirty="0">
                <a:solidFill>
                  <a:schemeClr val="tx1"/>
                </a:solidFill>
                <a:ea typeface="Arial" pitchFamily="-110" charset="0"/>
                <a:cs typeface="Arial" pitchFamily="-110" charset="0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7523312" y="2636912"/>
              <a:ext cx="1512168" cy="144016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 b="1" dirty="0">
                  <a:solidFill>
                    <a:srgbClr val="376092"/>
                  </a:solidFill>
                  <a:ea typeface="Arial" pitchFamily="-110" charset="0"/>
                  <a:cs typeface="Arial" pitchFamily="-110" charset="0"/>
                </a:rPr>
                <a:t>ICS</a:t>
              </a:r>
              <a:endParaRPr lang="el-GR" sz="4000" b="1" dirty="0">
                <a:solidFill>
                  <a:srgbClr val="376092"/>
                </a:solidFill>
                <a:ea typeface="Arial" pitchFamily="-110" charset="0"/>
                <a:cs typeface="Arial" pitchFamily="-110" charset="0"/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95288" y="4292600"/>
            <a:ext cx="8569325" cy="1944688"/>
            <a:chOff x="395536" y="4077072"/>
            <a:chExt cx="8568952" cy="1944216"/>
          </a:xfrm>
        </p:grpSpPr>
        <p:sp>
          <p:nvSpPr>
            <p:cNvPr id="18" name="Segnaposto contenuto 2"/>
            <p:cNvSpPr txBox="1">
              <a:spLocks/>
            </p:cNvSpPr>
            <p:nvPr/>
          </p:nvSpPr>
          <p:spPr bwMode="auto">
            <a:xfrm>
              <a:off x="395536" y="4077072"/>
              <a:ext cx="7848872" cy="1944216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marL="228600" indent="-228600">
                <a:buFont typeface="Wingdings" pitchFamily="-110" charset="2"/>
                <a:buChar char="q"/>
              </a:pPr>
              <a:r>
                <a:rPr lang="en-US" sz="2000" b="0" dirty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is a key ‘vehicle’ for gaining support from outside the </a:t>
              </a:r>
              <a:r>
                <a:rPr lang="en-US" sz="2000" b="0" dirty="0" err="1" smtClean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p</a:t>
              </a:r>
              <a:r>
                <a:rPr lang="ta-IN" sz="2000" b="0" dirty="0" smtClean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roject</a:t>
              </a:r>
              <a:r>
                <a:rPr lang="en-US" sz="2000" b="0" dirty="0" smtClean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 in </a:t>
              </a:r>
              <a:r>
                <a:rPr lang="en-US" sz="2000" b="0" dirty="0">
                  <a:solidFill>
                    <a:srgbClr val="376092"/>
                  </a:solidFill>
                  <a:latin typeface="Calibri"/>
                  <a:ea typeface="Arial" pitchFamily="-110" charset="0"/>
                  <a:cs typeface="Calibri"/>
                </a:rPr>
                <a:t>order to reach its goals</a:t>
              </a:r>
            </a:p>
            <a:p>
              <a:pPr marL="228600" indent="-228600">
                <a:buFont typeface="Wingdings" pitchFamily="-110" charset="2"/>
                <a:buChar char="q"/>
              </a:pPr>
              <a:r>
                <a:rPr lang="en-US" sz="2000" b="0" dirty="0">
                  <a:solidFill>
                    <a:srgbClr val="376092"/>
                  </a:solidFill>
                  <a:ea typeface="Arial" pitchFamily="-110" charset="0"/>
                  <a:cs typeface="Arial" pitchFamily="-110" charset="0"/>
                </a:rPr>
                <a:t>is of utmost importance for getting all relevant stakeholders to collaborate;</a:t>
              </a:r>
            </a:p>
            <a:p>
              <a:pPr marL="228600" indent="-228600">
                <a:buFont typeface="Wingdings" pitchFamily="-110" charset="2"/>
                <a:buChar char="q"/>
              </a:pPr>
              <a:r>
                <a:rPr lang="en-US" sz="2000" b="0" dirty="0">
                  <a:solidFill>
                    <a:srgbClr val="376092"/>
                  </a:solidFill>
                  <a:ea typeface="Arial" pitchFamily="-110" charset="0"/>
                  <a:cs typeface="Arial" pitchFamily="-110" charset="0"/>
                </a:rPr>
                <a:t> is necessary to mobilize, inspire and hopefully engage all relevant stakeholders and levels of governance</a:t>
              </a:r>
              <a:endParaRPr lang="el-GR" sz="2000" b="0" dirty="0">
                <a:solidFill>
                  <a:srgbClr val="376092"/>
                </a:solidFill>
                <a:ea typeface="Arial" pitchFamily="-110" charset="0"/>
                <a:cs typeface="Arial" pitchFamily="-110" charset="0"/>
              </a:endParaRPr>
            </a:p>
            <a:p>
              <a:pPr marL="228600" indent="-228600">
                <a:spcBef>
                  <a:spcPct val="20000"/>
                </a:spcBef>
                <a:buFont typeface="Wingdings" pitchFamily="-110" charset="2"/>
                <a:buChar char="q"/>
              </a:pPr>
              <a:endParaRPr lang="el-GR" sz="2000" b="0" dirty="0">
                <a:solidFill>
                  <a:schemeClr val="tx1"/>
                </a:solidFill>
                <a:ea typeface="Arial" pitchFamily="-110" charset="0"/>
                <a:cs typeface="Arial" pitchFamily="-110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7524328" y="4365104"/>
              <a:ext cx="1440160" cy="144016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 b="1" dirty="0">
                  <a:solidFill>
                    <a:srgbClr val="376092"/>
                  </a:solidFill>
                  <a:ea typeface="Arial" pitchFamily="-110" charset="0"/>
                  <a:cs typeface="Arial" pitchFamily="-110" charset="0"/>
                </a:rPr>
                <a:t>ECS</a:t>
              </a:r>
              <a:endParaRPr lang="el-GR" sz="4000" b="1" dirty="0">
                <a:solidFill>
                  <a:srgbClr val="376092"/>
                </a:solidFill>
                <a:ea typeface="Arial" pitchFamily="-110" charset="0"/>
                <a:cs typeface="Arial" pitchFamily="-110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2253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4000" b="0" dirty="0" smtClean="0"/>
              <a:t>INTERNAL COMPONENT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3855" dirty="0" smtClean="0">
                <a:latin typeface="Calibri"/>
                <a:cs typeface="Calibri"/>
              </a:rPr>
              <a:t>ensure the adequate </a:t>
            </a:r>
            <a:r>
              <a:rPr lang="en-US" sz="3855" u="sng" dirty="0" smtClean="0">
                <a:latin typeface="Calibri"/>
                <a:cs typeface="Calibri"/>
              </a:rPr>
              <a:t>flow of information </a:t>
            </a:r>
            <a:r>
              <a:rPr lang="en-US" sz="3855" dirty="0" smtClean="0">
                <a:latin typeface="Calibri"/>
                <a:cs typeface="Calibri"/>
              </a:rPr>
              <a:t>among the different executing partners and experts at the aquifer level; </a:t>
            </a:r>
            <a:endParaRPr lang="ta-IN" sz="3855" dirty="0" smtClean="0">
              <a:latin typeface="Calibri"/>
              <a:cs typeface="Calibri"/>
            </a:endParaRPr>
          </a:p>
          <a:p>
            <a:pPr algn="just"/>
            <a:r>
              <a:rPr lang="en-US" sz="3855" dirty="0" smtClean="0">
                <a:latin typeface="Calibri"/>
                <a:cs typeface="Calibri"/>
              </a:rPr>
              <a:t>ensure the </a:t>
            </a:r>
            <a:r>
              <a:rPr lang="en-US" sz="3855" u="sng" dirty="0" smtClean="0">
                <a:latin typeface="Calibri"/>
                <a:cs typeface="Calibri"/>
              </a:rPr>
              <a:t>exchange of appropriate information </a:t>
            </a:r>
            <a:r>
              <a:rPr lang="en-US" sz="3855" dirty="0" smtClean="0">
                <a:latin typeface="Calibri"/>
                <a:cs typeface="Calibri"/>
              </a:rPr>
              <a:t>between the executing partners and the UNESCO IHP and PMU and Project Manager; and </a:t>
            </a:r>
            <a:endParaRPr lang="ta-IN" sz="3855" dirty="0" smtClean="0">
              <a:latin typeface="Calibri"/>
              <a:cs typeface="Calibri"/>
            </a:endParaRPr>
          </a:p>
          <a:p>
            <a:pPr algn="just"/>
            <a:r>
              <a:rPr lang="en-US" sz="3855" u="sng" dirty="0" smtClean="0">
                <a:latin typeface="Calibri"/>
                <a:cs typeface="Calibri"/>
              </a:rPr>
              <a:t>communicate</a:t>
            </a:r>
            <a:r>
              <a:rPr lang="en-US" sz="3855" dirty="0" smtClean="0">
                <a:latin typeface="Calibri"/>
                <a:cs typeface="Calibri"/>
              </a:rPr>
              <a:t> in a brief and easy-to-read manner the progress, results, challenges and lessons learned from the project's implementation.  </a:t>
            </a:r>
            <a:endParaRPr lang="ta-IN" sz="3855" dirty="0" smtClean="0">
              <a:latin typeface="Calibri"/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4000" b="0" dirty="0" smtClean="0"/>
              <a:t>INTERNAL COMPONENT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sz="3455" dirty="0" smtClean="0">
                <a:latin typeface="Calibri"/>
                <a:cs typeface="Calibri"/>
              </a:rPr>
              <a:t>Major output</a:t>
            </a:r>
            <a:r>
              <a:rPr lang="ta-IN" sz="3455" dirty="0" smtClean="0">
                <a:latin typeface="Calibri"/>
                <a:cs typeface="Calibri"/>
              </a:rPr>
              <a:t>s</a:t>
            </a:r>
            <a:r>
              <a:rPr lang="en-US" sz="3455" dirty="0" smtClean="0">
                <a:latin typeface="Calibri"/>
                <a:cs typeface="Calibri"/>
              </a:rPr>
              <a:t> of the Internal Component will be</a:t>
            </a:r>
            <a:r>
              <a:rPr lang="ta-IN" sz="3455" dirty="0" smtClean="0">
                <a:latin typeface="Calibri"/>
                <a:cs typeface="Calibri"/>
              </a:rPr>
              <a:t>:</a:t>
            </a:r>
          </a:p>
          <a:p>
            <a:pPr lvl="1" algn="just"/>
            <a:r>
              <a:rPr lang="en-US" sz="3455" dirty="0" smtClean="0">
                <a:latin typeface="Calibri"/>
                <a:cs typeface="Calibri"/>
              </a:rPr>
              <a:t>a</a:t>
            </a:r>
            <a:r>
              <a:rPr lang="en-GB" sz="3455" dirty="0" smtClean="0">
                <a:latin typeface="Calibri"/>
                <a:cs typeface="Calibri"/>
              </a:rPr>
              <a:t> </a:t>
            </a:r>
            <a:r>
              <a:rPr lang="ta-IN" sz="3455" dirty="0" smtClean="0">
                <a:latin typeface="Calibri"/>
                <a:cs typeface="Calibri"/>
              </a:rPr>
              <a:t>Stampriet Aquifer </a:t>
            </a:r>
            <a:r>
              <a:rPr lang="en-GB" sz="3455" dirty="0" smtClean="0">
                <a:latin typeface="Calibri"/>
                <a:cs typeface="Calibri"/>
              </a:rPr>
              <a:t> </a:t>
            </a:r>
            <a:r>
              <a:rPr lang="ta-IN" sz="3455" dirty="0" smtClean="0">
                <a:latin typeface="Calibri"/>
                <a:cs typeface="Calibri"/>
              </a:rPr>
              <a:t>case study</a:t>
            </a:r>
            <a:r>
              <a:rPr lang="en-GB" sz="3455" dirty="0" smtClean="0">
                <a:latin typeface="Calibri"/>
                <a:cs typeface="Calibri"/>
              </a:rPr>
              <a:t> website, which will contain aquifer level web pages, and </a:t>
            </a:r>
            <a:endParaRPr lang="ta-IN" sz="3455" dirty="0" smtClean="0">
              <a:latin typeface="Calibri"/>
              <a:cs typeface="Calibri"/>
            </a:endParaRPr>
          </a:p>
          <a:p>
            <a:pPr lvl="1" algn="just"/>
            <a:r>
              <a:rPr lang="en-GB" sz="3455" dirty="0" smtClean="0">
                <a:latin typeface="Calibri"/>
                <a:cs typeface="Calibri"/>
              </a:rPr>
              <a:t>common data infrastructure for the mapping and indicators</a:t>
            </a:r>
            <a:r>
              <a:rPr lang="en-GB" sz="3455" dirty="0" smtClean="0">
                <a:latin typeface="Calibri"/>
                <a:cs typeface="Calibri"/>
              </a:rPr>
              <a:t> </a:t>
            </a:r>
            <a:r>
              <a:rPr lang="ta-IN" sz="3455" dirty="0" smtClean="0">
                <a:latin typeface="Calibri"/>
                <a:cs typeface="Calibri"/>
              </a:rPr>
              <a:t>(common workspace) </a:t>
            </a:r>
            <a:r>
              <a:rPr lang="en-GB" sz="3455" dirty="0" smtClean="0">
                <a:latin typeface="Calibri"/>
                <a:cs typeface="Calibri"/>
              </a:rPr>
              <a:t>that </a:t>
            </a:r>
            <a:r>
              <a:rPr lang="en-GB" sz="3455" dirty="0" smtClean="0">
                <a:latin typeface="Calibri"/>
                <a:cs typeface="Calibri"/>
              </a:rPr>
              <a:t>will be developed through IGRAC. This on-line platform will be one of the principal means of communication and information dissemination for the duration of the </a:t>
            </a:r>
            <a:r>
              <a:rPr lang="en-GB" sz="3455" dirty="0" smtClean="0">
                <a:latin typeface="Calibri"/>
                <a:cs typeface="Calibri"/>
              </a:rPr>
              <a:t>project.  </a:t>
            </a:r>
            <a:endParaRPr lang="en-US" sz="3455" dirty="0" smtClean="0">
              <a:latin typeface="Calibri"/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ta-IN" sz="4000" b="0" dirty="0" smtClean="0"/>
              <a:t>EXTERNAL COMPONENT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a-IN" dirty="0" smtClean="0">
                <a:latin typeface="Calibri"/>
                <a:cs typeface="Calibri"/>
              </a:rPr>
              <a:t>	</a:t>
            </a:r>
            <a:r>
              <a:rPr lang="en-US" dirty="0" smtClean="0">
                <a:latin typeface="Calibri"/>
                <a:cs typeface="Calibri"/>
              </a:rPr>
              <a:t>Major drive for the External Component will be to </a:t>
            </a:r>
            <a:r>
              <a:rPr lang="ta-IN" dirty="0" smtClean="0">
                <a:latin typeface="Calibri"/>
                <a:cs typeface="Calibri"/>
              </a:rPr>
              <a:t>“</a:t>
            </a:r>
            <a:r>
              <a:rPr lang="en-US" dirty="0" smtClean="0">
                <a:latin typeface="Calibri"/>
                <a:cs typeface="Calibri"/>
              </a:rPr>
              <a:t>make the invisible visible” </a:t>
            </a:r>
            <a:r>
              <a:rPr lang="ta-IN" dirty="0" smtClean="0">
                <a:latin typeface="Calibri"/>
                <a:cs typeface="Calibri"/>
              </a:rPr>
              <a:t>to a large numebr of users and interested parties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a-IN" sz="4000" b="0" dirty="0" smtClean="0"/>
              <a:t>EXTERNAL COMPONENT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>
                <a:latin typeface="Calibri"/>
                <a:cs typeface="Calibri"/>
              </a:rPr>
              <a:t>effectively </a:t>
            </a:r>
            <a:r>
              <a:rPr lang="en-US" dirty="0" err="1" smtClean="0">
                <a:latin typeface="Calibri"/>
                <a:cs typeface="Calibri"/>
              </a:rPr>
              <a:t>communicat</a:t>
            </a:r>
            <a:r>
              <a:rPr lang="ta-IN" dirty="0" smtClean="0">
                <a:latin typeface="Calibri"/>
                <a:cs typeface="Calibri"/>
              </a:rPr>
              <a:t>e</a:t>
            </a:r>
            <a:r>
              <a:rPr lang="en-US" dirty="0" smtClean="0">
                <a:latin typeface="Calibri"/>
                <a:cs typeface="Calibri"/>
              </a:rPr>
              <a:t> the project and its corresponding activities, contributing to the successful achievement of its overall and specific goals and objectives; </a:t>
            </a:r>
            <a:endParaRPr lang="ta-IN" dirty="0" smtClean="0">
              <a:latin typeface="Calibri"/>
              <a:cs typeface="Calibri"/>
            </a:endParaRPr>
          </a:p>
          <a:p>
            <a:pPr lvl="1"/>
            <a:r>
              <a:rPr lang="en-US" dirty="0" err="1" smtClean="0">
                <a:latin typeface="Calibri"/>
                <a:cs typeface="Calibri"/>
              </a:rPr>
              <a:t>influenc</a:t>
            </a:r>
            <a:r>
              <a:rPr lang="ta-IN" dirty="0" smtClean="0">
                <a:latin typeface="Calibri"/>
                <a:cs typeface="Calibri"/>
              </a:rPr>
              <a:t>e</a:t>
            </a:r>
            <a:r>
              <a:rPr lang="en-US" dirty="0" smtClean="0">
                <a:latin typeface="Calibri"/>
                <a:cs typeface="Calibri"/>
              </a:rPr>
              <a:t> decision making at administrative and policy level in </a:t>
            </a:r>
            <a:r>
              <a:rPr lang="ta-IN" dirty="0" smtClean="0">
                <a:latin typeface="Calibri"/>
                <a:cs typeface="Calibri"/>
              </a:rPr>
              <a:t>Stampriet a</a:t>
            </a:r>
            <a:r>
              <a:rPr lang="en-US" dirty="0" err="1" smtClean="0">
                <a:latin typeface="Calibri"/>
                <a:cs typeface="Calibri"/>
              </a:rPr>
              <a:t>quifer</a:t>
            </a:r>
            <a:r>
              <a:rPr lang="en-US" dirty="0" smtClean="0">
                <a:latin typeface="Calibri"/>
                <a:cs typeface="Calibri"/>
              </a:rPr>
              <a:t> region and</a:t>
            </a:r>
            <a:r>
              <a:rPr lang="ta-IN" dirty="0" smtClean="0">
                <a:latin typeface="Calibri"/>
                <a:cs typeface="Calibri"/>
              </a:rPr>
              <a:t> its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ta-IN" dirty="0" smtClean="0">
                <a:latin typeface="Calibri"/>
                <a:cs typeface="Calibri"/>
              </a:rPr>
              <a:t>surroundings</a:t>
            </a:r>
            <a:r>
              <a:rPr lang="en-US" dirty="0" smtClean="0">
                <a:latin typeface="Calibri"/>
                <a:cs typeface="Calibri"/>
              </a:rPr>
              <a:t>; </a:t>
            </a:r>
            <a:endParaRPr lang="ta-IN" dirty="0" smtClean="0">
              <a:latin typeface="Calibri"/>
              <a:cs typeface="Calibri"/>
            </a:endParaRPr>
          </a:p>
          <a:p>
            <a:pPr lvl="1"/>
            <a:r>
              <a:rPr lang="en-US" dirty="0" err="1" smtClean="0">
                <a:latin typeface="Calibri"/>
                <a:cs typeface="Calibri"/>
              </a:rPr>
              <a:t>promot</a:t>
            </a:r>
            <a:r>
              <a:rPr lang="ta-IN" dirty="0" smtClean="0">
                <a:latin typeface="Calibri"/>
                <a:cs typeface="Calibri"/>
              </a:rPr>
              <a:t>e</a:t>
            </a:r>
            <a:r>
              <a:rPr lang="en-US" dirty="0" smtClean="0">
                <a:latin typeface="Calibri"/>
                <a:cs typeface="Calibri"/>
              </a:rPr>
              <a:t> the exchange of knowledge and expertise; and </a:t>
            </a:r>
            <a:endParaRPr lang="ta-IN" dirty="0" smtClean="0">
              <a:latin typeface="Calibri"/>
              <a:cs typeface="Calibri"/>
            </a:endParaRPr>
          </a:p>
          <a:p>
            <a:pPr lvl="1"/>
            <a:r>
              <a:rPr lang="en-US" dirty="0" err="1" smtClean="0">
                <a:latin typeface="Calibri"/>
                <a:cs typeface="Calibri"/>
              </a:rPr>
              <a:t>promot</a:t>
            </a:r>
            <a:r>
              <a:rPr lang="ta-IN" dirty="0" smtClean="0">
                <a:latin typeface="Calibri"/>
                <a:cs typeface="Calibri"/>
              </a:rPr>
              <a:t>e</a:t>
            </a:r>
            <a:r>
              <a:rPr lang="en-US" dirty="0" smtClean="0">
                <a:latin typeface="Calibri"/>
                <a:cs typeface="Calibri"/>
              </a:rPr>
              <a:t> the messages, and </a:t>
            </a:r>
            <a:r>
              <a:rPr lang="en-US" dirty="0" err="1" smtClean="0">
                <a:latin typeface="Calibri"/>
                <a:cs typeface="Calibri"/>
              </a:rPr>
              <a:t>communicat</a:t>
            </a:r>
            <a:r>
              <a:rPr lang="ta-IN" dirty="0" smtClean="0">
                <a:latin typeface="Calibri"/>
                <a:cs typeface="Calibri"/>
              </a:rPr>
              <a:t>e</a:t>
            </a:r>
            <a:r>
              <a:rPr lang="en-US" dirty="0" smtClean="0">
                <a:latin typeface="Calibri"/>
                <a:cs typeface="Calibri"/>
              </a:rPr>
              <a:t> the achievements of the project to all relevant target groups and the wider public. </a:t>
            </a:r>
            <a:endParaRPr lang="ta-IN" dirty="0" smtClean="0">
              <a:latin typeface="Calibri"/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a-IN" sz="4000" b="0" dirty="0" smtClean="0"/>
              <a:t>EXTERNAL COMPONENT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alibri"/>
                <a:cs typeface="Calibri"/>
              </a:rPr>
              <a:t>The outputs will include: </a:t>
            </a:r>
            <a:endParaRPr lang="ta-IN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website, </a:t>
            </a:r>
            <a:endParaRPr lang="ta-IN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information/communication materials, </a:t>
            </a:r>
            <a:endParaRPr lang="ta-IN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press releases/press conferences,</a:t>
            </a:r>
            <a:endParaRPr lang="ta-IN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participation/representation in events of relevance, </a:t>
            </a:r>
            <a:endParaRPr lang="ta-IN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audiovisual campaign and respective materials, </a:t>
            </a:r>
            <a:endParaRPr lang="ta-IN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scientific papers, etc.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5750" y="5461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554</Words>
  <Application>Microsoft Macintosh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COMMUNICATIONS AND AWARENESS RAISING ACTIVITIES </vt:lpstr>
      <vt:lpstr>PURPOSE</vt:lpstr>
      <vt:lpstr>OVERALL GOALS</vt:lpstr>
      <vt:lpstr>INTERNAL AND EXTERNAL COMMUNICATIONS</vt:lpstr>
      <vt:lpstr>INTERNAL COMPONENT</vt:lpstr>
      <vt:lpstr>INTERNAL COMPONENT</vt:lpstr>
      <vt:lpstr>EXTERNAL COMPONENT</vt:lpstr>
      <vt:lpstr>EXTERNAL COMPONENT</vt:lpstr>
      <vt:lpstr>EXTERNAL COMPONENT</vt:lpstr>
      <vt:lpstr>ISSUES TO DISCUSS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Geert-Jan Nijsten</dc:creator>
  <cp:lastModifiedBy>Ivica</cp:lastModifiedBy>
  <cp:revision>11</cp:revision>
  <dcterms:created xsi:type="dcterms:W3CDTF">2013-10-23T12:30:06Z</dcterms:created>
  <dcterms:modified xsi:type="dcterms:W3CDTF">2013-10-23T12:34:31Z</dcterms:modified>
</cp:coreProperties>
</file>