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 vertBarState="min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4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Bacground 1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Y:\14 Communications\00-Logos and guideline\IGRAC-logo-txt-cmyk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202363"/>
            <a:ext cx="192405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 descr="Y:\14 Communications\00-Logos and guideline\UNESCO-IHP.jpg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6475" y="5969000"/>
            <a:ext cx="1439863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Group 12"/>
          <p:cNvGrpSpPr>
            <a:grpSpLocks noChangeAspect="1"/>
          </p:cNvGrpSpPr>
          <p:nvPr userDrawn="1"/>
        </p:nvGrpSpPr>
        <p:grpSpPr bwMode="auto">
          <a:xfrm>
            <a:off x="3364210" y="6165304"/>
            <a:ext cx="2808000" cy="723380"/>
            <a:chOff x="2348" y="3871"/>
            <a:chExt cx="1530" cy="366"/>
          </a:xfrm>
        </p:grpSpPr>
        <p:pic>
          <p:nvPicPr>
            <p:cNvPr id="16" name="Picture 2" descr="http://www.infomongolia.com/images/stories/news/news/2012/default_pics/logo/swiss_agency_for_development_and_cooperation.gif"/>
            <p:cNvPicPr>
              <a:picLocks noChangeAspect="1" noChangeArrowheads="1"/>
            </p:cNvPicPr>
            <p:nvPr userDrawn="1"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35007" b="45854"/>
            <a:stretch>
              <a:fillRect/>
            </a:stretch>
          </p:blipFill>
          <p:spPr bwMode="auto">
            <a:xfrm>
              <a:off x="2375" y="3871"/>
              <a:ext cx="1503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2" descr="http://www.infomongolia.com/images/stories/news/news/2012/default_pics/logo/swiss_agency_for_development_and_cooperation.gif"/>
            <p:cNvPicPr>
              <a:picLocks noChangeAspect="1" noChangeArrowheads="1"/>
            </p:cNvPicPr>
            <p:nvPr userDrawn="1"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-2496" t="7561" r="80106" b="68924"/>
            <a:stretch>
              <a:fillRect/>
            </a:stretch>
          </p:blipFill>
          <p:spPr bwMode="auto">
            <a:xfrm>
              <a:off x="2348" y="3920"/>
              <a:ext cx="296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1268760"/>
            <a:ext cx="9144000" cy="4608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jpeg"/><Relationship Id="rId16" Type="http://schemas.openxmlformats.org/officeDocument/2006/relationships/image" Target="../media/image3.jpeg"/><Relationship Id="rId17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11AFA-696D-4B38-9EBC-D50F46EA6688}" type="datetimeFigureOut">
              <a:rPr lang="en-GB" smtClean="0"/>
              <a:pPr/>
              <a:t>10/23/13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3AA58-208B-43C9-BECC-BAF7C84D210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Bacground 1.gif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Y:\14 Communications\00-Logos and guideline\IGRAC-logo-txt-cmyk.jpg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202363"/>
            <a:ext cx="192405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 descr="Y:\14 Communications\00-Logos and guideline\UNESCO-IHP.jpg"/>
          <p:cNvPicPr>
            <a:picLocks noChangeAspect="1" noChangeArrowheads="1"/>
          </p:cNvPicPr>
          <p:nvPr userDrawn="1"/>
        </p:nvPicPr>
        <p:blipFill>
          <a:blip r:embed="rId16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56475" y="5969000"/>
            <a:ext cx="1439863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Group 12"/>
          <p:cNvGrpSpPr>
            <a:grpSpLocks noChangeAspect="1"/>
          </p:cNvGrpSpPr>
          <p:nvPr userDrawn="1"/>
        </p:nvGrpSpPr>
        <p:grpSpPr bwMode="auto">
          <a:xfrm>
            <a:off x="3364210" y="6165304"/>
            <a:ext cx="2808000" cy="723380"/>
            <a:chOff x="2348" y="3871"/>
            <a:chExt cx="1530" cy="366"/>
          </a:xfrm>
        </p:grpSpPr>
        <p:pic>
          <p:nvPicPr>
            <p:cNvPr id="16" name="Picture 2" descr="http://www.infomongolia.com/images/stories/news/news/2012/default_pics/logo/swiss_agency_for_development_and_cooperation.gif"/>
            <p:cNvPicPr>
              <a:picLocks noChangeAspect="1" noChangeArrowheads="1"/>
            </p:cNvPicPr>
            <p:nvPr userDrawn="1"/>
          </p:nvPicPr>
          <p:blipFill>
            <a:blip r:embed="rId1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35007" b="45854"/>
            <a:stretch>
              <a:fillRect/>
            </a:stretch>
          </p:blipFill>
          <p:spPr bwMode="auto">
            <a:xfrm>
              <a:off x="2375" y="3871"/>
              <a:ext cx="1503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2" descr="http://www.infomongolia.com/images/stories/news/news/2012/default_pics/logo/swiss_agency_for_development_and_cooperation.gif"/>
            <p:cNvPicPr>
              <a:picLocks noChangeAspect="1" noChangeArrowheads="1"/>
            </p:cNvPicPr>
            <p:nvPr userDrawn="1"/>
          </p:nvPicPr>
          <p:blipFill>
            <a:blip r:embed="rId1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-2496" t="7561" r="80106" b="68924"/>
            <a:stretch>
              <a:fillRect/>
            </a:stretch>
          </p:blipFill>
          <p:spPr bwMode="auto">
            <a:xfrm>
              <a:off x="2348" y="3920"/>
              <a:ext cx="296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a-IN" dirty="0" smtClean="0">
                <a:solidFill>
                  <a:schemeClr val="accent1">
                    <a:lumMod val="75000"/>
                  </a:schemeClr>
                </a:solidFill>
              </a:rPr>
              <a:t>CAPACITY BUILDING ACTIVITIES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27" y="838200"/>
            <a:ext cx="9037179" cy="47688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0" y="4648200"/>
            <a:ext cx="3581400" cy="304800"/>
          </a:xfrm>
          <a:prstGeom prst="rect">
            <a:avLst/>
          </a:prstGeom>
          <a:noFill/>
          <a:ln w="38100" cap="flat" cmpd="sng" algn="ctr">
            <a:solidFill>
              <a:srgbClr val="E46C0A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077200" y="5105400"/>
            <a:ext cx="609600" cy="304800"/>
          </a:xfrm>
          <a:prstGeom prst="rect">
            <a:avLst/>
          </a:prstGeom>
          <a:noFill/>
          <a:ln w="38100" cap="flat" cmpd="sng" algn="ctr">
            <a:solidFill>
              <a:srgbClr val="E46C0A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sz="4000" b="0" dirty="0" smtClean="0"/>
              <a:t>CAPACITY DEVELOPMENT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a-IN" dirty="0" smtClean="0"/>
              <a:t>UNDP: Process through which individuals, organisations, and societies obtain, strengthen, and maintain the capabilities to set and achieve their own development objectives over time.</a:t>
            </a:r>
          </a:p>
          <a:p>
            <a:r>
              <a:rPr lang="ta-IN" dirty="0" smtClean="0"/>
              <a:t>OECD: Process whereby people, organisations and society as a whole unleash, strengthen, create, adapt and maintain capacity over time.</a:t>
            </a:r>
          </a:p>
          <a:p>
            <a:r>
              <a:rPr lang="ta-IN" dirty="0" smtClean="0"/>
              <a:t>Capacity development takes place at 3 different levels: individual, organizational/institutional and societal.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sz="4000" b="0" dirty="0" smtClean="0"/>
              <a:t>PLANNED IN THE PROJECT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a-IN" dirty="0" smtClean="0"/>
              <a:t>Technical instructive workshop on data harmonization </a:t>
            </a:r>
          </a:p>
          <a:p>
            <a:r>
              <a:rPr lang="ta-IN" dirty="0" smtClean="0"/>
              <a:t>IMS implementation workshop</a:t>
            </a:r>
          </a:p>
          <a:p>
            <a:r>
              <a:rPr lang="ta-IN" dirty="0" smtClean="0"/>
              <a:t>Training on international law related to TBA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a-IN" sz="4000" b="0" dirty="0" smtClean="0"/>
              <a:t>DISCUSSION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Which are the key capacities required in a multi-country team to successfully manage transboundary groundwater resources? </a:t>
            </a:r>
          </a:p>
          <a:p>
            <a:pPr lvl="0"/>
            <a:r>
              <a:rPr lang="en-US" dirty="0" smtClean="0"/>
              <a:t>What capacities do you think need to be developed to improve groundwater governance of the </a:t>
            </a:r>
            <a:r>
              <a:rPr lang="en-US" dirty="0" err="1" smtClean="0"/>
              <a:t>Stampriet</a:t>
            </a:r>
            <a:r>
              <a:rPr lang="en-US" dirty="0" smtClean="0"/>
              <a:t>? Prioritize. </a:t>
            </a:r>
          </a:p>
          <a:p>
            <a:r>
              <a:rPr lang="en-US" dirty="0" smtClean="0"/>
              <a:t>Identify key actors in the development of the capacity building activities.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148</Words>
  <Application>Microsoft Macintosh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CAPACITY BUILDING ACTIVITIES</vt:lpstr>
      <vt:lpstr>Slide 2</vt:lpstr>
      <vt:lpstr>CAPACITY DEVELOPMENT</vt:lpstr>
      <vt:lpstr>PLANNED IN THE PROJECT</vt:lpstr>
      <vt:lpstr>DISCUSSION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Geert-Jan Nijsten</dc:creator>
  <cp:lastModifiedBy>Ivica</cp:lastModifiedBy>
  <cp:revision>9</cp:revision>
  <dcterms:created xsi:type="dcterms:W3CDTF">2013-10-23T08:19:29Z</dcterms:created>
  <dcterms:modified xsi:type="dcterms:W3CDTF">2013-10-23T08:47:20Z</dcterms:modified>
</cp:coreProperties>
</file>