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0" r:id="rId2"/>
    <p:sldId id="261" r:id="rId3"/>
    <p:sldId id="262" r:id="rId4"/>
    <p:sldId id="263" r:id="rId5"/>
    <p:sldId id="264" r:id="rId6"/>
    <p:sldId id="265" r:id="rId7"/>
    <p:sldId id="271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F667184F-1076-4D7C-A717-560DA71DDC26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A43180B-8936-40B3-A805-0F9ACF777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390E90C-2CF0-4471-8812-8004D2EB7C96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86C903EB-6C0A-4848-BD71-B8D2480FE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6D36685-1AAD-4A27-BD1D-2D139313F963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441D9C1-4047-4007-8457-9A4B95260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569B3A6-6027-42BC-BD9F-43ED6FA332CC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BE0F7D5-509D-43C1-9C54-7EDA9189B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7FC57A7-A84B-4A2D-807B-84E19B20F78E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8E1AE267-3295-4B30-BB23-8E81D047A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4DBC59A-BDF2-4955-881B-79E45F3AA95F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98B78DA-A880-485B-AB67-5AFB518A0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30C47BE-ABAF-415F-88A1-7D2CBC2D9DEC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1AF0D48-BBDA-4CB3-9EC1-19B5308A0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F32F6D51-089C-4FCA-AB00-1B16CB98D6EA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F6B4DC08-958E-4293-81D4-45752B075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42919E2-0113-4541-9F57-EEF891692452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E9DE5C4-8EA6-4111-9EE8-C47B75F08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19053C2-F7D5-4540-A42E-60C6A4125467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A8155EC-B26B-45DD-A875-9109E361F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C165D55-F0D9-444E-8652-990CCF149C44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8ACA9F86-A28D-4921-8C59-4B8FBE3B3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91BF095-D26B-458C-90E8-0578BCD931C4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99B4D8F-2D69-41B2-996C-61E597ADE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 Content Backround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5175" y="829994"/>
            <a:ext cx="7613650" cy="2254250"/>
          </a:xfrm>
          <a:solidFill>
            <a:srgbClr val="FF9900"/>
          </a:solidFill>
        </p:spPr>
        <p:txBody>
          <a:bodyPr/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STAMPRIET (KALAHARI/ KAROO) TRANSBOUNDARY AQUIFERS </a:t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87332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/>
              <a:t>Overview of the </a:t>
            </a:r>
            <a:r>
              <a:rPr lang="en-US" sz="2400" b="1" dirty="0" err="1" smtClean="0"/>
              <a:t>Stampriet</a:t>
            </a:r>
            <a:r>
              <a:rPr lang="en-US" sz="2400" b="1" dirty="0" smtClean="0"/>
              <a:t> aquifer between  Namibia, RSA and  Botswana</a:t>
            </a:r>
            <a:endParaRPr lang="en-US" sz="2400" b="1" dirty="0"/>
          </a:p>
          <a:p>
            <a:pPr>
              <a:lnSpc>
                <a:spcPct val="80000"/>
              </a:lnSpc>
            </a:pPr>
            <a:endParaRPr lang="en-US" sz="2400" b="1" dirty="0"/>
          </a:p>
          <a:p>
            <a:pPr algn="r">
              <a:lnSpc>
                <a:spcPct val="80000"/>
              </a:lnSpc>
            </a:pPr>
            <a:endParaRPr lang="en-US" sz="1400" b="1" dirty="0"/>
          </a:p>
          <a:p>
            <a:pPr>
              <a:lnSpc>
                <a:spcPct val="80000"/>
              </a:lnSpc>
            </a:pPr>
            <a:r>
              <a:rPr lang="en-US" sz="1800" b="1" dirty="0" smtClean="0"/>
              <a:t>South African Perspective</a:t>
            </a:r>
          </a:p>
          <a:p>
            <a:pPr>
              <a:lnSpc>
                <a:spcPct val="80000"/>
              </a:lnSpc>
            </a:pPr>
            <a:endParaRPr lang="en-US" sz="1800" b="1" dirty="0"/>
          </a:p>
          <a:p>
            <a:pPr>
              <a:lnSpc>
                <a:spcPct val="80000"/>
              </a:lnSpc>
            </a:pPr>
            <a:r>
              <a:rPr lang="en-US" sz="1800" b="1" dirty="0" smtClean="0"/>
              <a:t>22 October 2013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723"/>
            <a:ext cx="8229600" cy="1111347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5071"/>
            <a:ext cx="8229600" cy="4241092"/>
          </a:xfrm>
        </p:spPr>
        <p:txBody>
          <a:bodyPr/>
          <a:lstStyle/>
          <a:p>
            <a:r>
              <a:rPr lang="en-US" sz="2800" dirty="0" smtClean="0"/>
              <a:t>Closure of gaps since 1999 to present</a:t>
            </a:r>
          </a:p>
          <a:p>
            <a:r>
              <a:rPr lang="en-US" sz="2800" dirty="0" smtClean="0"/>
              <a:t>Adapt to the existing groundwater governance institutional arrangements</a:t>
            </a:r>
          </a:p>
          <a:p>
            <a:r>
              <a:rPr lang="en-US" sz="2800" dirty="0" smtClean="0"/>
              <a:t>Adapt to best practice of each country</a:t>
            </a:r>
          </a:p>
          <a:p>
            <a:r>
              <a:rPr lang="en-US" sz="2800" dirty="0" smtClean="0"/>
              <a:t>Environmental Awareness; CC and vulnerability</a:t>
            </a:r>
          </a:p>
          <a:p>
            <a:r>
              <a:rPr lang="en-US" sz="2800" dirty="0" smtClean="0"/>
              <a:t>Socio-economic impact of water in women growing their local knowledge and role in broader IWRM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7452"/>
            <a:ext cx="8229600" cy="882748"/>
          </a:xfrm>
        </p:spPr>
        <p:txBody>
          <a:bodyPr/>
          <a:lstStyle/>
          <a:p>
            <a:r>
              <a:rPr lang="en-US" sz="6000" b="1" dirty="0" smtClean="0"/>
              <a:t>Q &amp; A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THANK YOU/ BAIE DANKIE/ REALEBOGA</a:t>
            </a:r>
            <a:endParaRPr lang="en-US" b="1" dirty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DISCUSSIONS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PRESENTATION</a:t>
            </a:r>
            <a:r>
              <a:rPr lang="en-US" dirty="0" smtClean="0"/>
              <a:t> </a:t>
            </a:r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0665"/>
            <a:ext cx="8229600" cy="4325498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Current status (data bases, IMS, institutional arrangement, 3-Country establishment)</a:t>
            </a:r>
          </a:p>
          <a:p>
            <a:r>
              <a:rPr lang="en-US" dirty="0" smtClean="0"/>
              <a:t>Harmonization of what exists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Discussions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3904"/>
          </a:xfrm>
        </p:spPr>
        <p:txBody>
          <a:bodyPr/>
          <a:lstStyle/>
          <a:p>
            <a:r>
              <a:rPr lang="en-ZA" sz="28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Groundwater governance at national level </a:t>
            </a:r>
            <a:r>
              <a:rPr lang="en-ZA" sz="28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(1)</a:t>
            </a:r>
            <a:r>
              <a:rPr lang="en-ZA" sz="28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/>
            </a:r>
            <a:br>
              <a:rPr lang="en-ZA" sz="28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</a:br>
            <a:r>
              <a:rPr lang="en-ZA" sz="28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Policies </a:t>
            </a:r>
            <a:r>
              <a:rPr lang="en-ZA" sz="28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and legislation </a:t>
            </a:r>
            <a:r>
              <a:rPr lang="en-ZA" sz="28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(1.1</a:t>
            </a:r>
            <a:r>
              <a:rPr lang="en-ZA" sz="28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)</a:t>
            </a:r>
            <a:endParaRPr lang="en-ZA" sz="28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68443" y="963904"/>
            <a:ext cx="8646071" cy="55399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NWP (1997)</a:t>
            </a:r>
            <a:r>
              <a:rPr kumimoji="0" lang="en-US" altLang="zh-CN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NWA (1998):</a:t>
            </a:r>
            <a:endParaRPr kumimoji="0" lang="en-ZA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All water resources common to all and subject to national control</a:t>
            </a:r>
            <a:endParaRPr kumimoji="0" lang="en-ZA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All water consistent status in law </a:t>
            </a:r>
            <a:endParaRPr kumimoji="0" lang="en-ZA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Groundwater integral part of the water resource and must be managed as such</a:t>
            </a:r>
            <a:endParaRPr kumimoji="0" lang="en-ZA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NWRS</a:t>
            </a:r>
            <a:r>
              <a:rPr kumimoji="0" lang="en-ZA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ZA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2004):</a:t>
            </a:r>
            <a:endParaRPr kumimoji="0" lang="en-ZA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Describes how to protect, use, develop, conserve, manage and control water resources</a:t>
            </a:r>
            <a:endParaRPr kumimoji="0" lang="en-ZA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Formulation of National Groundwater Strategy (2010) to address shortcomings</a:t>
            </a:r>
            <a:endParaRPr kumimoji="0" lang="en-ZA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altLang="zh-CN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NGS objectives (2010): </a:t>
            </a:r>
            <a:endParaRPr kumimoji="0" lang="en-ZA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Groundwater to be recognised as important strategic water resource</a:t>
            </a:r>
            <a:endParaRPr kumimoji="0" lang="en-ZA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Knowledge and use of groundwater increased along with the capacity</a:t>
            </a:r>
            <a:endParaRPr kumimoji="0" lang="en-ZA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Better groundwater management programmes developed</a:t>
            </a:r>
            <a:endParaRPr kumimoji="0" lang="en-ZA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altLang="zh-CN" sz="1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zh-CN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Priority actions</a:t>
            </a:r>
            <a:endParaRPr kumimoji="0" lang="en-ZA" altLang="zh-CN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altLang="zh-CN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Policy, legislation and regulation</a:t>
            </a:r>
            <a:endParaRPr kumimoji="0" lang="en-ZA" altLang="zh-CN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altLang="zh-CN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Water resources planning</a:t>
            </a:r>
            <a:endParaRPr kumimoji="0" lang="en-ZA" altLang="zh-CN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altLang="zh-CN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Human capacity</a:t>
            </a:r>
            <a:endParaRPr kumimoji="0" lang="en-ZA" altLang="zh-CN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altLang="zh-CN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Sustainable groundwater management</a:t>
            </a:r>
            <a:endParaRPr kumimoji="0" lang="en-ZA" altLang="zh-CN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altLang="zh-CN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Institutional capacity</a:t>
            </a:r>
            <a:endParaRPr kumimoji="0" lang="en-ZA" altLang="zh-CN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altLang="zh-CN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Information management</a:t>
            </a:r>
            <a:endParaRPr kumimoji="0" lang="en-ZA" altLang="zh-CN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altLang="zh-CN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Groundwater research</a:t>
            </a:r>
            <a:endParaRPr kumimoji="0" lang="en-ZA" altLang="zh-CN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altLang="zh-CN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Communication and awareness</a:t>
            </a:r>
            <a:endParaRPr kumimoji="0" lang="en-ZA" altLang="zh-CN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78543101"/>
              </p:ext>
            </p:extLst>
          </p:nvPr>
        </p:nvGraphicFramePr>
        <p:xfrm>
          <a:off x="395536" y="1301811"/>
          <a:ext cx="8064896" cy="52955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494095"/>
                <a:gridCol w="5570801"/>
              </a:tblGrid>
              <a:tr h="2541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Topic…</a:t>
                      </a:r>
                      <a:endParaRPr lang="en-ZA" sz="1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29" marR="42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/>
                        <a:t>Groundwater </a:t>
                      </a:r>
                      <a:r>
                        <a:rPr lang="en-US" sz="1600" b="1" dirty="0" smtClean="0"/>
                        <a:t>Provisions…</a:t>
                      </a:r>
                      <a:endParaRPr lang="en-ZA" sz="1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29" marR="42629" marT="0" marB="0"/>
                </a:tc>
              </a:tr>
              <a:tr h="9528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/>
                        <a:t>Rights and access to groundwater</a:t>
                      </a:r>
                      <a:endParaRPr lang="en-ZA" sz="14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29" marR="42629" marT="0" marB="0"/>
                </a:tc>
                <a:tc>
                  <a:txBody>
                    <a:bodyPr/>
                    <a:lstStyle/>
                    <a:p>
                      <a:pPr marL="176213" lvl="0" indent="-176213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All water part of interdependent water cycle; a resource common to all</a:t>
                      </a:r>
                      <a:endParaRPr lang="en-ZA" sz="1200" dirty="0"/>
                    </a:p>
                    <a:p>
                      <a:pPr marL="176213" lvl="0" indent="-176213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Equity in access for all South African citizens to water services, water resources and benefits from usage</a:t>
                      </a:r>
                      <a:endParaRPr lang="en-ZA" sz="1200" dirty="0"/>
                    </a:p>
                    <a:p>
                      <a:pPr marL="176213" lvl="0" indent="-176213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No ownership but only a right for environmental and basic human needs (Reserve) and authorization for its use</a:t>
                      </a:r>
                      <a:endParaRPr lang="en-ZA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29" marR="42629" marT="0" marB="0"/>
                </a:tc>
              </a:tr>
              <a:tr h="3811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/>
                        <a:t>Groundwater allocation</a:t>
                      </a:r>
                      <a:endParaRPr lang="en-ZA" sz="14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29" marR="42629" marT="0" marB="0"/>
                </a:tc>
                <a:tc>
                  <a:txBody>
                    <a:bodyPr/>
                    <a:lstStyle/>
                    <a:p>
                      <a:pPr marL="176213" lvl="0" indent="-176213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Allocation licensing policy (registration of new wells, drillers; groundwater use in context of CMP)</a:t>
                      </a:r>
                      <a:endParaRPr lang="en-ZA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29" marR="42629" marT="0" marB="0"/>
                </a:tc>
              </a:tr>
              <a:tr h="7623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/>
                        <a:t>Protection of water resources</a:t>
                      </a:r>
                      <a:endParaRPr lang="en-ZA" sz="14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29" marR="42629" marT="0" marB="0"/>
                </a:tc>
                <a:tc>
                  <a:txBody>
                    <a:bodyPr/>
                    <a:lstStyle/>
                    <a:p>
                      <a:pPr marL="176213" lvl="0" indent="-176213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Resource directed measures – setting clear objectives for protection of resources (classification, reserve determination and RQOs)</a:t>
                      </a:r>
                      <a:endParaRPr lang="en-ZA" sz="1200" dirty="0"/>
                    </a:p>
                    <a:p>
                      <a:pPr marL="176213" lvl="0" indent="-176213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Source directed measures – control and ensure that objectives are met</a:t>
                      </a:r>
                      <a:endParaRPr lang="en-ZA" sz="1200" dirty="0"/>
                    </a:p>
                    <a:p>
                      <a:pPr marL="176213" lvl="0" indent="-176213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Artificial recharge strategy (2007)</a:t>
                      </a:r>
                      <a:endParaRPr lang="en-ZA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29" marR="42629" marT="0" marB="0"/>
                </a:tc>
              </a:tr>
              <a:tr h="5082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/>
                        <a:t>Climate change impacts and adaptation</a:t>
                      </a:r>
                      <a:endParaRPr lang="en-ZA" sz="14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29" marR="42629" marT="0" marB="0"/>
                </a:tc>
                <a:tc>
                  <a:txBody>
                    <a:bodyPr/>
                    <a:lstStyle/>
                    <a:p>
                      <a:pPr marL="176213" lvl="0" indent="-176213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Develop pro-active and pre-emptive approaches in water related disaster prevention</a:t>
                      </a:r>
                      <a:endParaRPr lang="en-ZA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29" marR="42629" marT="0" marB="0"/>
                </a:tc>
              </a:tr>
              <a:tr h="5082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/>
                        <a:t>Conjunctive use and management</a:t>
                      </a:r>
                      <a:endParaRPr lang="en-ZA" sz="14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29" marR="42629" marT="0" marB="0"/>
                </a:tc>
                <a:tc>
                  <a:txBody>
                    <a:bodyPr/>
                    <a:lstStyle/>
                    <a:p>
                      <a:pPr marL="176213" lvl="0" indent="-176213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Water conservation and utilization policy</a:t>
                      </a:r>
                      <a:endParaRPr lang="en-ZA" sz="1200" dirty="0"/>
                    </a:p>
                    <a:p>
                      <a:pPr marL="176213" lvl="0" indent="-176213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Water development in accordance with Integrated Environmental management</a:t>
                      </a:r>
                      <a:endParaRPr lang="en-ZA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29" marR="42629" marT="0" marB="0"/>
                </a:tc>
              </a:tr>
              <a:tr h="2541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/>
                        <a:t>Groundwater monitoring</a:t>
                      </a:r>
                      <a:endParaRPr lang="en-ZA" sz="14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29" marR="42629" marT="0" marB="0"/>
                </a:tc>
                <a:tc>
                  <a:txBody>
                    <a:bodyPr/>
                    <a:lstStyle/>
                    <a:p>
                      <a:pPr marL="176213" lvl="0" indent="-176213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Detailed account on resource monitoring and information management</a:t>
                      </a:r>
                      <a:endParaRPr lang="en-ZA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29" marR="42629" marT="0" marB="0"/>
                </a:tc>
              </a:tr>
              <a:tr h="2541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/>
                        <a:t>Water pricing</a:t>
                      </a:r>
                      <a:endParaRPr lang="en-ZA" sz="14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29" marR="42629" marT="0" marB="0"/>
                </a:tc>
                <a:tc>
                  <a:txBody>
                    <a:bodyPr/>
                    <a:lstStyle/>
                    <a:p>
                      <a:pPr marL="176213" lvl="0" indent="-176213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Water pricing policy – not clear on compliance regimes</a:t>
                      </a:r>
                      <a:endParaRPr lang="en-ZA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29" marR="42629" marT="0" marB="0"/>
                </a:tc>
              </a:tr>
              <a:tr h="5082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Transboundary</a:t>
                      </a:r>
                      <a:r>
                        <a:rPr lang="en-US" sz="1400" dirty="0"/>
                        <a:t> water management</a:t>
                      </a:r>
                      <a:endParaRPr lang="en-ZA" sz="14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29" marR="42629" marT="0" marB="0"/>
                </a:tc>
                <a:tc>
                  <a:txBody>
                    <a:bodyPr/>
                    <a:lstStyle/>
                    <a:p>
                      <a:pPr marL="176213" lvl="0" indent="-176213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SADC Protocol on Shared Water Course systems</a:t>
                      </a:r>
                      <a:endParaRPr lang="en-ZA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29" marR="42629" marT="0" marB="0"/>
                </a:tc>
              </a:tr>
              <a:tr h="5082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/>
                        <a:t>Institutions for water management</a:t>
                      </a:r>
                      <a:endParaRPr lang="en-ZA" sz="14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29" marR="42629" marT="0" marB="0"/>
                </a:tc>
                <a:tc>
                  <a:txBody>
                    <a:bodyPr/>
                    <a:lstStyle/>
                    <a:p>
                      <a:pPr marL="176213" lvl="0" indent="-176213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National (</a:t>
                      </a:r>
                      <a:r>
                        <a:rPr lang="en-US" sz="1200" dirty="0" smtClean="0"/>
                        <a:t>DWA)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regional </a:t>
                      </a:r>
                      <a:r>
                        <a:rPr lang="en-US" sz="1200" dirty="0"/>
                        <a:t>(CMA) and local (Irrigation boards</a:t>
                      </a:r>
                      <a:r>
                        <a:rPr lang="en-US" sz="1200" dirty="0" smtClean="0"/>
                        <a:t>)</a:t>
                      </a:r>
                      <a:endParaRPr lang="en-ZA" sz="1200" dirty="0"/>
                    </a:p>
                  </a:txBody>
                  <a:tcPr marL="42629" marR="42629" marT="0" marB="0"/>
                </a:tc>
              </a:tr>
              <a:tr h="4040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/>
                        <a:t>Stakeholder participation</a:t>
                      </a:r>
                      <a:endParaRPr lang="en-ZA" sz="14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29" marR="42629" marT="0" marB="0"/>
                </a:tc>
                <a:tc>
                  <a:txBody>
                    <a:bodyPr/>
                    <a:lstStyle/>
                    <a:p>
                      <a:pPr marL="176213" lvl="0" indent="-176213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/>
                        <a:t>Integral part of SA’s water sector reform</a:t>
                      </a:r>
                      <a:endParaRPr lang="en-ZA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29" marR="42629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69522" y="692696"/>
            <a:ext cx="6848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NWP (1997): Groundwater provisions well catered for...</a:t>
            </a:r>
            <a:endParaRPr lang="en-Z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/>
          <a:lstStyle/>
          <a:p>
            <a:r>
              <a:rPr lang="en-ZA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Policies and legislation </a:t>
            </a:r>
            <a:r>
              <a:rPr lang="en-ZA" sz="28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(1.1 </a:t>
            </a:r>
            <a:r>
              <a:rPr lang="en-ZA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cont</a:t>
            </a:r>
            <a:r>
              <a:rPr lang="en-ZA" sz="28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.)</a:t>
            </a:r>
            <a:endParaRPr lang="en-ZA" sz="28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52400" y="0"/>
            <a:ext cx="8991599" cy="7835991"/>
            <a:chOff x="152400" y="0"/>
            <a:chExt cx="8991599" cy="7835991"/>
          </a:xfrm>
        </p:grpSpPr>
        <p:pic>
          <p:nvPicPr>
            <p:cNvPr id="3076" name="Picture 4" descr="EileenBoreLog-Apr'08"/>
            <p:cNvPicPr>
              <a:picLocks noChangeAspect="1" noChangeArrowheads="1"/>
            </p:cNvPicPr>
            <p:nvPr/>
          </p:nvPicPr>
          <p:blipFill>
            <a:blip r:embed="rId2" cstate="print">
              <a:lum bright="-14000" contrast="20000"/>
            </a:blip>
            <a:stretch>
              <a:fillRect/>
            </a:stretch>
          </p:blipFill>
          <p:spPr bwMode="auto">
            <a:xfrm>
              <a:off x="152400" y="254000"/>
              <a:ext cx="3906982" cy="633429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4071934" y="0"/>
              <a:ext cx="5072065" cy="7835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Geological log of Eileen Bore -RSA</a:t>
              </a:r>
            </a:p>
            <a:p>
              <a:pPr marL="261938" lvl="1">
                <a:lnSpc>
                  <a:spcPct val="130000"/>
                </a:lnSpc>
              </a:pP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In </a:t>
              </a:r>
              <a:r>
                <a:rPr lang="en-US" sz="1600" dirty="0" err="1">
                  <a:solidFill>
                    <a:schemeClr val="bg1">
                      <a:lumMod val="75000"/>
                    </a:schemeClr>
                  </a:solidFill>
                </a:rPr>
                <a:t>Nossib</a:t>
              </a: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 River (just south of </a:t>
              </a:r>
              <a:r>
                <a:rPr lang="en-US" sz="1600" dirty="0" err="1">
                  <a:solidFill>
                    <a:schemeClr val="bg1">
                      <a:lumMod val="75000"/>
                    </a:schemeClr>
                  </a:solidFill>
                </a:rPr>
                <a:t>Nossib</a:t>
              </a: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 Rest Camp)</a:t>
              </a:r>
            </a:p>
            <a:p>
              <a:pPr marL="261938" lvl="1">
                <a:lnSpc>
                  <a:spcPct val="140000"/>
                </a:lnSpc>
              </a:pPr>
              <a:r>
                <a:rPr lang="en-US" sz="1600" dirty="0"/>
                <a:t>Total T-</a:t>
              </a:r>
              <a:r>
                <a:rPr lang="en-US" sz="1600" dirty="0" err="1"/>
                <a:t>Qk</a:t>
              </a:r>
              <a:r>
                <a:rPr lang="en-US" sz="1600" dirty="0"/>
                <a:t>: 60m</a:t>
              </a:r>
            </a:p>
            <a:p>
              <a:pPr marL="261938" lvl="1"/>
              <a:r>
                <a:rPr lang="en-US" sz="1600" dirty="0"/>
                <a:t>Water strike (1) </a:t>
              </a:r>
              <a:r>
                <a:rPr lang="en-US" sz="1600" dirty="0">
                  <a:cs typeface="Arial" charset="0"/>
                </a:rPr>
                <a:t>±</a:t>
              </a:r>
              <a:r>
                <a:rPr lang="en-US" sz="1600" dirty="0" smtClean="0"/>
                <a:t>20m</a:t>
              </a:r>
              <a:endParaRPr lang="en-US" sz="1600" dirty="0"/>
            </a:p>
            <a:p>
              <a:pPr marL="261938" lvl="1"/>
              <a:r>
                <a:rPr lang="en-US" sz="1600" dirty="0" err="1"/>
                <a:t>Waterlevel</a:t>
              </a:r>
              <a:r>
                <a:rPr lang="en-US" sz="1600" dirty="0"/>
                <a:t> (’61): 21m.</a:t>
              </a:r>
            </a:p>
            <a:p>
              <a:pPr marL="261938" lvl="1"/>
              <a:r>
                <a:rPr lang="en-US" sz="1600" dirty="0" err="1"/>
                <a:t>Waterlevel</a:t>
              </a:r>
              <a:r>
                <a:rPr lang="en-US" sz="1600" dirty="0"/>
                <a:t> (’86): 41m.</a:t>
              </a:r>
            </a:p>
            <a:p>
              <a:pPr marL="261938" lvl="1"/>
              <a:r>
                <a:rPr lang="en-US" sz="1600" dirty="0"/>
                <a:t>EC: &gt;1000mS/m (TDS: </a:t>
              </a:r>
              <a:r>
                <a:rPr lang="en-US" sz="1600" dirty="0">
                  <a:cs typeface="Arial" charset="0"/>
                </a:rPr>
                <a:t>±7500mg/l);</a:t>
              </a:r>
            </a:p>
            <a:p>
              <a:pPr marL="261938" lvl="1"/>
              <a:r>
                <a:rPr lang="en-US" sz="1600" dirty="0">
                  <a:cs typeface="Arial" charset="0"/>
                </a:rPr>
                <a:t>Yield: 1.6l/s.</a:t>
              </a:r>
            </a:p>
            <a:p>
              <a:pPr marL="261938" lvl="1"/>
              <a:r>
                <a:rPr lang="en-US" sz="1600" dirty="0" smtClean="0">
                  <a:cs typeface="Arial" charset="0"/>
                </a:rPr>
                <a:t>The </a:t>
              </a:r>
              <a:r>
                <a:rPr lang="en-US" sz="1600" dirty="0">
                  <a:cs typeface="Arial" charset="0"/>
                </a:rPr>
                <a:t>1961 Deep Aquifer Drilling </a:t>
              </a:r>
              <a:r>
                <a:rPr lang="en-US" sz="1600" dirty="0" err="1">
                  <a:cs typeface="Arial" charset="0"/>
                </a:rPr>
                <a:t>Programme</a:t>
              </a:r>
              <a:r>
                <a:rPr lang="en-US" sz="1600" dirty="0">
                  <a:cs typeface="Arial" charset="0"/>
                </a:rPr>
                <a:t>:</a:t>
              </a:r>
            </a:p>
            <a:p>
              <a:pPr marL="261938" lvl="1"/>
              <a:r>
                <a:rPr lang="en-US" sz="1600" dirty="0">
                  <a:cs typeface="Arial" charset="0"/>
                </a:rPr>
                <a:t>The Eileen Bore is the deepest (381m) of  about four bores drilled by DWA in 1961 to explore the occurrence of “deep aquifers” in the Gemsbok Park.</a:t>
              </a:r>
            </a:p>
            <a:p>
              <a:pPr marL="261938" lvl="1"/>
              <a:r>
                <a:rPr lang="en-US" sz="1600" dirty="0">
                  <a:cs typeface="Arial" charset="0"/>
                </a:rPr>
                <a:t>Bores drilled in the northern sector of the park, intercepted “a whitish sandstone with coal beds” which was at that time was described as the </a:t>
              </a:r>
              <a:r>
                <a:rPr lang="en-US" sz="1600" dirty="0" err="1">
                  <a:cs typeface="Arial" charset="0"/>
                </a:rPr>
                <a:t>Auob</a:t>
              </a:r>
              <a:r>
                <a:rPr lang="en-US" sz="1600" dirty="0">
                  <a:cs typeface="Arial" charset="0"/>
                </a:rPr>
                <a:t> Sandstone Member (P.J. </a:t>
              </a:r>
              <a:r>
                <a:rPr lang="en-US" sz="1600" dirty="0" err="1">
                  <a:cs typeface="Arial" charset="0"/>
                </a:rPr>
                <a:t>Smit</a:t>
              </a:r>
              <a:r>
                <a:rPr lang="en-US" sz="1600" dirty="0">
                  <a:cs typeface="Arial" charset="0"/>
                </a:rPr>
                <a:t>, 1964). </a:t>
              </a:r>
            </a:p>
            <a:p>
              <a:pPr marL="261938" lvl="1"/>
              <a:r>
                <a:rPr lang="en-US" sz="1600" dirty="0">
                  <a:cs typeface="Arial" charset="0"/>
                </a:rPr>
                <a:t>Although the water strikes were quite deep, the aquifer was under pressure (sub-artesian conditions) and (unfortunately) yielded saline water (EC: &gt;1600 </a:t>
              </a:r>
              <a:r>
                <a:rPr lang="en-US" sz="1600" dirty="0" err="1">
                  <a:cs typeface="Arial" charset="0"/>
                </a:rPr>
                <a:t>mS</a:t>
              </a:r>
              <a:r>
                <a:rPr lang="en-US" sz="1600" dirty="0">
                  <a:cs typeface="Arial" charset="0"/>
                </a:rPr>
                <a:t>/m).</a:t>
              </a:r>
            </a:p>
            <a:p>
              <a:pPr marL="261938" lvl="1"/>
              <a:r>
                <a:rPr lang="en-US" sz="1600" dirty="0">
                  <a:cs typeface="Arial" charset="0"/>
                </a:rPr>
                <a:t>Yields were in the order of 1.5 to 3l/s. Some of these bores were still used for game water supplies, although they used it merely to satisfy their mineral requirement</a:t>
              </a:r>
              <a:r>
                <a:rPr lang="en-US" sz="1600" dirty="0" smtClean="0">
                  <a:cs typeface="Arial" charset="0"/>
                </a:rPr>
                <a:t>.</a:t>
              </a:r>
            </a:p>
            <a:p>
              <a:pPr marL="261938" lvl="1"/>
              <a:endParaRPr lang="en-US" sz="1400" dirty="0" smtClean="0">
                <a:cs typeface="Arial" charset="0"/>
              </a:endParaRPr>
            </a:p>
            <a:p>
              <a:pPr marL="261938" lvl="1"/>
              <a:endParaRPr lang="en-US" sz="1400" dirty="0" smtClean="0">
                <a:cs typeface="Arial" charset="0"/>
              </a:endParaRPr>
            </a:p>
            <a:p>
              <a:pPr marL="261938" lvl="1"/>
              <a:endParaRPr lang="en-US" sz="1400" dirty="0" smtClean="0">
                <a:cs typeface="Arial" charset="0"/>
              </a:endParaRPr>
            </a:p>
            <a:p>
              <a:pPr marL="261938" lvl="1"/>
              <a:endParaRPr lang="en-US" sz="1400" dirty="0" smtClean="0">
                <a:cs typeface="Arial" charset="0"/>
              </a:endParaRPr>
            </a:p>
            <a:p>
              <a:pPr marL="261938" lvl="1"/>
              <a:endParaRPr lang="en-US" sz="1400" dirty="0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-Qk_Prof[2]-Apr'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4543"/>
            <a:ext cx="9144000" cy="5549007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196975"/>
            <a:ext cx="9144000" cy="56880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500563" y="3832225"/>
            <a:ext cx="4587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FF9900"/>
                </a:solidFill>
              </a:rPr>
              <a:t>Pp-a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003800" y="4048125"/>
            <a:ext cx="466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CC00"/>
                </a:solidFill>
              </a:rPr>
              <a:t>Pp-n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8027988" y="3976688"/>
            <a:ext cx="466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CC00"/>
                </a:solidFill>
              </a:rPr>
              <a:t>Pp-n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03213" y="187325"/>
            <a:ext cx="85899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Section showing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Auob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(Pp-a) and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Nossib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(Pp-n) Sandstones along a Namibia-Botswana-South Africa profile. To note is the so-called Gemsbok Park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palaeo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-escarpment where the aquifers are probably leaking into the Kalahari Formations (high saline water in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palaeo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valley)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" name="Freeform 40" descr="Large checker board"/>
          <p:cNvSpPr>
            <a:spLocks/>
          </p:cNvSpPr>
          <p:nvPr/>
        </p:nvSpPr>
        <p:spPr bwMode="auto">
          <a:xfrm>
            <a:off x="1700213" y="5021263"/>
            <a:ext cx="1111250" cy="808037"/>
          </a:xfrm>
          <a:custGeom>
            <a:avLst/>
            <a:gdLst/>
            <a:ahLst/>
            <a:cxnLst>
              <a:cxn ang="0">
                <a:pos x="48" y="358"/>
              </a:cxn>
              <a:cxn ang="0">
                <a:pos x="124" y="184"/>
              </a:cxn>
              <a:cxn ang="0">
                <a:pos x="211" y="141"/>
              </a:cxn>
              <a:cxn ang="0">
                <a:pos x="277" y="119"/>
              </a:cxn>
              <a:cxn ang="0">
                <a:pos x="374" y="54"/>
              </a:cxn>
              <a:cxn ang="0">
                <a:pos x="494" y="0"/>
              </a:cxn>
              <a:cxn ang="0">
                <a:pos x="581" y="10"/>
              </a:cxn>
              <a:cxn ang="0">
                <a:pos x="646" y="65"/>
              </a:cxn>
              <a:cxn ang="0">
                <a:pos x="700" y="163"/>
              </a:cxn>
              <a:cxn ang="0">
                <a:pos x="657" y="315"/>
              </a:cxn>
              <a:cxn ang="0">
                <a:pos x="592" y="347"/>
              </a:cxn>
              <a:cxn ang="0">
                <a:pos x="548" y="445"/>
              </a:cxn>
              <a:cxn ang="0">
                <a:pos x="146" y="489"/>
              </a:cxn>
              <a:cxn ang="0">
                <a:pos x="16" y="423"/>
              </a:cxn>
              <a:cxn ang="0">
                <a:pos x="5" y="391"/>
              </a:cxn>
              <a:cxn ang="0">
                <a:pos x="48" y="358"/>
              </a:cxn>
            </a:cxnLst>
            <a:rect l="0" t="0" r="r" b="b"/>
            <a:pathLst>
              <a:path w="700" h="509">
                <a:moveTo>
                  <a:pt x="48" y="358"/>
                </a:moveTo>
                <a:cubicBezTo>
                  <a:pt x="65" y="292"/>
                  <a:pt x="54" y="219"/>
                  <a:pt x="124" y="184"/>
                </a:cubicBezTo>
                <a:cubicBezTo>
                  <a:pt x="153" y="169"/>
                  <a:pt x="182" y="154"/>
                  <a:pt x="211" y="141"/>
                </a:cubicBezTo>
                <a:cubicBezTo>
                  <a:pt x="232" y="131"/>
                  <a:pt x="277" y="119"/>
                  <a:pt x="277" y="119"/>
                </a:cubicBezTo>
                <a:cubicBezTo>
                  <a:pt x="353" y="69"/>
                  <a:pt x="321" y="91"/>
                  <a:pt x="374" y="54"/>
                </a:cubicBezTo>
                <a:cubicBezTo>
                  <a:pt x="409" y="30"/>
                  <a:pt x="457" y="24"/>
                  <a:pt x="494" y="0"/>
                </a:cubicBezTo>
                <a:cubicBezTo>
                  <a:pt x="523" y="3"/>
                  <a:pt x="554" y="0"/>
                  <a:pt x="581" y="10"/>
                </a:cubicBezTo>
                <a:cubicBezTo>
                  <a:pt x="608" y="20"/>
                  <a:pt x="623" y="49"/>
                  <a:pt x="646" y="65"/>
                </a:cubicBezTo>
                <a:cubicBezTo>
                  <a:pt x="668" y="97"/>
                  <a:pt x="679" y="130"/>
                  <a:pt x="700" y="163"/>
                </a:cubicBezTo>
                <a:cubicBezTo>
                  <a:pt x="696" y="202"/>
                  <a:pt x="697" y="283"/>
                  <a:pt x="657" y="315"/>
                </a:cubicBezTo>
                <a:cubicBezTo>
                  <a:pt x="638" y="330"/>
                  <a:pt x="612" y="334"/>
                  <a:pt x="592" y="347"/>
                </a:cubicBezTo>
                <a:cubicBezTo>
                  <a:pt x="588" y="359"/>
                  <a:pt x="571" y="431"/>
                  <a:pt x="548" y="445"/>
                </a:cubicBezTo>
                <a:cubicBezTo>
                  <a:pt x="468" y="495"/>
                  <a:pt x="222" y="485"/>
                  <a:pt x="146" y="489"/>
                </a:cubicBezTo>
                <a:cubicBezTo>
                  <a:pt x="82" y="509"/>
                  <a:pt x="41" y="496"/>
                  <a:pt x="16" y="423"/>
                </a:cubicBezTo>
                <a:cubicBezTo>
                  <a:pt x="12" y="412"/>
                  <a:pt x="0" y="401"/>
                  <a:pt x="5" y="391"/>
                </a:cubicBezTo>
                <a:cubicBezTo>
                  <a:pt x="13" y="375"/>
                  <a:pt x="34" y="369"/>
                  <a:pt x="48" y="358"/>
                </a:cubicBezTo>
                <a:close/>
              </a:path>
            </a:pathLst>
          </a:custGeom>
          <a:pattFill prst="lgCheck">
            <a:fgClr>
              <a:srgbClr val="DDDDDD"/>
            </a:fgClr>
            <a:bgClr>
              <a:schemeClr val="bg1"/>
            </a:bgClr>
          </a:pattFill>
          <a:ln w="9525" cap="flat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ZA"/>
          </a:p>
        </p:txBody>
      </p:sp>
      <p:pic>
        <p:nvPicPr>
          <p:cNvPr id="4100" name="Picture 4" descr="KGNP_RadioCarb-Apr'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11138"/>
            <a:ext cx="2087563" cy="4802187"/>
          </a:xfrm>
          <a:prstGeom prst="rect">
            <a:avLst/>
          </a:prstGeom>
          <a:noFill/>
        </p:spPr>
      </p:pic>
      <p:sp>
        <p:nvSpPr>
          <p:cNvPr id="4101" name="Freeform 5"/>
          <p:cNvSpPr>
            <a:spLocks/>
          </p:cNvSpPr>
          <p:nvPr/>
        </p:nvSpPr>
        <p:spPr bwMode="auto">
          <a:xfrm>
            <a:off x="566738" y="290513"/>
            <a:ext cx="4832350" cy="5502275"/>
          </a:xfrm>
          <a:custGeom>
            <a:avLst/>
            <a:gdLst/>
            <a:ahLst/>
            <a:cxnLst>
              <a:cxn ang="0">
                <a:pos x="48" y="56"/>
              </a:cxn>
              <a:cxn ang="0">
                <a:pos x="159" y="167"/>
              </a:cxn>
              <a:cxn ang="0">
                <a:pos x="246" y="197"/>
              </a:cxn>
              <a:cxn ang="0">
                <a:pos x="347" y="225"/>
              </a:cxn>
              <a:cxn ang="0">
                <a:pos x="409" y="331"/>
              </a:cxn>
              <a:cxn ang="0">
                <a:pos x="515" y="417"/>
              </a:cxn>
              <a:cxn ang="0">
                <a:pos x="567" y="488"/>
              </a:cxn>
              <a:cxn ang="0">
                <a:pos x="616" y="559"/>
              </a:cxn>
              <a:cxn ang="0">
                <a:pos x="629" y="629"/>
              </a:cxn>
              <a:cxn ang="0">
                <a:pos x="686" y="697"/>
              </a:cxn>
              <a:cxn ang="0">
                <a:pos x="713" y="768"/>
              </a:cxn>
              <a:cxn ang="0">
                <a:pos x="719" y="814"/>
              </a:cxn>
              <a:cxn ang="0">
                <a:pos x="757" y="858"/>
              </a:cxn>
              <a:cxn ang="0">
                <a:pos x="828" y="909"/>
              </a:cxn>
              <a:cxn ang="0">
                <a:pos x="879" y="980"/>
              </a:cxn>
              <a:cxn ang="0">
                <a:pos x="920" y="1023"/>
              </a:cxn>
              <a:cxn ang="0">
                <a:pos x="879" y="1083"/>
              </a:cxn>
              <a:cxn ang="0">
                <a:pos x="890" y="1178"/>
              </a:cxn>
              <a:cxn ang="0">
                <a:pos x="982" y="1262"/>
              </a:cxn>
              <a:cxn ang="0">
                <a:pos x="925" y="1311"/>
              </a:cxn>
              <a:cxn ang="0">
                <a:pos x="961" y="1371"/>
              </a:cxn>
              <a:cxn ang="0">
                <a:pos x="1031" y="1423"/>
              </a:cxn>
              <a:cxn ang="0">
                <a:pos x="1075" y="1523"/>
              </a:cxn>
              <a:cxn ang="0">
                <a:pos x="1056" y="1588"/>
              </a:cxn>
              <a:cxn ang="0">
                <a:pos x="1107" y="1629"/>
              </a:cxn>
              <a:cxn ang="0">
                <a:pos x="1126" y="1719"/>
              </a:cxn>
              <a:cxn ang="0">
                <a:pos x="1156" y="1906"/>
              </a:cxn>
              <a:cxn ang="0">
                <a:pos x="1170" y="1984"/>
              </a:cxn>
              <a:cxn ang="0">
                <a:pos x="1197" y="2066"/>
              </a:cxn>
              <a:cxn ang="0">
                <a:pos x="1145" y="2135"/>
              </a:cxn>
              <a:cxn ang="0">
                <a:pos x="1078" y="2313"/>
              </a:cxn>
              <a:cxn ang="0">
                <a:pos x="1015" y="2428"/>
              </a:cxn>
              <a:cxn ang="0">
                <a:pos x="932" y="2514"/>
              </a:cxn>
              <a:cxn ang="0">
                <a:pos x="958" y="2751"/>
              </a:cxn>
              <a:cxn ang="0">
                <a:pos x="942" y="2871"/>
              </a:cxn>
              <a:cxn ang="0">
                <a:pos x="925" y="3007"/>
              </a:cxn>
              <a:cxn ang="0">
                <a:pos x="896" y="3118"/>
              </a:cxn>
              <a:cxn ang="0">
                <a:pos x="886" y="3236"/>
              </a:cxn>
              <a:cxn ang="0">
                <a:pos x="893" y="3360"/>
              </a:cxn>
              <a:cxn ang="0">
                <a:pos x="1015" y="3398"/>
              </a:cxn>
              <a:cxn ang="0">
                <a:pos x="1184" y="3368"/>
              </a:cxn>
              <a:cxn ang="0">
                <a:pos x="1328" y="3384"/>
              </a:cxn>
              <a:cxn ang="0">
                <a:pos x="1417" y="3382"/>
              </a:cxn>
              <a:cxn ang="0">
                <a:pos x="1664" y="3384"/>
              </a:cxn>
              <a:cxn ang="0">
                <a:pos x="1806" y="3390"/>
              </a:cxn>
              <a:cxn ang="0">
                <a:pos x="1999" y="3387"/>
              </a:cxn>
              <a:cxn ang="0">
                <a:pos x="2213" y="3406"/>
              </a:cxn>
              <a:cxn ang="0">
                <a:pos x="2363" y="3270"/>
              </a:cxn>
              <a:cxn ang="0">
                <a:pos x="2507" y="3257"/>
              </a:cxn>
              <a:cxn ang="0">
                <a:pos x="2664" y="3257"/>
              </a:cxn>
              <a:cxn ang="0">
                <a:pos x="2884" y="3251"/>
              </a:cxn>
              <a:cxn ang="0">
                <a:pos x="3039" y="3251"/>
              </a:cxn>
            </a:cxnLst>
            <a:rect l="0" t="0" r="r" b="b"/>
            <a:pathLst>
              <a:path w="3044" h="3466">
                <a:moveTo>
                  <a:pt x="0" y="0"/>
                </a:moveTo>
                <a:cubicBezTo>
                  <a:pt x="24" y="3"/>
                  <a:pt x="25" y="47"/>
                  <a:pt x="48" y="56"/>
                </a:cubicBezTo>
                <a:cubicBezTo>
                  <a:pt x="85" y="71"/>
                  <a:pt x="95" y="108"/>
                  <a:pt x="140" y="135"/>
                </a:cubicBezTo>
                <a:cubicBezTo>
                  <a:pt x="159" y="151"/>
                  <a:pt x="141" y="157"/>
                  <a:pt x="159" y="167"/>
                </a:cubicBezTo>
                <a:cubicBezTo>
                  <a:pt x="168" y="172"/>
                  <a:pt x="178" y="160"/>
                  <a:pt x="192" y="165"/>
                </a:cubicBezTo>
                <a:cubicBezTo>
                  <a:pt x="206" y="170"/>
                  <a:pt x="232" y="192"/>
                  <a:pt x="246" y="197"/>
                </a:cubicBezTo>
                <a:cubicBezTo>
                  <a:pt x="260" y="202"/>
                  <a:pt x="259" y="190"/>
                  <a:pt x="276" y="195"/>
                </a:cubicBezTo>
                <a:cubicBezTo>
                  <a:pt x="293" y="200"/>
                  <a:pt x="330" y="210"/>
                  <a:pt x="347" y="225"/>
                </a:cubicBezTo>
                <a:cubicBezTo>
                  <a:pt x="389" y="252"/>
                  <a:pt x="354" y="246"/>
                  <a:pt x="377" y="284"/>
                </a:cubicBezTo>
                <a:cubicBezTo>
                  <a:pt x="382" y="292"/>
                  <a:pt x="403" y="324"/>
                  <a:pt x="409" y="331"/>
                </a:cubicBezTo>
                <a:cubicBezTo>
                  <a:pt x="416" y="339"/>
                  <a:pt x="464" y="360"/>
                  <a:pt x="469" y="369"/>
                </a:cubicBezTo>
                <a:cubicBezTo>
                  <a:pt x="484" y="383"/>
                  <a:pt x="505" y="405"/>
                  <a:pt x="515" y="417"/>
                </a:cubicBezTo>
                <a:cubicBezTo>
                  <a:pt x="525" y="431"/>
                  <a:pt x="517" y="441"/>
                  <a:pt x="526" y="453"/>
                </a:cubicBezTo>
                <a:cubicBezTo>
                  <a:pt x="549" y="463"/>
                  <a:pt x="543" y="480"/>
                  <a:pt x="567" y="488"/>
                </a:cubicBezTo>
                <a:cubicBezTo>
                  <a:pt x="576" y="501"/>
                  <a:pt x="591" y="511"/>
                  <a:pt x="599" y="523"/>
                </a:cubicBezTo>
                <a:cubicBezTo>
                  <a:pt x="607" y="535"/>
                  <a:pt x="606" y="550"/>
                  <a:pt x="616" y="559"/>
                </a:cubicBezTo>
                <a:cubicBezTo>
                  <a:pt x="620" y="570"/>
                  <a:pt x="644" y="548"/>
                  <a:pt x="659" y="575"/>
                </a:cubicBezTo>
                <a:cubicBezTo>
                  <a:pt x="661" y="587"/>
                  <a:pt x="625" y="616"/>
                  <a:pt x="629" y="629"/>
                </a:cubicBezTo>
                <a:cubicBezTo>
                  <a:pt x="633" y="642"/>
                  <a:pt x="677" y="643"/>
                  <a:pt x="686" y="654"/>
                </a:cubicBezTo>
                <a:cubicBezTo>
                  <a:pt x="695" y="665"/>
                  <a:pt x="683" y="686"/>
                  <a:pt x="686" y="697"/>
                </a:cubicBezTo>
                <a:cubicBezTo>
                  <a:pt x="689" y="708"/>
                  <a:pt x="700" y="710"/>
                  <a:pt x="704" y="722"/>
                </a:cubicBezTo>
                <a:cubicBezTo>
                  <a:pt x="707" y="737"/>
                  <a:pt x="702" y="757"/>
                  <a:pt x="713" y="768"/>
                </a:cubicBezTo>
                <a:cubicBezTo>
                  <a:pt x="724" y="779"/>
                  <a:pt x="752" y="763"/>
                  <a:pt x="758" y="777"/>
                </a:cubicBezTo>
                <a:cubicBezTo>
                  <a:pt x="767" y="782"/>
                  <a:pt x="712" y="791"/>
                  <a:pt x="719" y="814"/>
                </a:cubicBezTo>
                <a:cubicBezTo>
                  <a:pt x="719" y="822"/>
                  <a:pt x="754" y="818"/>
                  <a:pt x="760" y="825"/>
                </a:cubicBezTo>
                <a:cubicBezTo>
                  <a:pt x="766" y="832"/>
                  <a:pt x="751" y="843"/>
                  <a:pt x="757" y="858"/>
                </a:cubicBezTo>
                <a:cubicBezTo>
                  <a:pt x="763" y="873"/>
                  <a:pt x="786" y="907"/>
                  <a:pt x="798" y="915"/>
                </a:cubicBezTo>
                <a:cubicBezTo>
                  <a:pt x="807" y="942"/>
                  <a:pt x="819" y="900"/>
                  <a:pt x="828" y="909"/>
                </a:cubicBezTo>
                <a:cubicBezTo>
                  <a:pt x="837" y="918"/>
                  <a:pt x="841" y="957"/>
                  <a:pt x="850" y="969"/>
                </a:cubicBezTo>
                <a:cubicBezTo>
                  <a:pt x="859" y="986"/>
                  <a:pt x="877" y="967"/>
                  <a:pt x="879" y="980"/>
                </a:cubicBezTo>
                <a:cubicBezTo>
                  <a:pt x="881" y="993"/>
                  <a:pt x="856" y="1041"/>
                  <a:pt x="863" y="1048"/>
                </a:cubicBezTo>
                <a:cubicBezTo>
                  <a:pt x="870" y="1055"/>
                  <a:pt x="909" y="1024"/>
                  <a:pt x="920" y="1023"/>
                </a:cubicBezTo>
                <a:cubicBezTo>
                  <a:pt x="931" y="1022"/>
                  <a:pt x="935" y="1030"/>
                  <a:pt x="928" y="1040"/>
                </a:cubicBezTo>
                <a:cubicBezTo>
                  <a:pt x="921" y="1050"/>
                  <a:pt x="883" y="1071"/>
                  <a:pt x="879" y="1083"/>
                </a:cubicBezTo>
                <a:cubicBezTo>
                  <a:pt x="875" y="1095"/>
                  <a:pt x="899" y="1094"/>
                  <a:pt x="901" y="1110"/>
                </a:cubicBezTo>
                <a:cubicBezTo>
                  <a:pt x="903" y="1126"/>
                  <a:pt x="886" y="1164"/>
                  <a:pt x="890" y="1178"/>
                </a:cubicBezTo>
                <a:cubicBezTo>
                  <a:pt x="891" y="1183"/>
                  <a:pt x="900" y="1190"/>
                  <a:pt x="925" y="1195"/>
                </a:cubicBezTo>
                <a:cubicBezTo>
                  <a:pt x="933" y="1207"/>
                  <a:pt x="979" y="1246"/>
                  <a:pt x="982" y="1262"/>
                </a:cubicBezTo>
                <a:cubicBezTo>
                  <a:pt x="983" y="1276"/>
                  <a:pt x="937" y="1273"/>
                  <a:pt x="928" y="1281"/>
                </a:cubicBezTo>
                <a:cubicBezTo>
                  <a:pt x="919" y="1289"/>
                  <a:pt x="919" y="1308"/>
                  <a:pt x="925" y="1311"/>
                </a:cubicBezTo>
                <a:cubicBezTo>
                  <a:pt x="918" y="1324"/>
                  <a:pt x="957" y="1290"/>
                  <a:pt x="963" y="1300"/>
                </a:cubicBezTo>
                <a:cubicBezTo>
                  <a:pt x="969" y="1310"/>
                  <a:pt x="957" y="1355"/>
                  <a:pt x="961" y="1371"/>
                </a:cubicBezTo>
                <a:cubicBezTo>
                  <a:pt x="965" y="1388"/>
                  <a:pt x="976" y="1390"/>
                  <a:pt x="988" y="1396"/>
                </a:cubicBezTo>
                <a:cubicBezTo>
                  <a:pt x="1000" y="1405"/>
                  <a:pt x="1023" y="1405"/>
                  <a:pt x="1031" y="1423"/>
                </a:cubicBezTo>
                <a:cubicBezTo>
                  <a:pt x="1040" y="1436"/>
                  <a:pt x="1030" y="1485"/>
                  <a:pt x="1037" y="1502"/>
                </a:cubicBezTo>
                <a:cubicBezTo>
                  <a:pt x="1044" y="1519"/>
                  <a:pt x="1074" y="1513"/>
                  <a:pt x="1075" y="1523"/>
                </a:cubicBezTo>
                <a:cubicBezTo>
                  <a:pt x="1079" y="1532"/>
                  <a:pt x="1045" y="1550"/>
                  <a:pt x="1042" y="1561"/>
                </a:cubicBezTo>
                <a:cubicBezTo>
                  <a:pt x="1039" y="1572"/>
                  <a:pt x="1046" y="1590"/>
                  <a:pt x="1056" y="1588"/>
                </a:cubicBezTo>
                <a:cubicBezTo>
                  <a:pt x="1074" y="1599"/>
                  <a:pt x="1084" y="1547"/>
                  <a:pt x="1105" y="1550"/>
                </a:cubicBezTo>
                <a:cubicBezTo>
                  <a:pt x="1117" y="1552"/>
                  <a:pt x="1101" y="1612"/>
                  <a:pt x="1107" y="1629"/>
                </a:cubicBezTo>
                <a:cubicBezTo>
                  <a:pt x="1113" y="1646"/>
                  <a:pt x="1140" y="1639"/>
                  <a:pt x="1143" y="1654"/>
                </a:cubicBezTo>
                <a:cubicBezTo>
                  <a:pt x="1146" y="1669"/>
                  <a:pt x="1119" y="1693"/>
                  <a:pt x="1126" y="1719"/>
                </a:cubicBezTo>
                <a:cubicBezTo>
                  <a:pt x="1133" y="1745"/>
                  <a:pt x="1179" y="1778"/>
                  <a:pt x="1184" y="1809"/>
                </a:cubicBezTo>
                <a:cubicBezTo>
                  <a:pt x="1171" y="1861"/>
                  <a:pt x="1166" y="1854"/>
                  <a:pt x="1156" y="1906"/>
                </a:cubicBezTo>
                <a:cubicBezTo>
                  <a:pt x="1159" y="1918"/>
                  <a:pt x="1151" y="1943"/>
                  <a:pt x="1159" y="1953"/>
                </a:cubicBezTo>
                <a:cubicBezTo>
                  <a:pt x="1165" y="1961"/>
                  <a:pt x="1162" y="1978"/>
                  <a:pt x="1170" y="1984"/>
                </a:cubicBezTo>
                <a:cubicBezTo>
                  <a:pt x="1179" y="1991"/>
                  <a:pt x="1148" y="2011"/>
                  <a:pt x="1154" y="2020"/>
                </a:cubicBezTo>
                <a:cubicBezTo>
                  <a:pt x="1157" y="2038"/>
                  <a:pt x="1203" y="2049"/>
                  <a:pt x="1197" y="2066"/>
                </a:cubicBezTo>
                <a:cubicBezTo>
                  <a:pt x="1192" y="2079"/>
                  <a:pt x="1192" y="2094"/>
                  <a:pt x="1181" y="2102"/>
                </a:cubicBezTo>
                <a:cubicBezTo>
                  <a:pt x="1174" y="2114"/>
                  <a:pt x="1154" y="2114"/>
                  <a:pt x="1145" y="2135"/>
                </a:cubicBezTo>
                <a:cubicBezTo>
                  <a:pt x="1136" y="2156"/>
                  <a:pt x="1140" y="2197"/>
                  <a:pt x="1129" y="2227"/>
                </a:cubicBezTo>
                <a:cubicBezTo>
                  <a:pt x="1126" y="2276"/>
                  <a:pt x="1086" y="2265"/>
                  <a:pt x="1078" y="2313"/>
                </a:cubicBezTo>
                <a:cubicBezTo>
                  <a:pt x="1073" y="2345"/>
                  <a:pt x="1031" y="2382"/>
                  <a:pt x="1031" y="2382"/>
                </a:cubicBezTo>
                <a:cubicBezTo>
                  <a:pt x="1025" y="2400"/>
                  <a:pt x="1021" y="2410"/>
                  <a:pt x="1015" y="2428"/>
                </a:cubicBezTo>
                <a:cubicBezTo>
                  <a:pt x="1009" y="2446"/>
                  <a:pt x="992" y="2477"/>
                  <a:pt x="980" y="2491"/>
                </a:cubicBezTo>
                <a:cubicBezTo>
                  <a:pt x="967" y="2506"/>
                  <a:pt x="932" y="2514"/>
                  <a:pt x="932" y="2514"/>
                </a:cubicBezTo>
                <a:cubicBezTo>
                  <a:pt x="914" y="2541"/>
                  <a:pt x="934" y="2606"/>
                  <a:pt x="931" y="2656"/>
                </a:cubicBezTo>
                <a:cubicBezTo>
                  <a:pt x="935" y="2695"/>
                  <a:pt x="961" y="2724"/>
                  <a:pt x="958" y="2751"/>
                </a:cubicBezTo>
                <a:cubicBezTo>
                  <a:pt x="955" y="2778"/>
                  <a:pt x="917" y="2796"/>
                  <a:pt x="914" y="2816"/>
                </a:cubicBezTo>
                <a:cubicBezTo>
                  <a:pt x="911" y="2834"/>
                  <a:pt x="947" y="2853"/>
                  <a:pt x="942" y="2871"/>
                </a:cubicBezTo>
                <a:cubicBezTo>
                  <a:pt x="937" y="2890"/>
                  <a:pt x="912" y="2928"/>
                  <a:pt x="912" y="2928"/>
                </a:cubicBezTo>
                <a:cubicBezTo>
                  <a:pt x="919" y="2950"/>
                  <a:pt x="928" y="2975"/>
                  <a:pt x="925" y="3007"/>
                </a:cubicBezTo>
                <a:cubicBezTo>
                  <a:pt x="929" y="3030"/>
                  <a:pt x="939" y="3049"/>
                  <a:pt x="934" y="3067"/>
                </a:cubicBezTo>
                <a:cubicBezTo>
                  <a:pt x="929" y="3085"/>
                  <a:pt x="898" y="3100"/>
                  <a:pt x="896" y="3118"/>
                </a:cubicBezTo>
                <a:cubicBezTo>
                  <a:pt x="889" y="3136"/>
                  <a:pt x="922" y="3155"/>
                  <a:pt x="920" y="3175"/>
                </a:cubicBezTo>
                <a:cubicBezTo>
                  <a:pt x="918" y="3195"/>
                  <a:pt x="897" y="3215"/>
                  <a:pt x="886" y="3236"/>
                </a:cubicBezTo>
                <a:cubicBezTo>
                  <a:pt x="881" y="3257"/>
                  <a:pt x="854" y="3282"/>
                  <a:pt x="855" y="3303"/>
                </a:cubicBezTo>
                <a:cubicBezTo>
                  <a:pt x="856" y="3324"/>
                  <a:pt x="887" y="3334"/>
                  <a:pt x="893" y="3360"/>
                </a:cubicBezTo>
                <a:cubicBezTo>
                  <a:pt x="898" y="3389"/>
                  <a:pt x="870" y="3454"/>
                  <a:pt x="890" y="3460"/>
                </a:cubicBezTo>
                <a:cubicBezTo>
                  <a:pt x="910" y="3466"/>
                  <a:pt x="977" y="3411"/>
                  <a:pt x="1015" y="3398"/>
                </a:cubicBezTo>
                <a:cubicBezTo>
                  <a:pt x="1088" y="3412"/>
                  <a:pt x="1059" y="3374"/>
                  <a:pt x="1116" y="3379"/>
                </a:cubicBezTo>
                <a:cubicBezTo>
                  <a:pt x="1139" y="3379"/>
                  <a:pt x="1163" y="3366"/>
                  <a:pt x="1184" y="3368"/>
                </a:cubicBezTo>
                <a:cubicBezTo>
                  <a:pt x="1205" y="3370"/>
                  <a:pt x="1222" y="3390"/>
                  <a:pt x="1246" y="3393"/>
                </a:cubicBezTo>
                <a:cubicBezTo>
                  <a:pt x="1319" y="3390"/>
                  <a:pt x="1192" y="3395"/>
                  <a:pt x="1328" y="3384"/>
                </a:cubicBezTo>
                <a:cubicBezTo>
                  <a:pt x="1351" y="3382"/>
                  <a:pt x="1367" y="3406"/>
                  <a:pt x="1382" y="3406"/>
                </a:cubicBezTo>
                <a:cubicBezTo>
                  <a:pt x="1397" y="3406"/>
                  <a:pt x="1400" y="3386"/>
                  <a:pt x="1417" y="3382"/>
                </a:cubicBezTo>
                <a:cubicBezTo>
                  <a:pt x="1434" y="3378"/>
                  <a:pt x="1444" y="3384"/>
                  <a:pt x="1485" y="3384"/>
                </a:cubicBezTo>
                <a:cubicBezTo>
                  <a:pt x="1641" y="3390"/>
                  <a:pt x="1511" y="3393"/>
                  <a:pt x="1664" y="3384"/>
                </a:cubicBezTo>
                <a:cubicBezTo>
                  <a:pt x="1708" y="3384"/>
                  <a:pt x="1703" y="3405"/>
                  <a:pt x="1727" y="3406"/>
                </a:cubicBezTo>
                <a:cubicBezTo>
                  <a:pt x="1751" y="3407"/>
                  <a:pt x="1777" y="3392"/>
                  <a:pt x="1806" y="3390"/>
                </a:cubicBezTo>
                <a:cubicBezTo>
                  <a:pt x="1835" y="3388"/>
                  <a:pt x="1872" y="3393"/>
                  <a:pt x="1904" y="3393"/>
                </a:cubicBezTo>
                <a:cubicBezTo>
                  <a:pt x="1922" y="3386"/>
                  <a:pt x="1999" y="3387"/>
                  <a:pt x="1999" y="3387"/>
                </a:cubicBezTo>
                <a:cubicBezTo>
                  <a:pt x="2034" y="3391"/>
                  <a:pt x="2062" y="3373"/>
                  <a:pt x="2129" y="3390"/>
                </a:cubicBezTo>
                <a:cubicBezTo>
                  <a:pt x="2165" y="3393"/>
                  <a:pt x="2180" y="3415"/>
                  <a:pt x="2213" y="3406"/>
                </a:cubicBezTo>
                <a:cubicBezTo>
                  <a:pt x="2278" y="3393"/>
                  <a:pt x="2300" y="3399"/>
                  <a:pt x="2325" y="3333"/>
                </a:cubicBezTo>
                <a:cubicBezTo>
                  <a:pt x="2356" y="3315"/>
                  <a:pt x="2345" y="3283"/>
                  <a:pt x="2363" y="3270"/>
                </a:cubicBezTo>
                <a:cubicBezTo>
                  <a:pt x="2381" y="3257"/>
                  <a:pt x="2409" y="3256"/>
                  <a:pt x="2433" y="3254"/>
                </a:cubicBezTo>
                <a:cubicBezTo>
                  <a:pt x="2457" y="3252"/>
                  <a:pt x="2485" y="3256"/>
                  <a:pt x="2507" y="3257"/>
                </a:cubicBezTo>
                <a:cubicBezTo>
                  <a:pt x="2534" y="3238"/>
                  <a:pt x="2538" y="3277"/>
                  <a:pt x="2566" y="3259"/>
                </a:cubicBezTo>
                <a:cubicBezTo>
                  <a:pt x="2596" y="3214"/>
                  <a:pt x="2648" y="3311"/>
                  <a:pt x="2664" y="3257"/>
                </a:cubicBezTo>
                <a:cubicBezTo>
                  <a:pt x="2673" y="3227"/>
                  <a:pt x="2777" y="3288"/>
                  <a:pt x="2795" y="3270"/>
                </a:cubicBezTo>
                <a:cubicBezTo>
                  <a:pt x="2832" y="3234"/>
                  <a:pt x="2836" y="3271"/>
                  <a:pt x="2884" y="3251"/>
                </a:cubicBezTo>
                <a:cubicBezTo>
                  <a:pt x="2902" y="3244"/>
                  <a:pt x="2950" y="3251"/>
                  <a:pt x="2950" y="3251"/>
                </a:cubicBezTo>
                <a:cubicBezTo>
                  <a:pt x="3044" y="3258"/>
                  <a:pt x="2946" y="3251"/>
                  <a:pt x="3039" y="3251"/>
                </a:cubicBezTo>
              </a:path>
            </a:pathLst>
          </a:custGeom>
          <a:noFill/>
          <a:ln w="9525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587375" y="2717800"/>
            <a:ext cx="1462088" cy="1582738"/>
          </a:xfrm>
          <a:custGeom>
            <a:avLst/>
            <a:gdLst/>
            <a:ahLst/>
            <a:cxnLst>
              <a:cxn ang="0">
                <a:pos x="921" y="997"/>
              </a:cxn>
              <a:cxn ang="0">
                <a:pos x="888" y="921"/>
              </a:cxn>
              <a:cxn ang="0">
                <a:pos x="873" y="866"/>
              </a:cxn>
              <a:cxn ang="0">
                <a:pos x="846" y="784"/>
              </a:cxn>
              <a:cxn ang="0">
                <a:pos x="837" y="757"/>
              </a:cxn>
              <a:cxn ang="0">
                <a:pos x="798" y="676"/>
              </a:cxn>
              <a:cxn ang="0">
                <a:pos x="749" y="595"/>
              </a:cxn>
              <a:cxn ang="0">
                <a:pos x="698" y="532"/>
              </a:cxn>
              <a:cxn ang="0">
                <a:pos x="652" y="472"/>
              </a:cxn>
              <a:cxn ang="0">
                <a:pos x="576" y="407"/>
              </a:cxn>
              <a:cxn ang="0">
                <a:pos x="453" y="342"/>
              </a:cxn>
              <a:cxn ang="0">
                <a:pos x="309" y="277"/>
              </a:cxn>
              <a:cxn ang="0">
                <a:pos x="236" y="209"/>
              </a:cxn>
              <a:cxn ang="0">
                <a:pos x="127" y="117"/>
              </a:cxn>
              <a:cxn ang="0">
                <a:pos x="81" y="106"/>
              </a:cxn>
              <a:cxn ang="0">
                <a:pos x="86" y="68"/>
              </a:cxn>
              <a:cxn ang="0">
                <a:pos x="65" y="57"/>
              </a:cxn>
              <a:cxn ang="0">
                <a:pos x="0" y="0"/>
              </a:cxn>
            </a:cxnLst>
            <a:rect l="0" t="0" r="r" b="b"/>
            <a:pathLst>
              <a:path w="921" h="997">
                <a:moveTo>
                  <a:pt x="921" y="997"/>
                </a:moveTo>
                <a:cubicBezTo>
                  <a:pt x="918" y="987"/>
                  <a:pt x="896" y="943"/>
                  <a:pt x="888" y="921"/>
                </a:cubicBezTo>
                <a:cubicBezTo>
                  <a:pt x="880" y="899"/>
                  <a:pt x="880" y="889"/>
                  <a:pt x="873" y="866"/>
                </a:cubicBezTo>
                <a:cubicBezTo>
                  <a:pt x="852" y="802"/>
                  <a:pt x="861" y="829"/>
                  <a:pt x="846" y="784"/>
                </a:cubicBezTo>
                <a:cubicBezTo>
                  <a:pt x="843" y="775"/>
                  <a:pt x="837" y="757"/>
                  <a:pt x="837" y="757"/>
                </a:cubicBezTo>
                <a:cubicBezTo>
                  <a:pt x="833" y="736"/>
                  <a:pt x="813" y="703"/>
                  <a:pt x="798" y="676"/>
                </a:cubicBezTo>
                <a:cubicBezTo>
                  <a:pt x="783" y="649"/>
                  <a:pt x="766" y="619"/>
                  <a:pt x="749" y="595"/>
                </a:cubicBezTo>
                <a:cubicBezTo>
                  <a:pt x="732" y="543"/>
                  <a:pt x="738" y="573"/>
                  <a:pt x="698" y="532"/>
                </a:cubicBezTo>
                <a:cubicBezTo>
                  <a:pt x="690" y="524"/>
                  <a:pt x="660" y="479"/>
                  <a:pt x="652" y="472"/>
                </a:cubicBezTo>
                <a:cubicBezTo>
                  <a:pt x="608" y="433"/>
                  <a:pt x="622" y="418"/>
                  <a:pt x="576" y="407"/>
                </a:cubicBezTo>
                <a:cubicBezTo>
                  <a:pt x="534" y="365"/>
                  <a:pt x="509" y="360"/>
                  <a:pt x="453" y="342"/>
                </a:cubicBezTo>
                <a:cubicBezTo>
                  <a:pt x="410" y="313"/>
                  <a:pt x="359" y="289"/>
                  <a:pt x="309" y="277"/>
                </a:cubicBezTo>
                <a:cubicBezTo>
                  <a:pt x="272" y="240"/>
                  <a:pt x="285" y="225"/>
                  <a:pt x="236" y="209"/>
                </a:cubicBezTo>
                <a:cubicBezTo>
                  <a:pt x="210" y="182"/>
                  <a:pt x="162" y="129"/>
                  <a:pt x="127" y="117"/>
                </a:cubicBezTo>
                <a:cubicBezTo>
                  <a:pt x="106" y="100"/>
                  <a:pt x="88" y="114"/>
                  <a:pt x="81" y="106"/>
                </a:cubicBezTo>
                <a:cubicBezTo>
                  <a:pt x="74" y="98"/>
                  <a:pt x="89" y="76"/>
                  <a:pt x="86" y="68"/>
                </a:cubicBezTo>
                <a:cubicBezTo>
                  <a:pt x="83" y="60"/>
                  <a:pt x="79" y="68"/>
                  <a:pt x="65" y="57"/>
                </a:cubicBezTo>
                <a:cubicBezTo>
                  <a:pt x="51" y="46"/>
                  <a:pt x="14" y="12"/>
                  <a:pt x="0" y="0"/>
                </a:cubicBezTo>
              </a:path>
            </a:pathLst>
          </a:custGeom>
          <a:noFill/>
          <a:ln w="9525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688975" y="5770563"/>
            <a:ext cx="1290638" cy="1038225"/>
          </a:xfrm>
          <a:custGeom>
            <a:avLst/>
            <a:gdLst/>
            <a:ahLst/>
            <a:cxnLst>
              <a:cxn ang="0">
                <a:pos x="813" y="0"/>
              </a:cxn>
              <a:cxn ang="0">
                <a:pos x="759" y="175"/>
              </a:cxn>
              <a:cxn ang="0">
                <a:pos x="693" y="224"/>
              </a:cxn>
              <a:cxn ang="0">
                <a:pos x="617" y="219"/>
              </a:cxn>
              <a:cxn ang="0">
                <a:pos x="468" y="245"/>
              </a:cxn>
              <a:cxn ang="0">
                <a:pos x="392" y="274"/>
              </a:cxn>
              <a:cxn ang="0">
                <a:pos x="265" y="285"/>
              </a:cxn>
              <a:cxn ang="0">
                <a:pos x="171" y="328"/>
              </a:cxn>
              <a:cxn ang="0">
                <a:pos x="66" y="390"/>
              </a:cxn>
              <a:cxn ang="0">
                <a:pos x="22" y="484"/>
              </a:cxn>
              <a:cxn ang="0">
                <a:pos x="44" y="553"/>
              </a:cxn>
              <a:cxn ang="0">
                <a:pos x="88" y="654"/>
              </a:cxn>
            </a:cxnLst>
            <a:rect l="0" t="0" r="r" b="b"/>
            <a:pathLst>
              <a:path w="813" h="654">
                <a:moveTo>
                  <a:pt x="813" y="0"/>
                </a:moveTo>
                <a:cubicBezTo>
                  <a:pt x="804" y="37"/>
                  <a:pt x="783" y="146"/>
                  <a:pt x="759" y="175"/>
                </a:cubicBezTo>
                <a:cubicBezTo>
                  <a:pt x="744" y="193"/>
                  <a:pt x="711" y="207"/>
                  <a:pt x="693" y="224"/>
                </a:cubicBezTo>
                <a:cubicBezTo>
                  <a:pt x="643" y="220"/>
                  <a:pt x="654" y="256"/>
                  <a:pt x="617" y="219"/>
                </a:cubicBezTo>
                <a:cubicBezTo>
                  <a:pt x="543" y="228"/>
                  <a:pt x="540" y="228"/>
                  <a:pt x="468" y="245"/>
                </a:cubicBezTo>
                <a:cubicBezTo>
                  <a:pt x="428" y="272"/>
                  <a:pt x="439" y="259"/>
                  <a:pt x="392" y="274"/>
                </a:cubicBezTo>
                <a:cubicBezTo>
                  <a:pt x="338" y="326"/>
                  <a:pt x="344" y="276"/>
                  <a:pt x="265" y="285"/>
                </a:cubicBezTo>
                <a:cubicBezTo>
                  <a:pt x="246" y="287"/>
                  <a:pt x="190" y="326"/>
                  <a:pt x="171" y="328"/>
                </a:cubicBezTo>
                <a:cubicBezTo>
                  <a:pt x="138" y="332"/>
                  <a:pt x="99" y="387"/>
                  <a:pt x="66" y="390"/>
                </a:cubicBezTo>
                <a:cubicBezTo>
                  <a:pt x="0" y="406"/>
                  <a:pt x="66" y="437"/>
                  <a:pt x="22" y="484"/>
                </a:cubicBezTo>
                <a:cubicBezTo>
                  <a:pt x="16" y="500"/>
                  <a:pt x="50" y="537"/>
                  <a:pt x="44" y="553"/>
                </a:cubicBezTo>
                <a:cubicBezTo>
                  <a:pt x="33" y="584"/>
                  <a:pt x="88" y="654"/>
                  <a:pt x="88" y="654"/>
                </a:cubicBezTo>
              </a:path>
            </a:pathLst>
          </a:custGeom>
          <a:noFill/>
          <a:ln w="9525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>
            <a:off x="1893888" y="5995988"/>
            <a:ext cx="3514725" cy="319087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74" y="0"/>
              </a:cxn>
              <a:cxn ang="0">
                <a:pos x="122" y="29"/>
              </a:cxn>
              <a:cxn ang="0">
                <a:pos x="173" y="33"/>
              </a:cxn>
              <a:cxn ang="0">
                <a:pos x="214" y="66"/>
              </a:cxn>
              <a:cxn ang="0">
                <a:pos x="329" y="76"/>
              </a:cxn>
              <a:cxn ang="0">
                <a:pos x="424" y="43"/>
              </a:cxn>
              <a:cxn ang="0">
                <a:pos x="527" y="59"/>
              </a:cxn>
              <a:cxn ang="0">
                <a:pos x="603" y="51"/>
              </a:cxn>
              <a:cxn ang="0">
                <a:pos x="691" y="66"/>
              </a:cxn>
              <a:cxn ang="0">
                <a:pos x="782" y="29"/>
              </a:cxn>
              <a:cxn ang="0">
                <a:pos x="905" y="33"/>
              </a:cxn>
              <a:cxn ang="0">
                <a:pos x="988" y="66"/>
              </a:cxn>
              <a:cxn ang="0">
                <a:pos x="1108" y="108"/>
              </a:cxn>
              <a:cxn ang="0">
                <a:pos x="1217" y="108"/>
              </a:cxn>
              <a:cxn ang="0">
                <a:pos x="1328" y="106"/>
              </a:cxn>
              <a:cxn ang="0">
                <a:pos x="1434" y="111"/>
              </a:cxn>
              <a:cxn ang="0">
                <a:pos x="1543" y="95"/>
              </a:cxn>
              <a:cxn ang="0">
                <a:pos x="1614" y="81"/>
              </a:cxn>
              <a:cxn ang="0">
                <a:pos x="1701" y="95"/>
              </a:cxn>
              <a:cxn ang="0">
                <a:pos x="1802" y="107"/>
              </a:cxn>
              <a:cxn ang="0">
                <a:pos x="1852" y="140"/>
              </a:cxn>
              <a:cxn ang="0">
                <a:pos x="1929" y="160"/>
              </a:cxn>
              <a:cxn ang="0">
                <a:pos x="2040" y="160"/>
              </a:cxn>
              <a:cxn ang="0">
                <a:pos x="2143" y="171"/>
              </a:cxn>
              <a:cxn ang="0">
                <a:pos x="2214" y="157"/>
              </a:cxn>
            </a:cxnLst>
            <a:rect l="0" t="0" r="r" b="b"/>
            <a:pathLst>
              <a:path w="2214" h="201">
                <a:moveTo>
                  <a:pt x="0" y="33"/>
                </a:moveTo>
                <a:cubicBezTo>
                  <a:pt x="28" y="24"/>
                  <a:pt x="49" y="16"/>
                  <a:pt x="74" y="0"/>
                </a:cubicBezTo>
                <a:cubicBezTo>
                  <a:pt x="104" y="3"/>
                  <a:pt x="93" y="19"/>
                  <a:pt x="122" y="29"/>
                </a:cubicBezTo>
                <a:cubicBezTo>
                  <a:pt x="130" y="32"/>
                  <a:pt x="169" y="25"/>
                  <a:pt x="173" y="33"/>
                </a:cubicBezTo>
                <a:cubicBezTo>
                  <a:pt x="188" y="63"/>
                  <a:pt x="185" y="57"/>
                  <a:pt x="214" y="66"/>
                </a:cubicBezTo>
                <a:cubicBezTo>
                  <a:pt x="238" y="68"/>
                  <a:pt x="294" y="80"/>
                  <a:pt x="329" y="76"/>
                </a:cubicBezTo>
                <a:cubicBezTo>
                  <a:pt x="364" y="72"/>
                  <a:pt x="391" y="46"/>
                  <a:pt x="424" y="43"/>
                </a:cubicBezTo>
                <a:cubicBezTo>
                  <a:pt x="462" y="30"/>
                  <a:pt x="494" y="81"/>
                  <a:pt x="527" y="59"/>
                </a:cubicBezTo>
                <a:cubicBezTo>
                  <a:pt x="557" y="63"/>
                  <a:pt x="576" y="50"/>
                  <a:pt x="603" y="51"/>
                </a:cubicBezTo>
                <a:cubicBezTo>
                  <a:pt x="630" y="52"/>
                  <a:pt x="661" y="70"/>
                  <a:pt x="691" y="66"/>
                </a:cubicBezTo>
                <a:cubicBezTo>
                  <a:pt x="737" y="66"/>
                  <a:pt x="746" y="35"/>
                  <a:pt x="782" y="29"/>
                </a:cubicBezTo>
                <a:cubicBezTo>
                  <a:pt x="818" y="23"/>
                  <a:pt x="871" y="27"/>
                  <a:pt x="905" y="33"/>
                </a:cubicBezTo>
                <a:cubicBezTo>
                  <a:pt x="958" y="43"/>
                  <a:pt x="944" y="52"/>
                  <a:pt x="988" y="66"/>
                </a:cubicBezTo>
                <a:cubicBezTo>
                  <a:pt x="1019" y="113"/>
                  <a:pt x="1055" y="102"/>
                  <a:pt x="1108" y="108"/>
                </a:cubicBezTo>
                <a:cubicBezTo>
                  <a:pt x="1140" y="122"/>
                  <a:pt x="1174" y="101"/>
                  <a:pt x="1217" y="108"/>
                </a:cubicBezTo>
                <a:cubicBezTo>
                  <a:pt x="1254" y="108"/>
                  <a:pt x="1292" y="106"/>
                  <a:pt x="1328" y="106"/>
                </a:cubicBezTo>
                <a:cubicBezTo>
                  <a:pt x="1379" y="122"/>
                  <a:pt x="1389" y="127"/>
                  <a:pt x="1434" y="111"/>
                </a:cubicBezTo>
                <a:cubicBezTo>
                  <a:pt x="1452" y="84"/>
                  <a:pt x="1525" y="113"/>
                  <a:pt x="1543" y="95"/>
                </a:cubicBezTo>
                <a:cubicBezTo>
                  <a:pt x="1549" y="89"/>
                  <a:pt x="1606" y="84"/>
                  <a:pt x="1614" y="81"/>
                </a:cubicBezTo>
                <a:cubicBezTo>
                  <a:pt x="1615" y="81"/>
                  <a:pt x="1665" y="73"/>
                  <a:pt x="1701" y="95"/>
                </a:cubicBezTo>
                <a:cubicBezTo>
                  <a:pt x="1747" y="123"/>
                  <a:pt x="1741" y="92"/>
                  <a:pt x="1802" y="107"/>
                </a:cubicBezTo>
                <a:cubicBezTo>
                  <a:pt x="1836" y="139"/>
                  <a:pt x="1800" y="108"/>
                  <a:pt x="1852" y="140"/>
                </a:cubicBezTo>
                <a:cubicBezTo>
                  <a:pt x="1877" y="156"/>
                  <a:pt x="1929" y="160"/>
                  <a:pt x="1929" y="160"/>
                </a:cubicBezTo>
                <a:cubicBezTo>
                  <a:pt x="2010" y="147"/>
                  <a:pt x="1958" y="152"/>
                  <a:pt x="2040" y="160"/>
                </a:cubicBezTo>
                <a:cubicBezTo>
                  <a:pt x="2083" y="201"/>
                  <a:pt x="2105" y="124"/>
                  <a:pt x="2143" y="171"/>
                </a:cubicBezTo>
                <a:cubicBezTo>
                  <a:pt x="2158" y="189"/>
                  <a:pt x="2196" y="173"/>
                  <a:pt x="2214" y="157"/>
                </a:cubicBezTo>
              </a:path>
            </a:pathLst>
          </a:custGeom>
          <a:noFill/>
          <a:ln w="9525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569913" y="1465263"/>
            <a:ext cx="1465262" cy="646112"/>
          </a:xfrm>
          <a:custGeom>
            <a:avLst/>
            <a:gdLst/>
            <a:ahLst/>
            <a:cxnLst>
              <a:cxn ang="0">
                <a:pos x="923" y="218"/>
              </a:cxn>
              <a:cxn ang="0">
                <a:pos x="755" y="191"/>
              </a:cxn>
              <a:cxn ang="0">
                <a:pos x="717" y="109"/>
              </a:cxn>
              <a:cxn ang="0">
                <a:pos x="672" y="6"/>
              </a:cxn>
              <a:cxn ang="0">
                <a:pos x="626" y="158"/>
              </a:cxn>
              <a:cxn ang="0">
                <a:pos x="543" y="41"/>
              </a:cxn>
              <a:cxn ang="0">
                <a:pos x="527" y="109"/>
              </a:cxn>
              <a:cxn ang="0">
                <a:pos x="489" y="109"/>
              </a:cxn>
              <a:cxn ang="0">
                <a:pos x="489" y="137"/>
              </a:cxn>
              <a:cxn ang="0">
                <a:pos x="447" y="142"/>
              </a:cxn>
              <a:cxn ang="0">
                <a:pos x="427" y="167"/>
              </a:cxn>
              <a:cxn ang="0">
                <a:pos x="376" y="153"/>
              </a:cxn>
              <a:cxn ang="0">
                <a:pos x="351" y="198"/>
              </a:cxn>
              <a:cxn ang="0">
                <a:pos x="329" y="278"/>
              </a:cxn>
              <a:cxn ang="0">
                <a:pos x="268" y="229"/>
              </a:cxn>
              <a:cxn ang="0">
                <a:pos x="239" y="247"/>
              </a:cxn>
              <a:cxn ang="0">
                <a:pos x="190" y="211"/>
              </a:cxn>
              <a:cxn ang="0">
                <a:pos x="166" y="294"/>
              </a:cxn>
              <a:cxn ang="0">
                <a:pos x="148" y="374"/>
              </a:cxn>
              <a:cxn ang="0">
                <a:pos x="101" y="298"/>
              </a:cxn>
              <a:cxn ang="0">
                <a:pos x="21" y="370"/>
              </a:cxn>
              <a:cxn ang="0">
                <a:pos x="0" y="407"/>
              </a:cxn>
            </a:cxnLst>
            <a:rect l="0" t="0" r="r" b="b"/>
            <a:pathLst>
              <a:path w="923" h="407">
                <a:moveTo>
                  <a:pt x="923" y="218"/>
                </a:moveTo>
                <a:cubicBezTo>
                  <a:pt x="906" y="197"/>
                  <a:pt x="800" y="219"/>
                  <a:pt x="755" y="191"/>
                </a:cubicBezTo>
                <a:cubicBezTo>
                  <a:pt x="721" y="173"/>
                  <a:pt x="731" y="140"/>
                  <a:pt x="717" y="109"/>
                </a:cubicBezTo>
                <a:cubicBezTo>
                  <a:pt x="705" y="112"/>
                  <a:pt x="683" y="2"/>
                  <a:pt x="672" y="6"/>
                </a:cubicBezTo>
                <a:cubicBezTo>
                  <a:pt x="656" y="0"/>
                  <a:pt x="647" y="152"/>
                  <a:pt x="626" y="158"/>
                </a:cubicBezTo>
                <a:cubicBezTo>
                  <a:pt x="605" y="164"/>
                  <a:pt x="559" y="49"/>
                  <a:pt x="543" y="41"/>
                </a:cubicBezTo>
                <a:cubicBezTo>
                  <a:pt x="539" y="44"/>
                  <a:pt x="531" y="107"/>
                  <a:pt x="527" y="109"/>
                </a:cubicBezTo>
                <a:cubicBezTo>
                  <a:pt x="519" y="124"/>
                  <a:pt x="495" y="104"/>
                  <a:pt x="489" y="109"/>
                </a:cubicBezTo>
                <a:cubicBezTo>
                  <a:pt x="483" y="114"/>
                  <a:pt x="496" y="132"/>
                  <a:pt x="489" y="137"/>
                </a:cubicBezTo>
                <a:cubicBezTo>
                  <a:pt x="473" y="148"/>
                  <a:pt x="462" y="129"/>
                  <a:pt x="447" y="142"/>
                </a:cubicBezTo>
                <a:cubicBezTo>
                  <a:pt x="446" y="146"/>
                  <a:pt x="430" y="165"/>
                  <a:pt x="427" y="167"/>
                </a:cubicBezTo>
                <a:cubicBezTo>
                  <a:pt x="419" y="172"/>
                  <a:pt x="376" y="153"/>
                  <a:pt x="376" y="153"/>
                </a:cubicBezTo>
                <a:cubicBezTo>
                  <a:pt x="335" y="181"/>
                  <a:pt x="392" y="174"/>
                  <a:pt x="351" y="198"/>
                </a:cubicBezTo>
                <a:cubicBezTo>
                  <a:pt x="334" y="208"/>
                  <a:pt x="352" y="269"/>
                  <a:pt x="329" y="278"/>
                </a:cubicBezTo>
                <a:cubicBezTo>
                  <a:pt x="317" y="289"/>
                  <a:pt x="283" y="223"/>
                  <a:pt x="268" y="229"/>
                </a:cubicBezTo>
                <a:cubicBezTo>
                  <a:pt x="259" y="237"/>
                  <a:pt x="251" y="243"/>
                  <a:pt x="239" y="247"/>
                </a:cubicBezTo>
                <a:cubicBezTo>
                  <a:pt x="229" y="256"/>
                  <a:pt x="201" y="203"/>
                  <a:pt x="190" y="211"/>
                </a:cubicBezTo>
                <a:cubicBezTo>
                  <a:pt x="176" y="221"/>
                  <a:pt x="182" y="290"/>
                  <a:pt x="166" y="294"/>
                </a:cubicBezTo>
                <a:cubicBezTo>
                  <a:pt x="141" y="310"/>
                  <a:pt x="178" y="372"/>
                  <a:pt x="148" y="374"/>
                </a:cubicBezTo>
                <a:cubicBezTo>
                  <a:pt x="133" y="386"/>
                  <a:pt x="122" y="299"/>
                  <a:pt x="101" y="298"/>
                </a:cubicBezTo>
                <a:cubicBezTo>
                  <a:pt x="80" y="297"/>
                  <a:pt x="38" y="352"/>
                  <a:pt x="21" y="370"/>
                </a:cubicBezTo>
                <a:cubicBezTo>
                  <a:pt x="17" y="385"/>
                  <a:pt x="9" y="395"/>
                  <a:pt x="0" y="407"/>
                </a:cubicBezTo>
              </a:path>
            </a:pathLst>
          </a:custGeom>
          <a:noFill/>
          <a:ln w="12700" cap="flat" cmpd="sng">
            <a:solidFill>
              <a:srgbClr val="FF99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4106" name="Freeform 10"/>
          <p:cNvSpPr>
            <a:spLocks/>
          </p:cNvSpPr>
          <p:nvPr/>
        </p:nvSpPr>
        <p:spPr bwMode="auto">
          <a:xfrm>
            <a:off x="641350" y="1747838"/>
            <a:ext cx="1193800" cy="382587"/>
          </a:xfrm>
          <a:custGeom>
            <a:avLst/>
            <a:gdLst/>
            <a:ahLst/>
            <a:cxnLst>
              <a:cxn ang="0">
                <a:pos x="0" y="241"/>
              </a:cxn>
              <a:cxn ang="0">
                <a:pos x="20" y="214"/>
              </a:cxn>
              <a:cxn ang="0">
                <a:pos x="69" y="216"/>
              </a:cxn>
              <a:cxn ang="0">
                <a:pos x="76" y="219"/>
              </a:cxn>
              <a:cxn ang="0">
                <a:pos x="107" y="227"/>
              </a:cxn>
              <a:cxn ang="0">
                <a:pos x="168" y="205"/>
              </a:cxn>
              <a:cxn ang="0">
                <a:pos x="214" y="131"/>
              </a:cxn>
              <a:cxn ang="0">
                <a:pos x="277" y="123"/>
              </a:cxn>
              <a:cxn ang="0">
                <a:pos x="328" y="122"/>
              </a:cxn>
              <a:cxn ang="0">
                <a:pos x="346" y="105"/>
              </a:cxn>
              <a:cxn ang="0">
                <a:pos x="357" y="94"/>
              </a:cxn>
              <a:cxn ang="0">
                <a:pos x="389" y="44"/>
              </a:cxn>
              <a:cxn ang="0">
                <a:pos x="409" y="22"/>
              </a:cxn>
              <a:cxn ang="0">
                <a:pos x="429" y="15"/>
              </a:cxn>
              <a:cxn ang="0">
                <a:pos x="484" y="20"/>
              </a:cxn>
              <a:cxn ang="0">
                <a:pos x="525" y="24"/>
              </a:cxn>
              <a:cxn ang="0">
                <a:pos x="596" y="17"/>
              </a:cxn>
              <a:cxn ang="0">
                <a:pos x="618" y="0"/>
              </a:cxn>
              <a:cxn ang="0">
                <a:pos x="638" y="2"/>
              </a:cxn>
              <a:cxn ang="0">
                <a:pos x="665" y="31"/>
              </a:cxn>
              <a:cxn ang="0">
                <a:pos x="744" y="29"/>
              </a:cxn>
              <a:cxn ang="0">
                <a:pos x="750" y="24"/>
              </a:cxn>
              <a:cxn ang="0">
                <a:pos x="752" y="24"/>
              </a:cxn>
            </a:cxnLst>
            <a:rect l="0" t="0" r="r" b="b"/>
            <a:pathLst>
              <a:path w="752" h="241">
                <a:moveTo>
                  <a:pt x="0" y="241"/>
                </a:moveTo>
                <a:cubicBezTo>
                  <a:pt x="8" y="231"/>
                  <a:pt x="8" y="221"/>
                  <a:pt x="20" y="214"/>
                </a:cubicBezTo>
                <a:cubicBezTo>
                  <a:pt x="36" y="215"/>
                  <a:pt x="53" y="215"/>
                  <a:pt x="69" y="216"/>
                </a:cubicBezTo>
                <a:cubicBezTo>
                  <a:pt x="72" y="216"/>
                  <a:pt x="74" y="218"/>
                  <a:pt x="76" y="219"/>
                </a:cubicBezTo>
                <a:cubicBezTo>
                  <a:pt x="86" y="223"/>
                  <a:pt x="107" y="227"/>
                  <a:pt x="107" y="227"/>
                </a:cubicBezTo>
                <a:cubicBezTo>
                  <a:pt x="154" y="225"/>
                  <a:pt x="144" y="229"/>
                  <a:pt x="168" y="205"/>
                </a:cubicBezTo>
                <a:cubicBezTo>
                  <a:pt x="176" y="179"/>
                  <a:pt x="193" y="149"/>
                  <a:pt x="214" y="131"/>
                </a:cubicBezTo>
                <a:cubicBezTo>
                  <a:pt x="225" y="109"/>
                  <a:pt x="257" y="123"/>
                  <a:pt x="277" y="123"/>
                </a:cubicBezTo>
                <a:cubicBezTo>
                  <a:pt x="294" y="123"/>
                  <a:pt x="311" y="124"/>
                  <a:pt x="328" y="122"/>
                </a:cubicBezTo>
                <a:cubicBezTo>
                  <a:pt x="336" y="121"/>
                  <a:pt x="341" y="110"/>
                  <a:pt x="346" y="105"/>
                </a:cubicBezTo>
                <a:cubicBezTo>
                  <a:pt x="349" y="101"/>
                  <a:pt x="357" y="94"/>
                  <a:pt x="357" y="94"/>
                </a:cubicBezTo>
                <a:cubicBezTo>
                  <a:pt x="363" y="74"/>
                  <a:pt x="376" y="60"/>
                  <a:pt x="389" y="44"/>
                </a:cubicBezTo>
                <a:cubicBezTo>
                  <a:pt x="394" y="38"/>
                  <a:pt x="401" y="25"/>
                  <a:pt x="409" y="22"/>
                </a:cubicBezTo>
                <a:cubicBezTo>
                  <a:pt x="416" y="20"/>
                  <a:pt x="422" y="18"/>
                  <a:pt x="429" y="15"/>
                </a:cubicBezTo>
                <a:cubicBezTo>
                  <a:pt x="449" y="16"/>
                  <a:pt x="465" y="18"/>
                  <a:pt x="484" y="20"/>
                </a:cubicBezTo>
                <a:cubicBezTo>
                  <a:pt x="498" y="22"/>
                  <a:pt x="525" y="24"/>
                  <a:pt x="525" y="24"/>
                </a:cubicBezTo>
                <a:cubicBezTo>
                  <a:pt x="541" y="23"/>
                  <a:pt x="577" y="26"/>
                  <a:pt x="596" y="17"/>
                </a:cubicBezTo>
                <a:cubicBezTo>
                  <a:pt x="602" y="10"/>
                  <a:pt x="610" y="5"/>
                  <a:pt x="618" y="0"/>
                </a:cubicBezTo>
                <a:cubicBezTo>
                  <a:pt x="625" y="1"/>
                  <a:pt x="632" y="0"/>
                  <a:pt x="638" y="2"/>
                </a:cubicBezTo>
                <a:cubicBezTo>
                  <a:pt x="646" y="5"/>
                  <a:pt x="648" y="27"/>
                  <a:pt x="665" y="31"/>
                </a:cubicBezTo>
                <a:cubicBezTo>
                  <a:pt x="691" y="30"/>
                  <a:pt x="718" y="31"/>
                  <a:pt x="744" y="29"/>
                </a:cubicBezTo>
                <a:cubicBezTo>
                  <a:pt x="747" y="29"/>
                  <a:pt x="748" y="25"/>
                  <a:pt x="750" y="24"/>
                </a:cubicBezTo>
                <a:cubicBezTo>
                  <a:pt x="751" y="24"/>
                  <a:pt x="751" y="24"/>
                  <a:pt x="752" y="24"/>
                </a:cubicBezTo>
              </a:path>
            </a:pathLst>
          </a:custGeom>
          <a:noFill/>
          <a:ln w="28575" cap="flat" cmpd="sng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4107" name="Freeform 11"/>
          <p:cNvSpPr>
            <a:spLocks/>
          </p:cNvSpPr>
          <p:nvPr/>
        </p:nvSpPr>
        <p:spPr bwMode="auto">
          <a:xfrm>
            <a:off x="1562100" y="1984375"/>
            <a:ext cx="1223963" cy="2154238"/>
          </a:xfrm>
          <a:custGeom>
            <a:avLst/>
            <a:gdLst/>
            <a:ahLst/>
            <a:cxnLst>
              <a:cxn ang="0">
                <a:pos x="65" y="11"/>
              </a:cxn>
              <a:cxn ang="0">
                <a:pos x="43" y="38"/>
              </a:cxn>
              <a:cxn ang="0">
                <a:pos x="21" y="103"/>
              </a:cxn>
              <a:cxn ang="0">
                <a:pos x="5" y="217"/>
              </a:cxn>
              <a:cxn ang="0">
                <a:pos x="0" y="282"/>
              </a:cxn>
              <a:cxn ang="0">
                <a:pos x="5" y="543"/>
              </a:cxn>
              <a:cxn ang="0">
                <a:pos x="21" y="581"/>
              </a:cxn>
              <a:cxn ang="0">
                <a:pos x="114" y="728"/>
              </a:cxn>
              <a:cxn ang="0">
                <a:pos x="233" y="842"/>
              </a:cxn>
              <a:cxn ang="0">
                <a:pos x="260" y="869"/>
              </a:cxn>
              <a:cxn ang="0">
                <a:pos x="293" y="902"/>
              </a:cxn>
              <a:cxn ang="0">
                <a:pos x="315" y="934"/>
              </a:cxn>
              <a:cxn ang="0">
                <a:pos x="342" y="989"/>
              </a:cxn>
              <a:cxn ang="0">
                <a:pos x="358" y="1092"/>
              </a:cxn>
              <a:cxn ang="0">
                <a:pos x="380" y="1125"/>
              </a:cxn>
              <a:cxn ang="0">
                <a:pos x="429" y="1195"/>
              </a:cxn>
              <a:cxn ang="0">
                <a:pos x="543" y="1304"/>
              </a:cxn>
              <a:cxn ang="0">
                <a:pos x="771" y="1337"/>
              </a:cxn>
            </a:cxnLst>
            <a:rect l="0" t="0" r="r" b="b"/>
            <a:pathLst>
              <a:path w="771" h="1357">
                <a:moveTo>
                  <a:pt x="65" y="11"/>
                </a:moveTo>
                <a:cubicBezTo>
                  <a:pt x="49" y="54"/>
                  <a:pt x="73" y="0"/>
                  <a:pt x="43" y="38"/>
                </a:cubicBezTo>
                <a:cubicBezTo>
                  <a:pt x="31" y="53"/>
                  <a:pt x="28" y="85"/>
                  <a:pt x="21" y="103"/>
                </a:cubicBezTo>
                <a:cubicBezTo>
                  <a:pt x="9" y="199"/>
                  <a:pt x="15" y="161"/>
                  <a:pt x="5" y="217"/>
                </a:cubicBezTo>
                <a:cubicBezTo>
                  <a:pt x="3" y="239"/>
                  <a:pt x="0" y="260"/>
                  <a:pt x="0" y="282"/>
                </a:cubicBezTo>
                <a:cubicBezTo>
                  <a:pt x="0" y="369"/>
                  <a:pt x="2" y="456"/>
                  <a:pt x="5" y="543"/>
                </a:cubicBezTo>
                <a:cubicBezTo>
                  <a:pt x="6" y="569"/>
                  <a:pt x="10" y="561"/>
                  <a:pt x="21" y="581"/>
                </a:cubicBezTo>
                <a:cubicBezTo>
                  <a:pt x="48" y="633"/>
                  <a:pt x="62" y="694"/>
                  <a:pt x="114" y="728"/>
                </a:cubicBezTo>
                <a:cubicBezTo>
                  <a:pt x="129" y="775"/>
                  <a:pt x="202" y="805"/>
                  <a:pt x="233" y="842"/>
                </a:cubicBezTo>
                <a:cubicBezTo>
                  <a:pt x="277" y="894"/>
                  <a:pt x="209" y="823"/>
                  <a:pt x="260" y="869"/>
                </a:cubicBezTo>
                <a:cubicBezTo>
                  <a:pt x="272" y="879"/>
                  <a:pt x="293" y="902"/>
                  <a:pt x="293" y="902"/>
                </a:cubicBezTo>
                <a:cubicBezTo>
                  <a:pt x="304" y="936"/>
                  <a:pt x="289" y="899"/>
                  <a:pt x="315" y="934"/>
                </a:cubicBezTo>
                <a:cubicBezTo>
                  <a:pt x="327" y="951"/>
                  <a:pt x="331" y="972"/>
                  <a:pt x="342" y="989"/>
                </a:cubicBezTo>
                <a:cubicBezTo>
                  <a:pt x="352" y="1022"/>
                  <a:pt x="347" y="1060"/>
                  <a:pt x="358" y="1092"/>
                </a:cubicBezTo>
                <a:cubicBezTo>
                  <a:pt x="362" y="1104"/>
                  <a:pt x="380" y="1125"/>
                  <a:pt x="380" y="1125"/>
                </a:cubicBezTo>
                <a:cubicBezTo>
                  <a:pt x="389" y="1154"/>
                  <a:pt x="411" y="1172"/>
                  <a:pt x="429" y="1195"/>
                </a:cubicBezTo>
                <a:cubicBezTo>
                  <a:pt x="460" y="1234"/>
                  <a:pt x="492" y="1288"/>
                  <a:pt x="543" y="1304"/>
                </a:cubicBezTo>
                <a:cubicBezTo>
                  <a:pt x="622" y="1357"/>
                  <a:pt x="646" y="1337"/>
                  <a:pt x="771" y="1337"/>
                </a:cubicBezTo>
              </a:path>
            </a:pathLst>
          </a:custGeom>
          <a:noFill/>
          <a:ln w="9525" cap="flat">
            <a:solidFill>
              <a:srgbClr val="0066FF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4108" name="Freeform 12"/>
          <p:cNvSpPr>
            <a:spLocks/>
          </p:cNvSpPr>
          <p:nvPr/>
        </p:nvSpPr>
        <p:spPr bwMode="auto">
          <a:xfrm>
            <a:off x="862013" y="2674938"/>
            <a:ext cx="906462" cy="4905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16"/>
              </a:cxn>
              <a:cxn ang="0">
                <a:pos x="38" y="38"/>
              </a:cxn>
              <a:cxn ang="0">
                <a:pos x="98" y="76"/>
              </a:cxn>
              <a:cxn ang="0">
                <a:pos x="191" y="125"/>
              </a:cxn>
              <a:cxn ang="0">
                <a:pos x="375" y="211"/>
              </a:cxn>
              <a:cxn ang="0">
                <a:pos x="473" y="266"/>
              </a:cxn>
              <a:cxn ang="0">
                <a:pos x="571" y="309"/>
              </a:cxn>
            </a:cxnLst>
            <a:rect l="0" t="0" r="r" b="b"/>
            <a:pathLst>
              <a:path w="571" h="309">
                <a:moveTo>
                  <a:pt x="0" y="0"/>
                </a:moveTo>
                <a:cubicBezTo>
                  <a:pt x="2" y="5"/>
                  <a:pt x="2" y="12"/>
                  <a:pt x="6" y="16"/>
                </a:cubicBezTo>
                <a:cubicBezTo>
                  <a:pt x="15" y="25"/>
                  <a:pt x="38" y="38"/>
                  <a:pt x="38" y="38"/>
                </a:cubicBezTo>
                <a:cubicBezTo>
                  <a:pt x="55" y="63"/>
                  <a:pt x="72" y="64"/>
                  <a:pt x="98" y="76"/>
                </a:cubicBezTo>
                <a:cubicBezTo>
                  <a:pt x="132" y="92"/>
                  <a:pt x="154" y="115"/>
                  <a:pt x="191" y="125"/>
                </a:cubicBezTo>
                <a:cubicBezTo>
                  <a:pt x="248" y="161"/>
                  <a:pt x="314" y="182"/>
                  <a:pt x="375" y="211"/>
                </a:cubicBezTo>
                <a:cubicBezTo>
                  <a:pt x="409" y="227"/>
                  <a:pt x="438" y="253"/>
                  <a:pt x="473" y="266"/>
                </a:cubicBezTo>
                <a:cubicBezTo>
                  <a:pt x="509" y="301"/>
                  <a:pt x="520" y="309"/>
                  <a:pt x="571" y="309"/>
                </a:cubicBezTo>
              </a:path>
            </a:pathLst>
          </a:custGeom>
          <a:noFill/>
          <a:ln w="9525" cap="flat">
            <a:solidFill>
              <a:srgbClr val="0066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4109" name="Freeform 13"/>
          <p:cNvSpPr>
            <a:spLocks/>
          </p:cNvSpPr>
          <p:nvPr/>
        </p:nvSpPr>
        <p:spPr bwMode="auto">
          <a:xfrm>
            <a:off x="603250" y="3421063"/>
            <a:ext cx="1916113" cy="1927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2" y="127"/>
              </a:cxn>
              <a:cxn ang="0">
                <a:pos x="374" y="254"/>
              </a:cxn>
              <a:cxn ang="0">
                <a:pos x="460" y="388"/>
              </a:cxn>
              <a:cxn ang="0">
                <a:pos x="537" y="555"/>
              </a:cxn>
              <a:cxn ang="0">
                <a:pos x="587" y="682"/>
              </a:cxn>
              <a:cxn ang="0">
                <a:pos x="667" y="765"/>
              </a:cxn>
              <a:cxn ang="0">
                <a:pos x="754" y="808"/>
              </a:cxn>
              <a:cxn ang="0">
                <a:pos x="710" y="906"/>
              </a:cxn>
              <a:cxn ang="0">
                <a:pos x="765" y="950"/>
              </a:cxn>
              <a:cxn ang="0">
                <a:pos x="877" y="1011"/>
              </a:cxn>
              <a:cxn ang="0">
                <a:pos x="931" y="1120"/>
              </a:cxn>
              <a:cxn ang="0">
                <a:pos x="1015" y="1145"/>
              </a:cxn>
              <a:cxn ang="0">
                <a:pos x="1058" y="1192"/>
              </a:cxn>
              <a:cxn ang="0">
                <a:pos x="1207" y="1214"/>
              </a:cxn>
            </a:cxnLst>
            <a:rect l="0" t="0" r="r" b="b"/>
            <a:pathLst>
              <a:path w="1207" h="1214">
                <a:moveTo>
                  <a:pt x="0" y="0"/>
                </a:moveTo>
                <a:cubicBezTo>
                  <a:pt x="35" y="50"/>
                  <a:pt x="84" y="113"/>
                  <a:pt x="142" y="127"/>
                </a:cubicBezTo>
                <a:cubicBezTo>
                  <a:pt x="177" y="145"/>
                  <a:pt x="333" y="249"/>
                  <a:pt x="374" y="254"/>
                </a:cubicBezTo>
                <a:cubicBezTo>
                  <a:pt x="413" y="269"/>
                  <a:pt x="429" y="359"/>
                  <a:pt x="460" y="388"/>
                </a:cubicBezTo>
                <a:cubicBezTo>
                  <a:pt x="492" y="418"/>
                  <a:pt x="500" y="531"/>
                  <a:pt x="537" y="555"/>
                </a:cubicBezTo>
                <a:cubicBezTo>
                  <a:pt x="556" y="621"/>
                  <a:pt x="547" y="628"/>
                  <a:pt x="587" y="682"/>
                </a:cubicBezTo>
                <a:cubicBezTo>
                  <a:pt x="594" y="705"/>
                  <a:pt x="652" y="746"/>
                  <a:pt x="667" y="765"/>
                </a:cubicBezTo>
                <a:cubicBezTo>
                  <a:pt x="687" y="791"/>
                  <a:pt x="736" y="781"/>
                  <a:pt x="754" y="808"/>
                </a:cubicBezTo>
                <a:cubicBezTo>
                  <a:pt x="758" y="814"/>
                  <a:pt x="705" y="902"/>
                  <a:pt x="710" y="906"/>
                </a:cubicBezTo>
                <a:cubicBezTo>
                  <a:pt x="735" y="926"/>
                  <a:pt x="741" y="929"/>
                  <a:pt x="765" y="950"/>
                </a:cubicBezTo>
                <a:cubicBezTo>
                  <a:pt x="789" y="971"/>
                  <a:pt x="847" y="1002"/>
                  <a:pt x="877" y="1011"/>
                </a:cubicBezTo>
                <a:cubicBezTo>
                  <a:pt x="900" y="1034"/>
                  <a:pt x="900" y="1111"/>
                  <a:pt x="931" y="1120"/>
                </a:cubicBezTo>
                <a:cubicBezTo>
                  <a:pt x="947" y="1150"/>
                  <a:pt x="994" y="1133"/>
                  <a:pt x="1015" y="1145"/>
                </a:cubicBezTo>
                <a:cubicBezTo>
                  <a:pt x="1036" y="1157"/>
                  <a:pt x="1026" y="1181"/>
                  <a:pt x="1058" y="1192"/>
                </a:cubicBezTo>
                <a:cubicBezTo>
                  <a:pt x="1083" y="1199"/>
                  <a:pt x="1189" y="1206"/>
                  <a:pt x="1207" y="1214"/>
                </a:cubicBezTo>
              </a:path>
            </a:pathLst>
          </a:custGeom>
          <a:noFill/>
          <a:ln w="9525" cap="flat">
            <a:solidFill>
              <a:srgbClr val="4D4D4D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4110" name="Freeform 14"/>
          <p:cNvSpPr>
            <a:spLocks/>
          </p:cNvSpPr>
          <p:nvPr/>
        </p:nvSpPr>
        <p:spPr bwMode="auto">
          <a:xfrm>
            <a:off x="603250" y="4054475"/>
            <a:ext cx="690563" cy="1665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1" y="76"/>
              </a:cxn>
              <a:cxn ang="0">
                <a:pos x="180" y="109"/>
              </a:cxn>
              <a:cxn ang="0">
                <a:pos x="234" y="163"/>
              </a:cxn>
              <a:cxn ang="0">
                <a:pos x="267" y="185"/>
              </a:cxn>
              <a:cxn ang="0">
                <a:pos x="283" y="196"/>
              </a:cxn>
              <a:cxn ang="0">
                <a:pos x="310" y="380"/>
              </a:cxn>
              <a:cxn ang="0">
                <a:pos x="343" y="446"/>
              </a:cxn>
              <a:cxn ang="0">
                <a:pos x="381" y="516"/>
              </a:cxn>
              <a:cxn ang="0">
                <a:pos x="392" y="532"/>
              </a:cxn>
              <a:cxn ang="0">
                <a:pos x="419" y="581"/>
              </a:cxn>
              <a:cxn ang="0">
                <a:pos x="435" y="744"/>
              </a:cxn>
              <a:cxn ang="0">
                <a:pos x="430" y="929"/>
              </a:cxn>
              <a:cxn ang="0">
                <a:pos x="392" y="973"/>
              </a:cxn>
              <a:cxn ang="0">
                <a:pos x="364" y="1022"/>
              </a:cxn>
              <a:cxn ang="0">
                <a:pos x="354" y="1049"/>
              </a:cxn>
            </a:cxnLst>
            <a:rect l="0" t="0" r="r" b="b"/>
            <a:pathLst>
              <a:path w="435" h="1049">
                <a:moveTo>
                  <a:pt x="0" y="0"/>
                </a:moveTo>
                <a:cubicBezTo>
                  <a:pt x="49" y="14"/>
                  <a:pt x="82" y="62"/>
                  <a:pt x="131" y="76"/>
                </a:cubicBezTo>
                <a:cubicBezTo>
                  <a:pt x="149" y="88"/>
                  <a:pt x="160" y="102"/>
                  <a:pt x="180" y="109"/>
                </a:cubicBezTo>
                <a:cubicBezTo>
                  <a:pt x="197" y="126"/>
                  <a:pt x="216" y="147"/>
                  <a:pt x="234" y="163"/>
                </a:cubicBezTo>
                <a:cubicBezTo>
                  <a:pt x="244" y="172"/>
                  <a:pt x="256" y="178"/>
                  <a:pt x="267" y="185"/>
                </a:cubicBezTo>
                <a:cubicBezTo>
                  <a:pt x="272" y="189"/>
                  <a:pt x="283" y="196"/>
                  <a:pt x="283" y="196"/>
                </a:cubicBezTo>
                <a:cubicBezTo>
                  <a:pt x="335" y="272"/>
                  <a:pt x="299" y="207"/>
                  <a:pt x="310" y="380"/>
                </a:cubicBezTo>
                <a:cubicBezTo>
                  <a:pt x="312" y="405"/>
                  <a:pt x="343" y="446"/>
                  <a:pt x="343" y="446"/>
                </a:cubicBezTo>
                <a:cubicBezTo>
                  <a:pt x="352" y="473"/>
                  <a:pt x="365" y="492"/>
                  <a:pt x="381" y="516"/>
                </a:cubicBezTo>
                <a:cubicBezTo>
                  <a:pt x="385" y="521"/>
                  <a:pt x="392" y="532"/>
                  <a:pt x="392" y="532"/>
                </a:cubicBezTo>
                <a:cubicBezTo>
                  <a:pt x="397" y="550"/>
                  <a:pt x="419" y="581"/>
                  <a:pt x="419" y="581"/>
                </a:cubicBezTo>
                <a:cubicBezTo>
                  <a:pt x="422" y="637"/>
                  <a:pt x="422" y="690"/>
                  <a:pt x="435" y="744"/>
                </a:cubicBezTo>
                <a:cubicBezTo>
                  <a:pt x="433" y="806"/>
                  <a:pt x="433" y="867"/>
                  <a:pt x="430" y="929"/>
                </a:cubicBezTo>
                <a:cubicBezTo>
                  <a:pt x="429" y="949"/>
                  <a:pt x="403" y="959"/>
                  <a:pt x="392" y="973"/>
                </a:cubicBezTo>
                <a:cubicBezTo>
                  <a:pt x="380" y="988"/>
                  <a:pt x="374" y="1006"/>
                  <a:pt x="364" y="1022"/>
                </a:cubicBezTo>
                <a:cubicBezTo>
                  <a:pt x="358" y="1042"/>
                  <a:pt x="361" y="1033"/>
                  <a:pt x="354" y="1049"/>
                </a:cubicBezTo>
              </a:path>
            </a:pathLst>
          </a:custGeom>
          <a:noFill/>
          <a:ln w="9525" cap="flat">
            <a:solidFill>
              <a:srgbClr val="0066FF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4111" name="Freeform 15"/>
          <p:cNvSpPr>
            <a:spLocks/>
          </p:cNvSpPr>
          <p:nvPr/>
        </p:nvSpPr>
        <p:spPr bwMode="auto">
          <a:xfrm>
            <a:off x="757238" y="5599113"/>
            <a:ext cx="746125" cy="533400"/>
          </a:xfrm>
          <a:custGeom>
            <a:avLst/>
            <a:gdLst/>
            <a:ahLst/>
            <a:cxnLst>
              <a:cxn ang="0">
                <a:pos x="88" y="21"/>
              </a:cxn>
              <a:cxn ang="0">
                <a:pos x="170" y="81"/>
              </a:cxn>
              <a:cxn ang="0">
                <a:pos x="458" y="87"/>
              </a:cxn>
              <a:cxn ang="0">
                <a:pos x="430" y="179"/>
              </a:cxn>
              <a:cxn ang="0">
                <a:pos x="376" y="239"/>
              </a:cxn>
              <a:cxn ang="0">
                <a:pos x="28" y="16"/>
              </a:cxn>
              <a:cxn ang="0">
                <a:pos x="39" y="0"/>
              </a:cxn>
              <a:cxn ang="0">
                <a:pos x="72" y="5"/>
              </a:cxn>
              <a:cxn ang="0">
                <a:pos x="88" y="43"/>
              </a:cxn>
              <a:cxn ang="0">
                <a:pos x="88" y="21"/>
              </a:cxn>
            </a:cxnLst>
            <a:rect l="0" t="0" r="r" b="b"/>
            <a:pathLst>
              <a:path w="470" h="336">
                <a:moveTo>
                  <a:pt x="88" y="21"/>
                </a:moveTo>
                <a:cubicBezTo>
                  <a:pt x="112" y="47"/>
                  <a:pt x="136" y="71"/>
                  <a:pt x="170" y="81"/>
                </a:cubicBezTo>
                <a:cubicBezTo>
                  <a:pt x="263" y="77"/>
                  <a:pt x="368" y="62"/>
                  <a:pt x="458" y="87"/>
                </a:cubicBezTo>
                <a:cubicBezTo>
                  <a:pt x="470" y="126"/>
                  <a:pt x="463" y="157"/>
                  <a:pt x="430" y="179"/>
                </a:cubicBezTo>
                <a:cubicBezTo>
                  <a:pt x="416" y="201"/>
                  <a:pt x="394" y="220"/>
                  <a:pt x="376" y="239"/>
                </a:cubicBezTo>
                <a:cubicBezTo>
                  <a:pt x="0" y="232"/>
                  <a:pt x="4" y="336"/>
                  <a:pt x="28" y="16"/>
                </a:cubicBezTo>
                <a:cubicBezTo>
                  <a:pt x="28" y="10"/>
                  <a:pt x="35" y="5"/>
                  <a:pt x="39" y="0"/>
                </a:cubicBezTo>
                <a:cubicBezTo>
                  <a:pt x="50" y="2"/>
                  <a:pt x="62" y="0"/>
                  <a:pt x="72" y="5"/>
                </a:cubicBezTo>
                <a:cubicBezTo>
                  <a:pt x="84" y="11"/>
                  <a:pt x="74" y="43"/>
                  <a:pt x="88" y="43"/>
                </a:cubicBezTo>
                <a:cubicBezTo>
                  <a:pt x="95" y="43"/>
                  <a:pt x="88" y="28"/>
                  <a:pt x="88" y="21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470275" y="5461000"/>
            <a:ext cx="704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Molopo R.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3708400" y="6132513"/>
            <a:ext cx="79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Kuruman R.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95325" y="5732463"/>
            <a:ext cx="8493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Hakskeen Pan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023938" y="1431925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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879475" y="193675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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1455738" y="2873375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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1692275" y="4797425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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1095375" y="48895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</a:t>
            </a:r>
          </a:p>
        </p:txBody>
      </p:sp>
      <p:sp>
        <p:nvSpPr>
          <p:cNvPr id="4120" name="Freeform 24"/>
          <p:cNvSpPr>
            <a:spLocks/>
          </p:cNvSpPr>
          <p:nvPr/>
        </p:nvSpPr>
        <p:spPr bwMode="auto">
          <a:xfrm>
            <a:off x="1966913" y="5716588"/>
            <a:ext cx="1165225" cy="395287"/>
          </a:xfrm>
          <a:custGeom>
            <a:avLst/>
            <a:gdLst/>
            <a:ahLst/>
            <a:cxnLst>
              <a:cxn ang="0">
                <a:pos x="674" y="0"/>
              </a:cxn>
              <a:cxn ang="0">
                <a:pos x="674" y="83"/>
              </a:cxn>
              <a:cxn ang="0">
                <a:pos x="641" y="170"/>
              </a:cxn>
              <a:cxn ang="0">
                <a:pos x="554" y="203"/>
              </a:cxn>
              <a:cxn ang="0">
                <a:pos x="482" y="232"/>
              </a:cxn>
              <a:cxn ang="0">
                <a:pos x="380" y="243"/>
              </a:cxn>
              <a:cxn ang="0">
                <a:pos x="228" y="232"/>
              </a:cxn>
              <a:cxn ang="0">
                <a:pos x="83" y="203"/>
              </a:cxn>
              <a:cxn ang="0">
                <a:pos x="0" y="199"/>
              </a:cxn>
            </a:cxnLst>
            <a:rect l="0" t="0" r="r" b="b"/>
            <a:pathLst>
              <a:path w="734" h="249">
                <a:moveTo>
                  <a:pt x="674" y="0"/>
                </a:moveTo>
                <a:cubicBezTo>
                  <a:pt x="691" y="61"/>
                  <a:pt x="734" y="45"/>
                  <a:pt x="674" y="83"/>
                </a:cubicBezTo>
                <a:cubicBezTo>
                  <a:pt x="665" y="97"/>
                  <a:pt x="656" y="167"/>
                  <a:pt x="641" y="170"/>
                </a:cubicBezTo>
                <a:cubicBezTo>
                  <a:pt x="629" y="173"/>
                  <a:pt x="554" y="203"/>
                  <a:pt x="554" y="203"/>
                </a:cubicBezTo>
                <a:cubicBezTo>
                  <a:pt x="527" y="224"/>
                  <a:pt x="518" y="229"/>
                  <a:pt x="482" y="232"/>
                </a:cubicBezTo>
                <a:cubicBezTo>
                  <a:pt x="463" y="234"/>
                  <a:pt x="399" y="242"/>
                  <a:pt x="380" y="243"/>
                </a:cubicBezTo>
                <a:cubicBezTo>
                  <a:pt x="252" y="242"/>
                  <a:pt x="352" y="249"/>
                  <a:pt x="228" y="232"/>
                </a:cubicBezTo>
                <a:cubicBezTo>
                  <a:pt x="180" y="218"/>
                  <a:pt x="131" y="216"/>
                  <a:pt x="83" y="203"/>
                </a:cubicBezTo>
                <a:cubicBezTo>
                  <a:pt x="62" y="190"/>
                  <a:pt x="24" y="199"/>
                  <a:pt x="0" y="199"/>
                </a:cubicBezTo>
              </a:path>
            </a:pathLst>
          </a:custGeom>
          <a:noFill/>
          <a:ln w="9525" cap="flat">
            <a:solidFill>
              <a:srgbClr val="0066FF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4121" name="Freeform 25"/>
          <p:cNvSpPr>
            <a:spLocks/>
          </p:cNvSpPr>
          <p:nvPr/>
        </p:nvSpPr>
        <p:spPr bwMode="auto">
          <a:xfrm>
            <a:off x="2697163" y="5745163"/>
            <a:ext cx="1339850" cy="884237"/>
          </a:xfrm>
          <a:custGeom>
            <a:avLst/>
            <a:gdLst/>
            <a:ahLst/>
            <a:cxnLst>
              <a:cxn ang="0">
                <a:pos x="844" y="0"/>
              </a:cxn>
              <a:cxn ang="0">
                <a:pos x="783" y="40"/>
              </a:cxn>
              <a:cxn ang="0">
                <a:pos x="764" y="58"/>
              </a:cxn>
              <a:cxn ang="0">
                <a:pos x="746" y="101"/>
              </a:cxn>
              <a:cxn ang="0">
                <a:pos x="670" y="178"/>
              </a:cxn>
              <a:cxn ang="0">
                <a:pos x="667" y="199"/>
              </a:cxn>
              <a:cxn ang="0">
                <a:pos x="663" y="254"/>
              </a:cxn>
              <a:cxn ang="0">
                <a:pos x="630" y="304"/>
              </a:cxn>
              <a:cxn ang="0">
                <a:pos x="612" y="355"/>
              </a:cxn>
              <a:cxn ang="0">
                <a:pos x="565" y="475"/>
              </a:cxn>
              <a:cxn ang="0">
                <a:pos x="511" y="504"/>
              </a:cxn>
              <a:cxn ang="0">
                <a:pos x="456" y="536"/>
              </a:cxn>
              <a:cxn ang="0">
                <a:pos x="355" y="543"/>
              </a:cxn>
              <a:cxn ang="0">
                <a:pos x="130" y="522"/>
              </a:cxn>
              <a:cxn ang="0">
                <a:pos x="80" y="485"/>
              </a:cxn>
              <a:cxn ang="0">
                <a:pos x="22" y="435"/>
              </a:cxn>
              <a:cxn ang="0">
                <a:pos x="7" y="417"/>
              </a:cxn>
              <a:cxn ang="0">
                <a:pos x="0" y="395"/>
              </a:cxn>
            </a:cxnLst>
            <a:rect l="0" t="0" r="r" b="b"/>
            <a:pathLst>
              <a:path w="844" h="557">
                <a:moveTo>
                  <a:pt x="844" y="0"/>
                </a:moveTo>
                <a:cubicBezTo>
                  <a:pt x="832" y="19"/>
                  <a:pt x="804" y="31"/>
                  <a:pt x="783" y="40"/>
                </a:cubicBezTo>
                <a:cubicBezTo>
                  <a:pt x="779" y="44"/>
                  <a:pt x="766" y="54"/>
                  <a:pt x="764" y="58"/>
                </a:cubicBezTo>
                <a:cubicBezTo>
                  <a:pt x="755" y="72"/>
                  <a:pt x="760" y="89"/>
                  <a:pt x="746" y="101"/>
                </a:cubicBezTo>
                <a:cubicBezTo>
                  <a:pt x="736" y="137"/>
                  <a:pt x="696" y="152"/>
                  <a:pt x="670" y="178"/>
                </a:cubicBezTo>
                <a:cubicBezTo>
                  <a:pt x="669" y="185"/>
                  <a:pt x="668" y="192"/>
                  <a:pt x="667" y="199"/>
                </a:cubicBezTo>
                <a:cubicBezTo>
                  <a:pt x="665" y="217"/>
                  <a:pt x="665" y="236"/>
                  <a:pt x="663" y="254"/>
                </a:cubicBezTo>
                <a:cubicBezTo>
                  <a:pt x="661" y="273"/>
                  <a:pt x="637" y="287"/>
                  <a:pt x="630" y="304"/>
                </a:cubicBezTo>
                <a:cubicBezTo>
                  <a:pt x="623" y="321"/>
                  <a:pt x="618" y="338"/>
                  <a:pt x="612" y="355"/>
                </a:cubicBezTo>
                <a:cubicBezTo>
                  <a:pt x="608" y="400"/>
                  <a:pt x="597" y="443"/>
                  <a:pt x="565" y="475"/>
                </a:cubicBezTo>
                <a:cubicBezTo>
                  <a:pt x="559" y="494"/>
                  <a:pt x="529" y="500"/>
                  <a:pt x="511" y="504"/>
                </a:cubicBezTo>
                <a:cubicBezTo>
                  <a:pt x="499" y="515"/>
                  <a:pt x="473" y="535"/>
                  <a:pt x="456" y="536"/>
                </a:cubicBezTo>
                <a:cubicBezTo>
                  <a:pt x="422" y="539"/>
                  <a:pt x="355" y="543"/>
                  <a:pt x="355" y="543"/>
                </a:cubicBezTo>
                <a:cubicBezTo>
                  <a:pt x="136" y="539"/>
                  <a:pt x="226" y="557"/>
                  <a:pt x="130" y="522"/>
                </a:cubicBezTo>
                <a:cubicBezTo>
                  <a:pt x="114" y="509"/>
                  <a:pt x="97" y="497"/>
                  <a:pt x="80" y="485"/>
                </a:cubicBezTo>
                <a:cubicBezTo>
                  <a:pt x="59" y="470"/>
                  <a:pt x="44" y="449"/>
                  <a:pt x="22" y="435"/>
                </a:cubicBezTo>
                <a:cubicBezTo>
                  <a:pt x="18" y="428"/>
                  <a:pt x="11" y="424"/>
                  <a:pt x="7" y="417"/>
                </a:cubicBezTo>
                <a:cubicBezTo>
                  <a:pt x="3" y="410"/>
                  <a:pt x="0" y="395"/>
                  <a:pt x="0" y="395"/>
                </a:cubicBezTo>
              </a:path>
            </a:pathLst>
          </a:custGeom>
          <a:noFill/>
          <a:ln w="9525" cap="flat">
            <a:solidFill>
              <a:srgbClr val="0066FF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4122" name="Freeform 26"/>
          <p:cNvSpPr>
            <a:spLocks/>
          </p:cNvSpPr>
          <p:nvPr/>
        </p:nvSpPr>
        <p:spPr bwMode="auto">
          <a:xfrm>
            <a:off x="3078163" y="5572125"/>
            <a:ext cx="723900" cy="558800"/>
          </a:xfrm>
          <a:custGeom>
            <a:avLst/>
            <a:gdLst/>
            <a:ahLst/>
            <a:cxnLst>
              <a:cxn ang="0">
                <a:pos x="46" y="26"/>
              </a:cxn>
              <a:cxn ang="0">
                <a:pos x="28" y="163"/>
              </a:cxn>
              <a:cxn ang="0">
                <a:pos x="68" y="319"/>
              </a:cxn>
              <a:cxn ang="0">
                <a:pos x="137" y="352"/>
              </a:cxn>
              <a:cxn ang="0">
                <a:pos x="206" y="348"/>
              </a:cxn>
              <a:cxn ang="0">
                <a:pos x="253" y="290"/>
              </a:cxn>
              <a:cxn ang="0">
                <a:pos x="351" y="196"/>
              </a:cxn>
              <a:cxn ang="0">
                <a:pos x="369" y="116"/>
              </a:cxn>
              <a:cxn ang="0">
                <a:pos x="412" y="69"/>
              </a:cxn>
              <a:cxn ang="0">
                <a:pos x="427" y="51"/>
              </a:cxn>
              <a:cxn ang="0">
                <a:pos x="448" y="37"/>
              </a:cxn>
              <a:cxn ang="0">
                <a:pos x="456" y="0"/>
              </a:cxn>
            </a:cxnLst>
            <a:rect l="0" t="0" r="r" b="b"/>
            <a:pathLst>
              <a:path w="456" h="352">
                <a:moveTo>
                  <a:pt x="46" y="26"/>
                </a:moveTo>
                <a:cubicBezTo>
                  <a:pt x="80" y="79"/>
                  <a:pt x="45" y="117"/>
                  <a:pt x="28" y="163"/>
                </a:cubicBezTo>
                <a:cubicBezTo>
                  <a:pt x="30" y="212"/>
                  <a:pt x="0" y="308"/>
                  <a:pt x="68" y="319"/>
                </a:cubicBezTo>
                <a:cubicBezTo>
                  <a:pt x="91" y="342"/>
                  <a:pt x="106" y="347"/>
                  <a:pt x="137" y="352"/>
                </a:cubicBezTo>
                <a:cubicBezTo>
                  <a:pt x="160" y="351"/>
                  <a:pt x="183" y="352"/>
                  <a:pt x="206" y="348"/>
                </a:cubicBezTo>
                <a:cubicBezTo>
                  <a:pt x="221" y="345"/>
                  <a:pt x="237" y="300"/>
                  <a:pt x="253" y="290"/>
                </a:cubicBezTo>
                <a:cubicBezTo>
                  <a:pt x="262" y="258"/>
                  <a:pt x="323" y="214"/>
                  <a:pt x="351" y="196"/>
                </a:cubicBezTo>
                <a:cubicBezTo>
                  <a:pt x="357" y="167"/>
                  <a:pt x="343" y="135"/>
                  <a:pt x="369" y="116"/>
                </a:cubicBezTo>
                <a:cubicBezTo>
                  <a:pt x="375" y="95"/>
                  <a:pt x="394" y="80"/>
                  <a:pt x="412" y="69"/>
                </a:cubicBezTo>
                <a:cubicBezTo>
                  <a:pt x="418" y="59"/>
                  <a:pt x="418" y="58"/>
                  <a:pt x="427" y="51"/>
                </a:cubicBezTo>
                <a:cubicBezTo>
                  <a:pt x="434" y="46"/>
                  <a:pt x="448" y="37"/>
                  <a:pt x="448" y="37"/>
                </a:cubicBezTo>
                <a:cubicBezTo>
                  <a:pt x="453" y="24"/>
                  <a:pt x="456" y="13"/>
                  <a:pt x="456" y="0"/>
                </a:cubicBezTo>
              </a:path>
            </a:pathLst>
          </a:custGeom>
          <a:noFill/>
          <a:ln w="19050" cmpd="sng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2247900" y="57531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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2824163" y="625633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</a:t>
            </a: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3184525" y="560863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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4227513" y="5842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</a:t>
            </a: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4235450" y="10906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</a:t>
            </a:r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4235450" y="166528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</a:t>
            </a:r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4235450" y="22209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</a:t>
            </a:r>
          </a:p>
        </p:txBody>
      </p:sp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4235450" y="27432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</a:t>
            </a:r>
          </a:p>
        </p:txBody>
      </p:sp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4227513" y="358616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ym typeface="Wingdings" pitchFamily="2" charset="2"/>
              </a:rPr>
              <a:t></a:t>
            </a: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4227513" y="4614068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</a:t>
            </a:r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4235450" y="493395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</a:t>
            </a:r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3571790" y="207963"/>
            <a:ext cx="53928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Lower Karoo – Kalahari Hydrogeology</a:t>
            </a:r>
          </a:p>
        </p:txBody>
      </p:sp>
      <p:sp>
        <p:nvSpPr>
          <p:cNvPr id="4137" name="Freeform 41"/>
          <p:cNvSpPr>
            <a:spLocks/>
          </p:cNvSpPr>
          <p:nvPr/>
        </p:nvSpPr>
        <p:spPr bwMode="auto">
          <a:xfrm>
            <a:off x="293688" y="3562350"/>
            <a:ext cx="482600" cy="1838325"/>
          </a:xfrm>
          <a:custGeom>
            <a:avLst/>
            <a:gdLst/>
            <a:ahLst/>
            <a:cxnLst>
              <a:cxn ang="0">
                <a:pos x="141" y="1158"/>
              </a:cxn>
              <a:cxn ang="0">
                <a:pos x="152" y="951"/>
              </a:cxn>
              <a:cxn ang="0">
                <a:pos x="206" y="886"/>
              </a:cxn>
              <a:cxn ang="0">
                <a:pos x="250" y="788"/>
              </a:cxn>
              <a:cxn ang="0">
                <a:pos x="282" y="679"/>
              </a:cxn>
              <a:cxn ang="0">
                <a:pos x="304" y="614"/>
              </a:cxn>
              <a:cxn ang="0">
                <a:pos x="239" y="440"/>
              </a:cxn>
              <a:cxn ang="0">
                <a:pos x="206" y="419"/>
              </a:cxn>
              <a:cxn ang="0">
                <a:pos x="141" y="353"/>
              </a:cxn>
              <a:cxn ang="0">
                <a:pos x="185" y="223"/>
              </a:cxn>
              <a:cxn ang="0">
                <a:pos x="271" y="212"/>
              </a:cxn>
              <a:cxn ang="0">
                <a:pos x="282" y="180"/>
              </a:cxn>
              <a:cxn ang="0">
                <a:pos x="261" y="147"/>
              </a:cxn>
              <a:cxn ang="0">
                <a:pos x="141" y="6"/>
              </a:cxn>
              <a:cxn ang="0">
                <a:pos x="0" y="27"/>
              </a:cxn>
            </a:cxnLst>
            <a:rect l="0" t="0" r="r" b="b"/>
            <a:pathLst>
              <a:path w="304" h="1158">
                <a:moveTo>
                  <a:pt x="141" y="1158"/>
                </a:moveTo>
                <a:cubicBezTo>
                  <a:pt x="145" y="1089"/>
                  <a:pt x="143" y="1019"/>
                  <a:pt x="152" y="951"/>
                </a:cubicBezTo>
                <a:cubicBezTo>
                  <a:pt x="154" y="934"/>
                  <a:pt x="199" y="895"/>
                  <a:pt x="206" y="886"/>
                </a:cubicBezTo>
                <a:cubicBezTo>
                  <a:pt x="235" y="850"/>
                  <a:pt x="233" y="837"/>
                  <a:pt x="250" y="788"/>
                </a:cubicBezTo>
                <a:cubicBezTo>
                  <a:pt x="262" y="752"/>
                  <a:pt x="271" y="715"/>
                  <a:pt x="282" y="679"/>
                </a:cubicBezTo>
                <a:cubicBezTo>
                  <a:pt x="289" y="657"/>
                  <a:pt x="304" y="614"/>
                  <a:pt x="304" y="614"/>
                </a:cubicBezTo>
                <a:cubicBezTo>
                  <a:pt x="295" y="528"/>
                  <a:pt x="303" y="493"/>
                  <a:pt x="239" y="440"/>
                </a:cubicBezTo>
                <a:cubicBezTo>
                  <a:pt x="229" y="432"/>
                  <a:pt x="216" y="428"/>
                  <a:pt x="206" y="419"/>
                </a:cubicBezTo>
                <a:cubicBezTo>
                  <a:pt x="183" y="399"/>
                  <a:pt x="141" y="353"/>
                  <a:pt x="141" y="353"/>
                </a:cubicBezTo>
                <a:cubicBezTo>
                  <a:pt x="127" y="313"/>
                  <a:pt x="133" y="237"/>
                  <a:pt x="185" y="223"/>
                </a:cubicBezTo>
                <a:cubicBezTo>
                  <a:pt x="213" y="215"/>
                  <a:pt x="242" y="216"/>
                  <a:pt x="271" y="212"/>
                </a:cubicBezTo>
                <a:cubicBezTo>
                  <a:pt x="275" y="201"/>
                  <a:pt x="284" y="191"/>
                  <a:pt x="282" y="180"/>
                </a:cubicBezTo>
                <a:cubicBezTo>
                  <a:pt x="280" y="167"/>
                  <a:pt x="267" y="159"/>
                  <a:pt x="261" y="147"/>
                </a:cubicBezTo>
                <a:cubicBezTo>
                  <a:pt x="234" y="92"/>
                  <a:pt x="201" y="26"/>
                  <a:pt x="141" y="6"/>
                </a:cubicBezTo>
                <a:cubicBezTo>
                  <a:pt x="13" y="18"/>
                  <a:pt x="57" y="0"/>
                  <a:pt x="0" y="27"/>
                </a:cubicBezTo>
              </a:path>
            </a:pathLst>
          </a:cu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4138" name="Text Box 42"/>
          <p:cNvSpPr txBox="1">
            <a:spLocks noChangeArrowheads="1"/>
          </p:cNvSpPr>
          <p:nvPr/>
        </p:nvSpPr>
        <p:spPr bwMode="auto">
          <a:xfrm>
            <a:off x="447675" y="4384675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</a:t>
            </a:r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2032000" y="5248275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</a:t>
            </a:r>
          </a:p>
        </p:txBody>
      </p: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4246563" y="5229225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</a:t>
            </a:r>
          </a:p>
        </p:txBody>
      </p:sp>
      <p:sp>
        <p:nvSpPr>
          <p:cNvPr id="4141" name="Text Box 45"/>
          <p:cNvSpPr txBox="1">
            <a:spLocks noChangeArrowheads="1"/>
          </p:cNvSpPr>
          <p:nvPr/>
        </p:nvSpPr>
        <p:spPr bwMode="auto">
          <a:xfrm>
            <a:off x="4246563" y="58293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ym typeface="Wingdings" pitchFamily="2" charset="2"/>
              </a:rPr>
              <a:t></a:t>
            </a:r>
          </a:p>
        </p:txBody>
      </p:sp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4500563" y="568325"/>
            <a:ext cx="446405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/>
              <a:t>Gemsbok Park </a:t>
            </a:r>
            <a:r>
              <a:rPr lang="en-US" sz="1800" dirty="0" err="1"/>
              <a:t>palaeo</a:t>
            </a:r>
            <a:r>
              <a:rPr lang="en-US" sz="1800" dirty="0"/>
              <a:t> escarpment (covered with 80 to 120m T-</a:t>
            </a:r>
            <a:r>
              <a:rPr lang="en-US" sz="1800" dirty="0" err="1"/>
              <a:t>Qk</a:t>
            </a:r>
            <a:r>
              <a:rPr lang="en-US" sz="1800" dirty="0"/>
              <a:t> </a:t>
            </a:r>
          </a:p>
          <a:p>
            <a:r>
              <a:rPr lang="en-US" sz="1800" dirty="0"/>
              <a:t>Sub-outcrop of </a:t>
            </a:r>
            <a:r>
              <a:rPr lang="en-US" sz="1800" dirty="0" err="1"/>
              <a:t>Auob</a:t>
            </a:r>
            <a:r>
              <a:rPr lang="en-US" sz="1800" dirty="0"/>
              <a:t> Sandstone on escarpment;</a:t>
            </a:r>
          </a:p>
          <a:p>
            <a:r>
              <a:rPr lang="en-US" sz="1800" dirty="0"/>
              <a:t>Central Gemsbok Kalahari valley –draining in to Botswana;</a:t>
            </a:r>
          </a:p>
          <a:p>
            <a:r>
              <a:rPr lang="en-US" sz="1800" dirty="0"/>
              <a:t>Central </a:t>
            </a:r>
            <a:r>
              <a:rPr lang="en-US" sz="1800" dirty="0" err="1"/>
              <a:t>Mier</a:t>
            </a:r>
            <a:r>
              <a:rPr lang="en-US" sz="1800" dirty="0"/>
              <a:t> Kalahari Valley – drains from Namibia to saline basin </a:t>
            </a:r>
            <a:r>
              <a:rPr lang="en-US" sz="1800" dirty="0">
                <a:sym typeface="Wingdings" pitchFamily="2" charset="2"/>
              </a:rPr>
              <a:t>;</a:t>
            </a:r>
          </a:p>
          <a:p>
            <a:r>
              <a:rPr lang="en-US" sz="1800" dirty="0">
                <a:sym typeface="Wingdings" pitchFamily="2" charset="2"/>
              </a:rPr>
              <a:t>Southern </a:t>
            </a:r>
            <a:r>
              <a:rPr lang="en-US" sz="1800" dirty="0" err="1">
                <a:sym typeface="Wingdings" pitchFamily="2" charset="2"/>
              </a:rPr>
              <a:t>Mier</a:t>
            </a:r>
            <a:r>
              <a:rPr lang="en-US" sz="1800" dirty="0">
                <a:sym typeface="Wingdings" pitchFamily="2" charset="2"/>
              </a:rPr>
              <a:t> Kalahari  Valley – drains from isolated dolerite plateau towards </a:t>
            </a:r>
            <a:r>
              <a:rPr lang="en-US" sz="1800" dirty="0" err="1">
                <a:sym typeface="Wingdings" pitchFamily="2" charset="2"/>
              </a:rPr>
              <a:t>Hakskeen</a:t>
            </a:r>
            <a:r>
              <a:rPr lang="en-US" sz="1800" dirty="0">
                <a:sym typeface="Wingdings" pitchFamily="2" charset="2"/>
              </a:rPr>
              <a:t> Pan (saline outflow area);</a:t>
            </a:r>
          </a:p>
          <a:p>
            <a:r>
              <a:rPr lang="en-US" sz="1800" dirty="0" err="1">
                <a:sym typeface="Wingdings" pitchFamily="2" charset="2"/>
              </a:rPr>
              <a:t>Askham</a:t>
            </a:r>
            <a:r>
              <a:rPr lang="en-US" sz="1800" dirty="0">
                <a:sym typeface="Wingdings" pitchFamily="2" charset="2"/>
              </a:rPr>
              <a:t> Kalahari Valley – “young” isolated valley replenished by floods in </a:t>
            </a:r>
            <a:r>
              <a:rPr lang="en-US" sz="1800" dirty="0" err="1">
                <a:sym typeface="Wingdings" pitchFamily="2" charset="2"/>
              </a:rPr>
              <a:t>Krm</a:t>
            </a:r>
            <a:r>
              <a:rPr lang="en-US" sz="1800" dirty="0">
                <a:sym typeface="Wingdings" pitchFamily="2" charset="2"/>
              </a:rPr>
              <a:t> R.</a:t>
            </a:r>
          </a:p>
          <a:p>
            <a:r>
              <a:rPr lang="en-US" sz="1800" dirty="0" err="1">
                <a:sym typeface="Wingdings" pitchFamily="2" charset="2"/>
              </a:rPr>
              <a:t>Totsplaas</a:t>
            </a:r>
            <a:r>
              <a:rPr lang="en-US" sz="1800" dirty="0">
                <a:sym typeface="Wingdings" pitchFamily="2" charset="2"/>
              </a:rPr>
              <a:t> Kalahari Valley – Thickest saturated valley (45m);</a:t>
            </a:r>
          </a:p>
          <a:p>
            <a:r>
              <a:rPr lang="en-US" sz="1800" dirty="0" err="1">
                <a:sym typeface="Wingdings" pitchFamily="2" charset="2"/>
              </a:rPr>
              <a:t>Springputs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palaeo</a:t>
            </a:r>
            <a:r>
              <a:rPr lang="en-US" sz="1800" dirty="0">
                <a:sym typeface="Wingdings" pitchFamily="2" charset="2"/>
              </a:rPr>
              <a:t> plateau (</a:t>
            </a:r>
            <a:r>
              <a:rPr lang="en-US" sz="1800" dirty="0" err="1">
                <a:sym typeface="Wingdings" pitchFamily="2" charset="2"/>
              </a:rPr>
              <a:t>Auob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Snds</a:t>
            </a:r>
            <a:r>
              <a:rPr lang="en-US" sz="1800" dirty="0">
                <a:sym typeface="Wingdings" pitchFamily="2" charset="2"/>
              </a:rPr>
              <a:t>)</a:t>
            </a:r>
          </a:p>
          <a:p>
            <a:r>
              <a:rPr lang="en-US" sz="1800" dirty="0" err="1">
                <a:sym typeface="Wingdings" pitchFamily="2" charset="2"/>
              </a:rPr>
              <a:t>Mier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Palaeo</a:t>
            </a:r>
            <a:r>
              <a:rPr lang="en-US" sz="1800" dirty="0">
                <a:sym typeface="Wingdings" pitchFamily="2" charset="2"/>
              </a:rPr>
              <a:t> Plateau (dolerite sheet); and</a:t>
            </a:r>
          </a:p>
          <a:p>
            <a:r>
              <a:rPr lang="en-US" sz="1800" dirty="0" err="1">
                <a:sym typeface="Wingdings" pitchFamily="2" charset="2"/>
              </a:rPr>
              <a:t>Boksputs</a:t>
            </a:r>
            <a:r>
              <a:rPr lang="en-US" sz="1800" dirty="0">
                <a:sym typeface="Wingdings" pitchFamily="2" charset="2"/>
              </a:rPr>
              <a:t> “salt basin” – extremely saline area);</a:t>
            </a:r>
          </a:p>
          <a:p>
            <a:r>
              <a:rPr lang="en-US" sz="1800" dirty="0">
                <a:sym typeface="Wingdings" pitchFamily="2" charset="2"/>
              </a:rPr>
              <a:t>Botswana “Deep Karoo Bore” – 1000m, T-</a:t>
            </a:r>
            <a:r>
              <a:rPr lang="en-US" sz="1800" dirty="0" err="1">
                <a:sym typeface="Wingdings" pitchFamily="2" charset="2"/>
              </a:rPr>
              <a:t>Qk</a:t>
            </a:r>
            <a:r>
              <a:rPr lang="en-US" sz="1800" dirty="0">
                <a:sym typeface="Wingdings" pitchFamily="2" charset="2"/>
              </a:rPr>
              <a:t> (91m), </a:t>
            </a:r>
            <a:r>
              <a:rPr lang="en-US" sz="1800" dirty="0" err="1">
                <a:sym typeface="Wingdings" pitchFamily="2" charset="2"/>
              </a:rPr>
              <a:t>Rwl</a:t>
            </a:r>
            <a:r>
              <a:rPr lang="en-US" sz="1800" dirty="0">
                <a:sym typeface="Wingdings" pitchFamily="2" charset="2"/>
              </a:rPr>
              <a:t> = 1m </a:t>
            </a:r>
            <a:r>
              <a:rPr lang="en-US" sz="1800" dirty="0" err="1">
                <a:sym typeface="Wingdings" pitchFamily="2" charset="2"/>
              </a:rPr>
              <a:t>bgl</a:t>
            </a:r>
            <a:r>
              <a:rPr lang="en-US" sz="1800" dirty="0">
                <a:sym typeface="Wingdings" pitchFamily="2" charset="2"/>
              </a:rPr>
              <a:t>.</a:t>
            </a:r>
            <a:r>
              <a:rPr lang="en-US" sz="1800" dirty="0"/>
              <a:t> </a:t>
            </a:r>
          </a:p>
        </p:txBody>
      </p:sp>
      <p:sp>
        <p:nvSpPr>
          <p:cNvPr id="4143" name="Text Box 47"/>
          <p:cNvSpPr txBox="1">
            <a:spLocks noChangeArrowheads="1"/>
          </p:cNvSpPr>
          <p:nvPr/>
        </p:nvSpPr>
        <p:spPr bwMode="auto">
          <a:xfrm>
            <a:off x="3400425" y="4797425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780"/>
            <a:ext cx="8229600" cy="1325562"/>
          </a:xfrm>
        </p:spPr>
        <p:txBody>
          <a:bodyPr/>
          <a:lstStyle/>
          <a:p>
            <a:r>
              <a:rPr lang="en-US" dirty="0" smtClean="0"/>
              <a:t>DATA/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1342"/>
            <a:ext cx="8229600" cy="4184821"/>
          </a:xfrm>
        </p:spPr>
        <p:txBody>
          <a:bodyPr/>
          <a:lstStyle/>
          <a:p>
            <a:r>
              <a:rPr lang="en-US" sz="2800" dirty="0" smtClean="0"/>
              <a:t>NGA</a:t>
            </a:r>
          </a:p>
          <a:p>
            <a:r>
              <a:rPr lang="en-US" sz="2800" dirty="0" smtClean="0"/>
              <a:t>WMS</a:t>
            </a:r>
          </a:p>
          <a:p>
            <a:r>
              <a:rPr lang="en-US" sz="2800" dirty="0" smtClean="0"/>
              <a:t>HYDSTRA</a:t>
            </a:r>
          </a:p>
          <a:p>
            <a:r>
              <a:rPr lang="en-US" sz="2800" dirty="0" smtClean="0"/>
              <a:t>DWA-IMS (CD:WRIM)</a:t>
            </a:r>
          </a:p>
          <a:p>
            <a:r>
              <a:rPr lang="en-US" sz="2800" dirty="0" smtClean="0"/>
              <a:t>OTHER (CGS, CSIR, WRC</a:t>
            </a:r>
            <a:r>
              <a:rPr lang="en-US" sz="2800" dirty="0" smtClean="0"/>
              <a:t>, etc</a:t>
            </a:r>
            <a:r>
              <a:rPr lang="en-US" sz="2800" dirty="0" smtClean="0"/>
              <a:t>)</a:t>
            </a:r>
          </a:p>
          <a:p>
            <a:pPr>
              <a:buNone/>
            </a:pPr>
            <a:r>
              <a:rPr lang="en-US" sz="2800" dirty="0" smtClean="0"/>
              <a:t>Previously</a:t>
            </a:r>
            <a:r>
              <a:rPr lang="en-US" dirty="0" smtClean="0"/>
              <a:t> REGIS/ NORAD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708"/>
            <a:ext cx="8229600" cy="854930"/>
          </a:xfrm>
        </p:spPr>
        <p:txBody>
          <a:bodyPr/>
          <a:lstStyle/>
          <a:p>
            <a:r>
              <a:rPr lang="en-US" dirty="0" smtClean="0"/>
              <a:t>DATA HARMONIZATION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3545"/>
            <a:ext cx="8229600" cy="4142618"/>
          </a:xfrm>
        </p:spPr>
        <p:txBody>
          <a:bodyPr/>
          <a:lstStyle/>
          <a:p>
            <a:r>
              <a:rPr lang="en-US" sz="2800" dirty="0" err="1" smtClean="0"/>
              <a:t>Stratigraphy</a:t>
            </a:r>
            <a:endParaRPr lang="en-US" sz="2800" dirty="0" smtClean="0"/>
          </a:p>
          <a:p>
            <a:r>
              <a:rPr lang="en-US" sz="2800" dirty="0" smtClean="0"/>
              <a:t>Project Coordination, inventory</a:t>
            </a:r>
          </a:p>
          <a:p>
            <a:r>
              <a:rPr lang="en-US" sz="2800" dirty="0" smtClean="0"/>
              <a:t>Baseline data gathered</a:t>
            </a:r>
          </a:p>
          <a:p>
            <a:r>
              <a:rPr lang="en-US" sz="2800" dirty="0" smtClean="0"/>
              <a:t>Areas to optimize monitoring networks</a:t>
            </a:r>
          </a:p>
          <a:p>
            <a:r>
              <a:rPr lang="en-US" sz="2800" dirty="0" smtClean="0"/>
              <a:t>Raising of “Flag” high impact areas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905</Words>
  <Application>Microsoft Macintosh PowerPoint</Application>
  <PresentationFormat>On-screen Show (4:3)</PresentationFormat>
  <Paragraphs>147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ＭＳ Ｐゴシック</vt:lpstr>
      <vt:lpstr>Calibri</vt:lpstr>
      <vt:lpstr>Gill Sans</vt:lpstr>
      <vt:lpstr>Gill Sans Light</vt:lpstr>
      <vt:lpstr>Office Theme</vt:lpstr>
      <vt:lpstr> STAMPRIET (KALAHARI/ KAROO) TRANSBOUNDARY AQUIFERS    </vt:lpstr>
      <vt:lpstr> PRESENTATION OUTLINE</vt:lpstr>
      <vt:lpstr>Groundwater governance at national level (1) Policies and legislation (1.1)</vt:lpstr>
      <vt:lpstr>Policies and legislation (1.1 cont.)</vt:lpstr>
      <vt:lpstr>Slide 5</vt:lpstr>
      <vt:lpstr>Slide 6</vt:lpstr>
      <vt:lpstr>Slide 7</vt:lpstr>
      <vt:lpstr>DATA/ INFORMATION</vt:lpstr>
      <vt:lpstr>DATA HARMONIZATION</vt:lpstr>
      <vt:lpstr>CONCLUSION</vt:lpstr>
      <vt:lpstr>Q &amp; 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Moteben</cp:lastModifiedBy>
  <cp:revision>61</cp:revision>
  <dcterms:created xsi:type="dcterms:W3CDTF">2012-08-01T10:33:21Z</dcterms:created>
  <dcterms:modified xsi:type="dcterms:W3CDTF">2013-10-22T09:05:51Z</dcterms:modified>
</cp:coreProperties>
</file>