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62" r:id="rId5"/>
    <p:sldId id="258" r:id="rId6"/>
    <p:sldId id="271" r:id="rId7"/>
    <p:sldId id="269" r:id="rId8"/>
    <p:sldId id="268" r:id="rId9"/>
    <p:sldId id="270" r:id="rId10"/>
    <p:sldId id="263" r:id="rId11"/>
    <p:sldId id="266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F6C1-1EF0-42EC-8A97-51792EFD1EAA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2AB7-B354-4862-A66A-7F3521437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00EDF4-D52D-49DB-A5E4-AB4CD49858E9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CF216-EE17-455F-9946-6F94F2CC4B8F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F23B62-4972-43DC-8D00-19D6729F13F5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B977-1D50-4732-9F55-AFE1BABFBBC9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26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8CD3C-EDD6-4E9E-801A-72AAF6CE526E}" type="slidenum">
              <a:rPr lang="en-GB"/>
              <a:pPr/>
              <a:t>4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9" y="4342735"/>
            <a:ext cx="5485745" cy="4114948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FC0B52-AE2E-40F1-A6D2-6C5DC956FC5E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D8128-C403-48CF-B6F6-B49DE7D6DC4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 dirty="0" err="1"/>
              <a:t>Stampriet</a:t>
            </a:r>
            <a:r>
              <a:rPr lang="en-US" altLang="ja-JP" dirty="0"/>
              <a:t>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D67543-A500-463F-8E11-ECAC8E26CEA7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66CA2-08DB-4CE3-82CB-2E723232380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05E41-4556-4B26-AE23-CBB424D55993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79A07-53AC-48F7-91BA-C0BFFB23DA0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DF50EE5-6B2C-4A2A-827D-4AF57B4B9A62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1E0BB-0F29-4A9D-9A6B-F9A66EA9DFF4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Stampriet Artesian Basin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83FA79-B018-4B1F-AFAB-C25E421C7C42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99613-DBD7-46BB-9EE9-5EBFD3C4E082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  <a:p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73B476-A59A-4124-86AB-42C3864D28B7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Stampriet Artesian Basin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706D5B-79FA-4420-A78E-517DE97CF5A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729DEC-49FE-41D3-9ABD-72234FFAA465}" type="datetime1">
              <a:rPr lang="ja-JP" altLang="en-US"/>
              <a:pPr/>
              <a:t>2013/10/22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Stampriet Artesian Basin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FAEB68-A40B-4D2B-BBF9-71158233C87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E028B4-3CB5-46D4-AB33-CFF5A27806A0}" type="datetimeFigureOut">
              <a:rPr lang="en-US" smtClean="0"/>
              <a:pPr/>
              <a:t>22-Oct-13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937061-30B2-414F-8747-EF7F7BF035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18288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Ministry of Agriculture, Water &amp; Forestry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2362200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By</a:t>
            </a:r>
          </a:p>
          <a:p>
            <a:pPr algn="ctr"/>
            <a:r>
              <a:rPr lang="en-GB" sz="2000" dirty="0" smtClean="0"/>
              <a:t>Abraham </a:t>
            </a:r>
            <a:r>
              <a:rPr lang="en-GB" sz="2000" dirty="0" err="1" smtClean="0"/>
              <a:t>Nehemia</a:t>
            </a:r>
            <a:endParaRPr lang="en-GB" sz="2000" dirty="0" smtClean="0"/>
          </a:p>
          <a:p>
            <a:pPr algn="ctr"/>
            <a:r>
              <a:rPr lang="en-GB" sz="2000" dirty="0" smtClean="0"/>
              <a:t>Department of Water Affairs &amp; Forestry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10540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amibia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990600" cy="104985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981200"/>
            <a:ext cx="80802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Overview of </a:t>
            </a: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information availability on </a:t>
            </a:r>
            <a:r>
              <a:rPr kumimoji="0" lang="en-GB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Stampriet</a:t>
            </a: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Artesian </a:t>
            </a: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Basin 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GB" dirty="0" smtClean="0"/>
              <a:t>Data from the following investigations were used for this presentation: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PCI JICA study of the </a:t>
            </a:r>
            <a:r>
              <a:rPr lang="en-GB" dirty="0" err="1" smtClean="0"/>
              <a:t>Stampriet</a:t>
            </a:r>
            <a:r>
              <a:rPr lang="en-GB" dirty="0" smtClean="0"/>
              <a:t> Artesian Basin</a:t>
            </a:r>
          </a:p>
          <a:p>
            <a:r>
              <a:rPr lang="en-GB" dirty="0" err="1" smtClean="0"/>
              <a:t>Transboundary</a:t>
            </a:r>
            <a:r>
              <a:rPr lang="en-GB" dirty="0" smtClean="0"/>
              <a:t> </a:t>
            </a:r>
            <a:r>
              <a:rPr lang="en-GB" dirty="0" err="1" smtClean="0"/>
              <a:t>Stampriet</a:t>
            </a:r>
            <a:r>
              <a:rPr lang="en-GB" dirty="0" smtClean="0"/>
              <a:t> Artesian Aquifer by Prof </a:t>
            </a:r>
            <a:r>
              <a:rPr lang="en-GB" dirty="0" err="1" smtClean="0"/>
              <a:t>Jurgen</a:t>
            </a:r>
            <a:r>
              <a:rPr lang="en-GB" dirty="0" smtClean="0"/>
              <a:t> </a:t>
            </a:r>
            <a:r>
              <a:rPr lang="en-GB" dirty="0" err="1" smtClean="0"/>
              <a:t>Kichner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Namibia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5" name="Picture 2" descr="Namibia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E5B1-EBC8-4F31-B947-17D873711A28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Present Groundwater </a:t>
            </a:r>
            <a:r>
              <a:rPr lang="en-US" altLang="ja-JP" dirty="0" smtClean="0"/>
              <a:t>Use</a:t>
            </a:r>
            <a:endParaRPr lang="en-US" altLang="ja-JP" dirty="0"/>
          </a:p>
        </p:txBody>
      </p:sp>
      <p:graphicFrame>
        <p:nvGraphicFramePr>
          <p:cNvPr id="239616" name="Object 0"/>
          <p:cNvGraphicFramePr>
            <a:graphicFrameLocks noChangeAspect="1"/>
          </p:cNvGraphicFramePr>
          <p:nvPr/>
        </p:nvGraphicFramePr>
        <p:xfrm>
          <a:off x="762000" y="3048000"/>
          <a:ext cx="4038600" cy="2590800"/>
        </p:xfrm>
        <a:graphic>
          <a:graphicData uri="http://schemas.openxmlformats.org/presentationml/2006/ole">
            <p:oleObj spid="_x0000_s35842" name="グラフ" r:id="rId4" imgW="6610312" imgH="4410175" progId="MSGraph.Chart.8">
              <p:embed followColorScheme="full"/>
            </p:oleObj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29233" y="1905000"/>
            <a:ext cx="5409767" cy="3224213"/>
            <a:chOff x="3" y="1776"/>
            <a:chExt cx="3213" cy="189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" y="1776"/>
              <a:ext cx="3213" cy="1890"/>
              <a:chOff x="3" y="1776"/>
              <a:chExt cx="3213" cy="1890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3" y="1776"/>
                <a:ext cx="3213" cy="1890"/>
                <a:chOff x="-104" y="1680"/>
                <a:chExt cx="3320" cy="1986"/>
              </a:xfrm>
            </p:grpSpPr>
            <p:graphicFrame>
              <p:nvGraphicFramePr>
                <p:cNvPr id="239617" name="Object 1"/>
                <p:cNvGraphicFramePr>
                  <a:graphicFrameLocks noChangeAspect="1"/>
                </p:cNvGraphicFramePr>
                <p:nvPr/>
              </p:nvGraphicFramePr>
              <p:xfrm>
                <a:off x="-104" y="1680"/>
                <a:ext cx="3320" cy="1986"/>
              </p:xfrm>
              <a:graphic>
                <a:graphicData uri="http://schemas.openxmlformats.org/presentationml/2006/ole">
                  <p:oleObj spid="_x0000_s35843" name="グラフ" r:id="rId5" imgW="6096075" imgH="4067089" progId="MSGraph.Chart.8">
                    <p:embed followColorScheme="full"/>
                  </p:oleObj>
                </a:graphicData>
              </a:graphic>
            </p:graphicFrame>
            <p:sp>
              <p:nvSpPr>
                <p:cNvPr id="1136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64" y="2400"/>
                  <a:ext cx="624" cy="19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ja-JP"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34" charset="-128"/>
                    </a:rPr>
                    <a:t>6.89 (46%)</a:t>
                  </a:r>
                </a:p>
              </p:txBody>
            </p:sp>
            <p:sp>
              <p:nvSpPr>
                <p:cNvPr id="1136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63" y="2304"/>
                  <a:ext cx="625" cy="19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ja-JP"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34" charset="-128"/>
                    </a:rPr>
                    <a:t>5.69 (38%)</a:t>
                  </a:r>
                </a:p>
              </p:txBody>
            </p:sp>
            <p:sp>
              <p:nvSpPr>
                <p:cNvPr id="1136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25" cy="19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ja-JP"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34" charset="-128"/>
                    </a:rPr>
                    <a:t>2.36 (16%)</a:t>
                  </a:r>
                </a:p>
              </p:txBody>
            </p:sp>
          </p:grpSp>
          <p:sp>
            <p:nvSpPr>
              <p:cNvPr id="113684" name="Text Box 20"/>
              <p:cNvSpPr txBox="1">
                <a:spLocks noChangeArrowheads="1"/>
              </p:cNvSpPr>
              <p:nvPr/>
            </p:nvSpPr>
            <p:spPr bwMode="auto">
              <a:xfrm>
                <a:off x="2401" y="2223"/>
                <a:ext cx="768" cy="24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ja-JP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Irrigation </a:t>
                </a:r>
              </a:p>
            </p:txBody>
          </p:sp>
          <p:sp>
            <p:nvSpPr>
              <p:cNvPr id="113685" name="Text Box 21"/>
              <p:cNvSpPr txBox="1">
                <a:spLocks noChangeArrowheads="1"/>
              </p:cNvSpPr>
              <p:nvPr/>
            </p:nvSpPr>
            <p:spPr bwMode="auto">
              <a:xfrm>
                <a:off x="1089" y="3205"/>
                <a:ext cx="720" cy="24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ja-JP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Domestic</a:t>
                </a:r>
              </a:p>
            </p:txBody>
          </p:sp>
          <p:sp>
            <p:nvSpPr>
              <p:cNvPr id="113686" name="Text Box 22"/>
              <p:cNvSpPr txBox="1">
                <a:spLocks noChangeArrowheads="1"/>
              </p:cNvSpPr>
              <p:nvPr/>
            </p:nvSpPr>
            <p:spPr bwMode="auto">
              <a:xfrm>
                <a:off x="48" y="2536"/>
                <a:ext cx="1104" cy="24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ja-JP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Stock Watering</a:t>
                </a:r>
              </a:p>
            </p:txBody>
          </p:sp>
        </p:grpSp>
        <p:sp>
          <p:nvSpPr>
            <p:cNvPr id="113688" name="Text Box 24"/>
            <p:cNvSpPr txBox="1">
              <a:spLocks noChangeArrowheads="1"/>
            </p:cNvSpPr>
            <p:nvPr/>
          </p:nvSpPr>
          <p:spPr bwMode="auto">
            <a:xfrm>
              <a:off x="1104" y="1776"/>
              <a:ext cx="1152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altLang="ja-JP" sz="12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(Unit</a:t>
              </a:r>
              <a:r>
                <a:rPr kumimoji="0" lang="en-US" altLang="ja-JP" sz="1200" u="none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: million </a:t>
              </a:r>
              <a:r>
                <a:rPr kumimoji="0" lang="en-US" altLang="ja-JP" sz="12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m</a:t>
              </a:r>
              <a:r>
                <a:rPr kumimoji="0" lang="en-US" altLang="ja-JP" sz="1200" u="none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3</a:t>
              </a:r>
              <a:r>
                <a:rPr kumimoji="0" lang="en-US" altLang="ja-JP" sz="12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/y)</a:t>
              </a:r>
            </a:p>
          </p:txBody>
        </p:sp>
      </p:grpSp>
      <p:pic>
        <p:nvPicPr>
          <p:cNvPr id="17" name="Picture 2" descr="Namibia_c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7F2-A8E4-42F3-885C-FA020C1C53D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err="1" smtClean="0"/>
              <a:t>Stampriet</a:t>
            </a:r>
            <a:r>
              <a:rPr lang="en-US" altLang="ja-JP" dirty="0" smtClean="0"/>
              <a:t> </a:t>
            </a:r>
            <a:r>
              <a:rPr lang="en-US" altLang="ja-JP" dirty="0"/>
              <a:t>Basin </a:t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800" dirty="0"/>
              <a:t>Country Area 824,292 km</a:t>
            </a:r>
            <a:r>
              <a:rPr lang="en-US" altLang="ja-JP" sz="2800" baseline="30000" dirty="0"/>
              <a:t>2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Basin </a:t>
            </a:r>
            <a:r>
              <a:rPr lang="en-US" altLang="ja-JP" sz="2800" dirty="0"/>
              <a:t>Area</a:t>
            </a:r>
          </a:p>
          <a:p>
            <a:pPr>
              <a:buFont typeface="Wingdings" pitchFamily="2" charset="2"/>
              <a:buNone/>
            </a:pPr>
            <a:r>
              <a:rPr lang="en-US" altLang="ja-JP" sz="2800" dirty="0"/>
              <a:t>	71,000 km</a:t>
            </a:r>
            <a:r>
              <a:rPr lang="en-US" altLang="ja-JP" sz="2800" baseline="30000" dirty="0"/>
              <a:t>2</a:t>
            </a:r>
            <a:endParaRPr lang="en-US" altLang="ja-JP" sz="2800" dirty="0"/>
          </a:p>
          <a:p>
            <a:pPr>
              <a:buNone/>
            </a:pPr>
            <a:endParaRPr lang="en-US" altLang="ja-JP" sz="2800" dirty="0"/>
          </a:p>
        </p:txBody>
      </p:sp>
      <p:pic>
        <p:nvPicPr>
          <p:cNvPr id="106504" name="Picture 8" descr="Study Are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984250"/>
            <a:ext cx="4024313" cy="5873750"/>
          </a:xfrm>
          <a:noFill/>
          <a:ln/>
        </p:spPr>
      </p:pic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838200" y="3276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GB"/>
          </a:p>
        </p:txBody>
      </p:sp>
      <p:pic>
        <p:nvPicPr>
          <p:cNvPr id="7" name="Picture 2" descr="Namibia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3965-5AFD-4B07-87D5-43D0060F0FD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ja-JP" dirty="0"/>
              <a:t>Catchment Area </a:t>
            </a:r>
          </a:p>
        </p:txBody>
      </p:sp>
      <p:pic>
        <p:nvPicPr>
          <p:cNvPr id="79945" name="Picture 73" descr="catch"/>
          <p:cNvPicPr>
            <a:picLocks noChangeAspect="1" noChangeArrowheads="1"/>
          </p:cNvPicPr>
          <p:nvPr/>
        </p:nvPicPr>
        <p:blipFill>
          <a:blip r:embed="rId3"/>
          <a:srcRect t="3362" b="6171"/>
          <a:stretch>
            <a:fillRect/>
          </a:stretch>
        </p:blipFill>
        <p:spPr bwMode="auto">
          <a:xfrm>
            <a:off x="4648200" y="1600200"/>
            <a:ext cx="41830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47" name="Rectangle 7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1988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000"/>
              <a:t>Auob River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3000"/>
              <a:t>	Catchment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3000"/>
              <a:t>	55,000 km</a:t>
            </a:r>
            <a:r>
              <a:rPr lang="en-US" altLang="ja-JP" sz="3000" baseline="30000"/>
              <a:t>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3000" baseline="30000"/>
          </a:p>
          <a:p>
            <a:pPr>
              <a:lnSpc>
                <a:spcPct val="90000"/>
              </a:lnSpc>
            </a:pPr>
            <a:r>
              <a:rPr lang="en-US" altLang="ja-JP" sz="3000"/>
              <a:t>Nossob River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3000"/>
              <a:t>	Catchment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3000"/>
              <a:t>	47,000 km</a:t>
            </a:r>
            <a:r>
              <a:rPr lang="en-US" altLang="ja-JP" sz="3000" baseline="30000"/>
              <a:t>2</a:t>
            </a:r>
            <a:endParaRPr lang="en-US" altLang="ja-JP" sz="3000"/>
          </a:p>
        </p:txBody>
      </p:sp>
      <p:pic>
        <p:nvPicPr>
          <p:cNvPr id="6" name="Picture 2" descr="Namibia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SADC River Basi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482725"/>
            <a:ext cx="6408737" cy="4811713"/>
          </a:xfrm>
          <a:noFill/>
          <a:ln/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ZA" sz="4500" dirty="0"/>
              <a:t>Part of the Orange-</a:t>
            </a:r>
            <a:r>
              <a:rPr lang="en-ZA" sz="4500" dirty="0" err="1"/>
              <a:t>Senqu</a:t>
            </a:r>
            <a:r>
              <a:rPr lang="en-ZA" sz="4500" dirty="0"/>
              <a:t> Basin</a:t>
            </a:r>
          </a:p>
        </p:txBody>
      </p:sp>
      <p:pic>
        <p:nvPicPr>
          <p:cNvPr id="4" name="Picture 2" descr="Namibia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237-2EB5-4A8D-BD00-8D8EBAEDBD6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altLang="ja-JP" dirty="0"/>
              <a:t>Geomorphology</a:t>
            </a:r>
          </a:p>
        </p:txBody>
      </p:sp>
      <p:pic>
        <p:nvPicPr>
          <p:cNvPr id="109574" name="Picture 1030" descr="top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1" y="1219200"/>
            <a:ext cx="4191000" cy="5805488"/>
          </a:xfrm>
          <a:noFill/>
          <a:ln/>
        </p:spPr>
      </p:pic>
      <p:pic>
        <p:nvPicPr>
          <p:cNvPr id="109575" name="Picture 1031" descr="geo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354513" cy="5791200"/>
          </a:xfrm>
          <a:prstGeom prst="rect">
            <a:avLst/>
          </a:prstGeom>
          <a:noFill/>
        </p:spPr>
      </p:pic>
      <p:sp>
        <p:nvSpPr>
          <p:cNvPr id="109576" name="Text Box 1032"/>
          <p:cNvSpPr txBox="1">
            <a:spLocks noChangeArrowheads="1"/>
          </p:cNvSpPr>
          <p:nvPr/>
        </p:nvSpPr>
        <p:spPr bwMode="auto">
          <a:xfrm>
            <a:off x="1219200" y="14478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Topography</a:t>
            </a:r>
          </a:p>
        </p:txBody>
      </p:sp>
      <p:sp>
        <p:nvSpPr>
          <p:cNvPr id="109577" name="Text Box 1033"/>
          <p:cNvSpPr txBox="1">
            <a:spLocks noChangeArrowheads="1"/>
          </p:cNvSpPr>
          <p:nvPr/>
        </p:nvSpPr>
        <p:spPr bwMode="auto">
          <a:xfrm>
            <a:off x="6400800" y="14478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Elevation</a:t>
            </a:r>
          </a:p>
        </p:txBody>
      </p:sp>
      <p:pic>
        <p:nvPicPr>
          <p:cNvPr id="8" name="Picture 2" descr="Namibia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DFE-225A-4791-A859-2D817D5CD1DD}" type="slidenum">
              <a:rPr lang="en-US" altLang="ja-JP"/>
              <a:pPr/>
              <a:t>6</a:t>
            </a:fld>
            <a:endParaRPr lang="en-US" altLang="ja-JP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143000"/>
            <a:ext cx="9144000" cy="5562600"/>
            <a:chOff x="0" y="672"/>
            <a:chExt cx="5831" cy="3403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0" y="672"/>
              <a:ext cx="5831" cy="3403"/>
              <a:chOff x="1698" y="1699"/>
              <a:chExt cx="14578" cy="8508"/>
            </a:xfrm>
          </p:grpSpPr>
          <p:pic>
            <p:nvPicPr>
              <p:cNvPr id="47121" name="Picture 17" descr="mean_annual_evaporation"/>
              <p:cNvPicPr>
                <a:picLocks noChangeAspect="1" noChangeArrowheads="1"/>
              </p:cNvPicPr>
              <p:nvPr/>
            </p:nvPicPr>
            <p:blipFill>
              <a:blip r:embed="rId3"/>
              <a:srcRect l="6732" t="9521" r="6732" b="19043"/>
              <a:stretch>
                <a:fillRect/>
              </a:stretch>
            </p:blipFill>
            <p:spPr bwMode="auto">
              <a:xfrm>
                <a:off x="8993" y="1699"/>
                <a:ext cx="7283" cy="8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22" name="Picture 18" descr="mean_annual_rainfall"/>
              <p:cNvPicPr>
                <a:picLocks noChangeAspect="1" noChangeArrowheads="1"/>
              </p:cNvPicPr>
              <p:nvPr/>
            </p:nvPicPr>
            <p:blipFill>
              <a:blip r:embed="rId4"/>
              <a:srcRect l="6732" t="9521" r="6732" b="19043"/>
              <a:stretch>
                <a:fillRect/>
              </a:stretch>
            </p:blipFill>
            <p:spPr bwMode="auto">
              <a:xfrm>
                <a:off x="1698" y="1700"/>
                <a:ext cx="7293" cy="8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119" name="Picture 15" descr="Study Area Waku"/>
            <p:cNvPicPr>
              <a:picLocks noChangeAspect="1" noChangeArrowheads="1"/>
            </p:cNvPicPr>
            <p:nvPr/>
          </p:nvPicPr>
          <p:blipFill>
            <a:blip r:embed="rId5"/>
            <a:srcRect l="47847" t="35828" b="3178"/>
            <a:stretch>
              <a:fillRect/>
            </a:stretch>
          </p:blipFill>
          <p:spPr bwMode="auto">
            <a:xfrm>
              <a:off x="1284" y="2345"/>
              <a:ext cx="512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20" descr="Study Area Waku"/>
            <p:cNvPicPr>
              <a:picLocks noChangeAspect="1" noChangeArrowheads="1"/>
            </p:cNvPicPr>
            <p:nvPr/>
          </p:nvPicPr>
          <p:blipFill>
            <a:blip r:embed="rId5"/>
            <a:srcRect l="47847" t="35828" b="3178"/>
            <a:stretch>
              <a:fillRect/>
            </a:stretch>
          </p:blipFill>
          <p:spPr bwMode="auto">
            <a:xfrm>
              <a:off x="4272" y="2400"/>
              <a:ext cx="512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altLang="ja-JP" dirty="0"/>
              <a:t>Meteorology</a:t>
            </a:r>
          </a:p>
        </p:txBody>
      </p:sp>
      <p:pic>
        <p:nvPicPr>
          <p:cNvPr id="10" name="Picture 2" descr="Namibia_c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7A9-B980-4F40-94F5-8D0A7A03E5E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err="1"/>
              <a:t>Hydrogeological</a:t>
            </a:r>
            <a:r>
              <a:rPr lang="ja-JP" altLang="en-US"/>
              <a:t>　</a:t>
            </a:r>
            <a:r>
              <a:rPr lang="en-US" altLang="ja-JP" dirty="0"/>
              <a:t>Classification</a:t>
            </a:r>
          </a:p>
        </p:txBody>
      </p:sp>
      <p:pic>
        <p:nvPicPr>
          <p:cNvPr id="1433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9144000" cy="4818063"/>
          </a:xfrm>
          <a:noFill/>
          <a:ln/>
        </p:spPr>
      </p:pic>
      <p:pic>
        <p:nvPicPr>
          <p:cNvPr id="5" name="Picture 2" descr="Namibia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F7C0-085A-4C28-9370-860D112AF92C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altLang="ja-JP" dirty="0"/>
              <a:t>Geological  Cross Section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447800"/>
            <a:ext cx="9144000" cy="5410200"/>
            <a:chOff x="1423" y="8719"/>
            <a:chExt cx="9345" cy="4761"/>
          </a:xfrm>
        </p:grpSpPr>
        <p:pic>
          <p:nvPicPr>
            <p:cNvPr id="44038" name="Picture 6" descr="GeoloC_S-6"/>
            <p:cNvPicPr>
              <a:picLocks noChangeAspect="1" noChangeArrowheads="1"/>
            </p:cNvPicPr>
            <p:nvPr/>
          </p:nvPicPr>
          <p:blipFill>
            <a:blip r:embed="rId3"/>
            <a:srcRect t="7599" b="2228"/>
            <a:stretch>
              <a:fillRect/>
            </a:stretch>
          </p:blipFill>
          <p:spPr bwMode="auto">
            <a:xfrm>
              <a:off x="1423" y="8719"/>
              <a:ext cx="9345" cy="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3818" y="13154"/>
              <a:ext cx="56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/>
              <a:r>
                <a:rPr kumimoji="0" lang="en-US" altLang="ja-JP" sz="1000" u="none" dirty="0" smtClean="0">
                  <a:effectLst/>
                  <a:latin typeface="Century" pitchFamily="18" charset="0"/>
                  <a:ea typeface="ＭＳ 明朝" pitchFamily="49" charset="-128"/>
                </a:rPr>
                <a:t>Geological </a:t>
              </a:r>
              <a:r>
                <a:rPr kumimoji="0" lang="en-US" altLang="ja-JP" sz="1000" u="none" dirty="0">
                  <a:effectLst/>
                  <a:latin typeface="Century" pitchFamily="18" charset="0"/>
                  <a:ea typeface="ＭＳ 明朝" pitchFamily="49" charset="-128"/>
                </a:rPr>
                <a:t>Cross Section of </a:t>
              </a:r>
              <a:r>
                <a:rPr kumimoji="0" lang="en-US" altLang="ja-JP" sz="1000" u="none" dirty="0" smtClean="0">
                  <a:effectLst/>
                  <a:latin typeface="Century" pitchFamily="18" charset="0"/>
                  <a:ea typeface="ＭＳ 明朝" pitchFamily="49" charset="-128"/>
                </a:rPr>
                <a:t> </a:t>
              </a:r>
              <a:r>
                <a:rPr kumimoji="0" lang="en-US" altLang="ja-JP" sz="1000" u="none" dirty="0" err="1" smtClean="0">
                  <a:effectLst/>
                  <a:latin typeface="Century" pitchFamily="18" charset="0"/>
                  <a:ea typeface="ＭＳ 明朝" pitchFamily="49" charset="-128"/>
                </a:rPr>
                <a:t>Stampriet</a:t>
              </a:r>
              <a:r>
                <a:rPr kumimoji="0" lang="en-US" altLang="ja-JP" sz="1000" u="none" dirty="0" smtClean="0">
                  <a:effectLst/>
                  <a:latin typeface="Century" pitchFamily="18" charset="0"/>
                  <a:ea typeface="ＭＳ 明朝" pitchFamily="49" charset="-128"/>
                </a:rPr>
                <a:t> Basin</a:t>
              </a:r>
              <a:endParaRPr kumimoji="0" lang="en-US" altLang="ja-JP" sz="1000" u="none" dirty="0">
                <a:effectLst/>
                <a:latin typeface="Century" pitchFamily="18" charset="0"/>
                <a:ea typeface="ＭＳ 明朝" pitchFamily="49" charset="-128"/>
              </a:endParaRPr>
            </a:p>
            <a:p>
              <a:pPr algn="just" eaLnBrk="0" hangingPunct="0"/>
              <a:endParaRPr kumimoji="0" lang="en-US" altLang="ja-JP" sz="1000" u="none" dirty="0">
                <a:effectLst/>
                <a:latin typeface="Century" pitchFamily="18" charset="0"/>
                <a:ea typeface="ＭＳ 明朝" pitchFamily="49" charset="-128"/>
              </a:endParaRPr>
            </a:p>
          </p:txBody>
        </p:sp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8" y="11524"/>
              <a:ext cx="919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98" y="11035"/>
              <a:ext cx="1637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Namibia_c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11B4-A528-456C-9CE9-993BF412B1A7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altLang="ja-JP" dirty="0"/>
              <a:t>Water Quality (TDS)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981200"/>
            <a:ext cx="8666163" cy="4419600"/>
            <a:chOff x="301" y="1200"/>
            <a:chExt cx="5459" cy="2597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301" y="1413"/>
              <a:ext cx="5459" cy="2384"/>
              <a:chOff x="981" y="3141"/>
              <a:chExt cx="15180" cy="6300"/>
            </a:xfrm>
          </p:grpSpPr>
          <p:pic>
            <p:nvPicPr>
              <p:cNvPr id="238606" name="Picture 14" descr="tds-k"/>
              <p:cNvPicPr>
                <a:picLocks noChangeAspect="1" noChangeArrowheads="1"/>
              </p:cNvPicPr>
              <p:nvPr/>
            </p:nvPicPr>
            <p:blipFill>
              <a:blip r:embed="rId2"/>
              <a:srcRect l="2759" t="5424" r="3946" b="5635"/>
              <a:stretch>
                <a:fillRect/>
              </a:stretch>
            </p:blipFill>
            <p:spPr bwMode="auto">
              <a:xfrm>
                <a:off x="981" y="3141"/>
                <a:ext cx="5100" cy="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607" name="Picture 15" descr="tds-a"/>
              <p:cNvPicPr>
                <a:picLocks noChangeAspect="1" noChangeArrowheads="1"/>
              </p:cNvPicPr>
              <p:nvPr/>
            </p:nvPicPr>
            <p:blipFill>
              <a:blip r:embed="rId3"/>
              <a:srcRect l="2759" t="5424" r="3946" b="5635"/>
              <a:stretch>
                <a:fillRect/>
              </a:stretch>
            </p:blipFill>
            <p:spPr bwMode="auto">
              <a:xfrm>
                <a:off x="6021" y="3141"/>
                <a:ext cx="5100" cy="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608" name="Picture 16" descr="tds-n"/>
              <p:cNvPicPr>
                <a:picLocks noChangeAspect="1" noChangeArrowheads="1"/>
              </p:cNvPicPr>
              <p:nvPr/>
            </p:nvPicPr>
            <p:blipFill>
              <a:blip r:embed="rId4"/>
              <a:srcRect l="2759" t="5424" r="3946" b="5635"/>
              <a:stretch>
                <a:fillRect/>
              </a:stretch>
            </p:blipFill>
            <p:spPr bwMode="auto">
              <a:xfrm>
                <a:off x="11061" y="3141"/>
                <a:ext cx="5100" cy="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8609" name="Text Box 17"/>
            <p:cNvSpPr txBox="1">
              <a:spLocks noChangeAspect="1" noChangeArrowheads="1"/>
            </p:cNvSpPr>
            <p:nvPr/>
          </p:nvSpPr>
          <p:spPr bwMode="auto">
            <a:xfrm>
              <a:off x="924" y="1200"/>
              <a:ext cx="712" cy="2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1000" u="none">
                  <a:effectLst/>
                  <a:latin typeface="Century" pitchFamily="18" charset="0"/>
                  <a:ea typeface="ＭＳ 明朝" pitchFamily="49" charset="-128"/>
                </a:rPr>
                <a:t>Kalahari Aquifer </a:t>
              </a:r>
            </a:p>
          </p:txBody>
        </p:sp>
        <p:sp>
          <p:nvSpPr>
            <p:cNvPr id="238610" name="Text Box 18"/>
            <p:cNvSpPr txBox="1">
              <a:spLocks noChangeAspect="1" noChangeArrowheads="1"/>
            </p:cNvSpPr>
            <p:nvPr/>
          </p:nvSpPr>
          <p:spPr bwMode="auto">
            <a:xfrm>
              <a:off x="2801" y="1200"/>
              <a:ext cx="712" cy="2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1000" u="none">
                  <a:effectLst/>
                  <a:latin typeface="Century" pitchFamily="18" charset="0"/>
                  <a:ea typeface="ＭＳ 明朝" pitchFamily="49" charset="-128"/>
                </a:rPr>
                <a:t>Auob Aquifer </a:t>
              </a:r>
            </a:p>
          </p:txBody>
        </p:sp>
        <p:sp>
          <p:nvSpPr>
            <p:cNvPr id="238611" name="Text Box 19"/>
            <p:cNvSpPr txBox="1">
              <a:spLocks noChangeAspect="1" noChangeArrowheads="1"/>
            </p:cNvSpPr>
            <p:nvPr/>
          </p:nvSpPr>
          <p:spPr bwMode="auto">
            <a:xfrm>
              <a:off x="4549" y="1200"/>
              <a:ext cx="712" cy="2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1000" u="none">
                  <a:effectLst/>
                  <a:latin typeface="Century" pitchFamily="18" charset="0"/>
                  <a:ea typeface="ＭＳ 明朝" pitchFamily="49" charset="-128"/>
                </a:rPr>
                <a:t>Nossob Aquifer </a:t>
              </a:r>
            </a:p>
          </p:txBody>
        </p:sp>
      </p:grpSp>
      <p:pic>
        <p:nvPicPr>
          <p:cNvPr id="12" name="Picture 2" descr="Namibia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1049851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6710" y="0"/>
            <a:ext cx="737290" cy="9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166</Words>
  <Application>Microsoft Office PowerPoint</Application>
  <PresentationFormat>On-screen Show (4:3)</PresentationFormat>
  <Paragraphs>76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グラフ</vt:lpstr>
      <vt:lpstr>Ministry of Agriculture, Water &amp; Forestry </vt:lpstr>
      <vt:lpstr>Stampriet Basin  </vt:lpstr>
      <vt:lpstr>Catchment Area </vt:lpstr>
      <vt:lpstr>Part of the Orange-Senqu Basin</vt:lpstr>
      <vt:lpstr>Geomorphology</vt:lpstr>
      <vt:lpstr>Meteorology</vt:lpstr>
      <vt:lpstr>Hydrogeological　Classification</vt:lpstr>
      <vt:lpstr>Geological  Cross Section</vt:lpstr>
      <vt:lpstr>Water Quality (TDS)</vt:lpstr>
      <vt:lpstr>Acknowledgements</vt:lpstr>
      <vt:lpstr>Thank you</vt:lpstr>
      <vt:lpstr>Present Groundwater 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Aina</dc:creator>
  <cp:lastModifiedBy>Aina</cp:lastModifiedBy>
  <cp:revision>22</cp:revision>
  <dcterms:created xsi:type="dcterms:W3CDTF">2013-10-22T03:13:51Z</dcterms:created>
  <dcterms:modified xsi:type="dcterms:W3CDTF">2013-10-22T13:45:51Z</dcterms:modified>
</cp:coreProperties>
</file>