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71" r:id="rId3"/>
    <p:sldId id="333" r:id="rId4"/>
    <p:sldId id="279" r:id="rId5"/>
    <p:sldId id="280" r:id="rId6"/>
    <p:sldId id="281" r:id="rId7"/>
    <p:sldId id="282" r:id="rId8"/>
    <p:sldId id="353" r:id="rId9"/>
    <p:sldId id="354" r:id="rId10"/>
    <p:sldId id="355" r:id="rId11"/>
    <p:sldId id="356" r:id="rId12"/>
    <p:sldId id="360" r:id="rId13"/>
    <p:sldId id="359" r:id="rId14"/>
    <p:sldId id="358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13" r:id="rId37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000" autoAdjust="0"/>
    <p:restoredTop sz="74373" autoAdjust="0"/>
  </p:normalViewPr>
  <p:slideViewPr>
    <p:cSldViewPr>
      <p:cViewPr>
        <p:scale>
          <a:sx n="50" d="100"/>
          <a:sy n="5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22-10-2013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22-10-2013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Presentation</a:t>
            </a:r>
            <a:r>
              <a:rPr lang="nl-NL" dirty="0" smtClean="0"/>
              <a:t> to </a:t>
            </a:r>
            <a:r>
              <a:rPr lang="nl-NL" dirty="0" err="1" smtClean="0"/>
              <a:t>give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idea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about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aquifer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assessment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entails</a:t>
            </a:r>
            <a:r>
              <a:rPr lang="nl-NL" baseline="0" dirty="0" smtClean="0"/>
              <a:t>.</a:t>
            </a:r>
          </a:p>
          <a:p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focus </a:t>
            </a:r>
            <a:r>
              <a:rPr lang="nl-NL" baseline="0" dirty="0" err="1" smtClean="0"/>
              <a:t>on</a:t>
            </a:r>
            <a:r>
              <a:rPr lang="nl-NL" baseline="0" dirty="0" smtClean="0"/>
              <a:t> the type of data to </a:t>
            </a:r>
            <a:r>
              <a:rPr lang="nl-NL" baseline="0" dirty="0" err="1" smtClean="0"/>
              <a:t>collect</a:t>
            </a:r>
            <a:r>
              <a:rPr lang="nl-NL" baseline="0" dirty="0" smtClean="0"/>
              <a:t> and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value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added</a:t>
            </a:r>
            <a:r>
              <a:rPr lang="nl-NL" baseline="0" dirty="0" smtClean="0"/>
              <a:t> to these data </a:t>
            </a:r>
            <a:r>
              <a:rPr lang="nl-NL" baseline="0" dirty="0" err="1" smtClean="0"/>
              <a:t>by</a:t>
            </a:r>
            <a:r>
              <a:rPr lang="nl-NL" baseline="0" dirty="0" smtClean="0"/>
              <a:t> </a:t>
            </a:r>
            <a:r>
              <a:rPr lang="nl-NL" baseline="0" dirty="0" err="1" smtClean="0"/>
              <a:t>using</a:t>
            </a:r>
            <a:r>
              <a:rPr lang="nl-NL" baseline="0" dirty="0" smtClean="0"/>
              <a:t> indicators.</a:t>
            </a:r>
          </a:p>
          <a:p>
            <a:r>
              <a:rPr lang="nl-NL" baseline="0" dirty="0" err="1" smtClean="0"/>
              <a:t>Certain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aspects</a:t>
            </a:r>
            <a:r>
              <a:rPr lang="nl-NL" baseline="0" dirty="0" smtClean="0"/>
              <a:t> of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dealed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in more detail </a:t>
            </a:r>
            <a:r>
              <a:rPr lang="nl-NL" baseline="0" dirty="0" err="1" smtClean="0"/>
              <a:t>tomorrow</a:t>
            </a:r>
            <a:r>
              <a:rPr lang="nl-NL" baseline="0" dirty="0" smtClean="0"/>
              <a:t>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01DC-BF0F-4AD5-A76E-C935D150048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Role of indicators: to simplify</a:t>
            </a:r>
            <a:r>
              <a:rPr lang="en-GB" baseline="0" dirty="0" smtClean="0"/>
              <a:t> </a:t>
            </a:r>
            <a:r>
              <a:rPr lang="en-GB" u="sng" baseline="0" dirty="0" smtClean="0"/>
              <a:t>AND to bring a message across to none-hydrogeologists: policy makers / decision makers</a:t>
            </a:r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that in total 20 indicators have been developed, but that we will use only 10 of them as the core indicators</a:t>
            </a:r>
          </a:p>
          <a:p>
            <a:r>
              <a:rPr lang="en-GB" baseline="0" dirty="0" smtClean="0"/>
              <a:t>For budgetary reasons cut down from 20 to 10. Between Medium sized project and start of Full size project the methodology has been reviewed </a:t>
            </a:r>
            <a:r>
              <a:rPr lang="en-GB" baseline="0" dirty="0" smtClean="0">
                <a:sym typeface="Wingdings" pitchFamily="2" charset="2"/>
              </a:rPr>
              <a:t> in this process the 20 </a:t>
            </a:r>
            <a:r>
              <a:rPr lang="en-GB" baseline="0" dirty="0" smtClean="0"/>
              <a:t> indicators have been divided into two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that in total 20 indicators have been developed, but that we will use only 10 of them as the core indicators</a:t>
            </a:r>
          </a:p>
          <a:p>
            <a:r>
              <a:rPr lang="en-GB" baseline="0" dirty="0" smtClean="0"/>
              <a:t>For budgetary reasons cut down from 20 to 10. Between Medium sized project and start of Full size project the methodology has been reviewed </a:t>
            </a:r>
            <a:r>
              <a:rPr lang="en-GB" baseline="0" dirty="0" smtClean="0">
                <a:sym typeface="Wingdings" pitchFamily="2" charset="2"/>
              </a:rPr>
              <a:t> in this process the 20 </a:t>
            </a:r>
            <a:r>
              <a:rPr lang="en-GB" baseline="0" dirty="0" smtClean="0"/>
              <a:t> indicators have been divided into two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r>
              <a:rPr lang="en-GB" b="1" dirty="0" smtClean="0"/>
              <a:t>Recharge rate:</a:t>
            </a:r>
            <a:r>
              <a:rPr lang="en-GB" dirty="0" smtClean="0"/>
              <a:t> </a:t>
            </a:r>
            <a:r>
              <a:rPr lang="en-GB" sz="1300" dirty="0" smtClean="0"/>
              <a:t>Long-term mean ground-water recharge, </a:t>
            </a:r>
            <a:r>
              <a:rPr lang="en-GB" sz="1300" u="sng" dirty="0" smtClean="0"/>
              <a:t>including man-made components (return-flows, induced recharge, artificial recharge), divided by area </a:t>
            </a:r>
          </a:p>
          <a:p>
            <a:pPr defTabSz="483306">
              <a:defRPr/>
            </a:pPr>
            <a:endParaRPr lang="en-GB" sz="1300" dirty="0" smtClean="0"/>
          </a:p>
          <a:p>
            <a:pPr defTabSz="483306">
              <a:defRPr/>
            </a:pPr>
            <a:r>
              <a:rPr lang="en-GB" sz="1300" dirty="0" smtClean="0"/>
              <a:t>Example: </a:t>
            </a:r>
          </a:p>
          <a:p>
            <a:pPr defTabSz="483306">
              <a:defRPr/>
            </a:pPr>
            <a:r>
              <a:rPr lang="en-GB" sz="1300" dirty="0" smtClean="0"/>
              <a:t>Netherlands groundwater recharge in the order of 300 – 350 mm</a:t>
            </a:r>
          </a:p>
          <a:p>
            <a:pPr defTabSz="483306">
              <a:defRPr/>
            </a:pPr>
            <a:r>
              <a:rPr lang="en-GB" sz="1300" dirty="0" smtClean="0"/>
              <a:t>Remember some research I took part in in the Kalahari desert: recharge rates in an order of magnitude of 10</a:t>
            </a:r>
            <a:r>
              <a:rPr lang="en-GB" sz="1300" baseline="30000" dirty="0" smtClean="0"/>
              <a:t>th</a:t>
            </a:r>
            <a:r>
              <a:rPr lang="en-GB" sz="1300" dirty="0" smtClean="0"/>
              <a:t> of mm to mm.</a:t>
            </a:r>
          </a:p>
          <a:p>
            <a:pPr defTabSz="483306">
              <a:defRPr/>
            </a:pPr>
            <a:endParaRPr lang="en-GB" sz="1300" dirty="0" smtClean="0"/>
          </a:p>
          <a:p>
            <a:pPr defTabSz="483306">
              <a:defRPr/>
            </a:pPr>
            <a:r>
              <a:rPr lang="en-GB" sz="1300" dirty="0" smtClean="0"/>
              <a:t>REASON FOR CLASSIFICATIONS: Again to simplify to get the message across!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defTabSz="483306">
              <a:defRPr/>
            </a:pPr>
            <a:r>
              <a:rPr lang="en-GB" b="1" dirty="0" smtClean="0"/>
              <a:t>Renewable groundwater resources per capita</a:t>
            </a:r>
            <a:r>
              <a:rPr lang="en-GB" dirty="0" smtClean="0"/>
              <a:t>: </a:t>
            </a:r>
            <a:r>
              <a:rPr lang="en-GB" sz="1300" dirty="0" smtClean="0"/>
              <a:t>Long-term mean ground-water recharge (VOLUME), including man-made components, divided by the number of inhabitants of the area occupied by the aquifer 	</a:t>
            </a:r>
          </a:p>
          <a:p>
            <a:pPr marL="241653" indent="-241653" defTabSz="483306">
              <a:defRPr/>
            </a:pPr>
            <a:r>
              <a:rPr lang="en-GB" sz="1300" dirty="0" smtClean="0"/>
              <a:t>This gives an indication of the sustainability of the system and the carrying capacity of the groundwater system in relation to the population.  </a:t>
            </a:r>
          </a:p>
          <a:p>
            <a:pPr defTabSz="483306">
              <a:defRPr/>
            </a:pP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pPr defTabSz="483306">
              <a:defRPr/>
            </a:pPr>
            <a:r>
              <a:rPr lang="en-GB" b="1" dirty="0" smtClean="0"/>
              <a:t>Natural</a:t>
            </a:r>
            <a:r>
              <a:rPr lang="en-GB" b="1" baseline="0" dirty="0" smtClean="0"/>
              <a:t> background quality</a:t>
            </a:r>
            <a:r>
              <a:rPr lang="en-GB" baseline="0" dirty="0" smtClean="0"/>
              <a:t>: </a:t>
            </a:r>
            <a:r>
              <a:rPr lang="en-GB" sz="1300" dirty="0" smtClean="0"/>
              <a:t>Percentage of the area occupied by the aquifer where groundwater is found of which natural quality satisfies </a:t>
            </a:r>
            <a:r>
              <a:rPr lang="en-GB" sz="1300" b="1" dirty="0" smtClean="0"/>
              <a:t>local</a:t>
            </a:r>
            <a:r>
              <a:rPr lang="en-GB" sz="1300" dirty="0" smtClean="0"/>
              <a:t> drinking water standards 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that in total 20 indicators have been developed, but that we will use only 10 of them as the core indicators</a:t>
            </a:r>
          </a:p>
          <a:p>
            <a:r>
              <a:rPr lang="en-GB" baseline="0" dirty="0" smtClean="0"/>
              <a:t>For budgetary reasons cut down from 20 to 10. Between Medium sized project and start of Full size project the methodology has been reviewed </a:t>
            </a:r>
            <a:r>
              <a:rPr lang="en-GB" baseline="0" dirty="0" smtClean="0">
                <a:sym typeface="Wingdings" pitchFamily="2" charset="2"/>
              </a:rPr>
              <a:t> in this process the 20 </a:t>
            </a:r>
            <a:r>
              <a:rPr lang="en-GB" baseline="0" dirty="0" smtClean="0"/>
              <a:t> indicators have been divided into two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defTabSz="483306">
              <a:defRPr/>
            </a:pPr>
            <a:r>
              <a:rPr lang="en-GB" dirty="0" smtClean="0"/>
              <a:t>Definitions:</a:t>
            </a:r>
          </a:p>
          <a:p>
            <a:pPr marL="241653" indent="-241653" defTabSz="483306">
              <a:buFont typeface="+mj-lt"/>
              <a:buAutoNum type="arabicPeriod"/>
              <a:defRPr/>
            </a:pPr>
            <a:r>
              <a:rPr lang="en-GB" b="1" dirty="0" smtClean="0"/>
              <a:t>Human dependency</a:t>
            </a:r>
            <a:r>
              <a:rPr lang="en-GB" b="1" baseline="0" dirty="0" smtClean="0"/>
              <a:t> on groundwater: </a:t>
            </a:r>
            <a:r>
              <a:rPr lang="en-GB" sz="1300" dirty="0" smtClean="0"/>
              <a:t>Percentage of groundwater in total water abstraction for all human water uses. So this includes: domestic, agricultural and industrial</a:t>
            </a:r>
          </a:p>
          <a:p>
            <a:pPr marL="241653" indent="-241653" defTabSz="483306">
              <a:defRPr/>
            </a:pPr>
            <a:r>
              <a:rPr lang="en-GB" sz="1300" dirty="0" smtClean="0"/>
              <a:t>	</a:t>
            </a:r>
          </a:p>
          <a:p>
            <a:pPr marL="241653" indent="-241653" defTabSz="483306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that in total 20 indicators have been developed, but that we will use only 10 of them as the core indicators</a:t>
            </a:r>
          </a:p>
          <a:p>
            <a:r>
              <a:rPr lang="en-GB" baseline="0" dirty="0" smtClean="0"/>
              <a:t>For budgetary reasons cut down from 20 to 10. Between Medium sized project and start of Full size project the methodology has been reviewed </a:t>
            </a:r>
            <a:r>
              <a:rPr lang="en-GB" baseline="0" dirty="0" smtClean="0">
                <a:sym typeface="Wingdings" pitchFamily="2" charset="2"/>
              </a:rPr>
              <a:t> in this process the 20 </a:t>
            </a:r>
            <a:r>
              <a:rPr lang="en-GB" baseline="0" dirty="0" smtClean="0"/>
              <a:t> indicators have been divided into two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defTabSz="483306">
              <a:defRPr/>
            </a:pPr>
            <a:r>
              <a:rPr lang="en-GB" b="1" dirty="0" smtClean="0"/>
              <a:t>Groundwater depletion: </a:t>
            </a:r>
            <a:r>
              <a:rPr lang="en-GB" sz="1300" dirty="0" smtClean="0"/>
              <a:t>Observed current rate of long-term progressive decrease of groundwater storage (accompanied by steadily declining ground-water levels), expressed as an equivalent depth of water averaged over the aquifer. 		</a:t>
            </a:r>
          </a:p>
          <a:p>
            <a:endParaRPr lang="en-GB" dirty="0" smtClean="0"/>
          </a:p>
          <a:p>
            <a:r>
              <a:rPr lang="en-GB" b="1" dirty="0" smtClean="0"/>
              <a:t>NOTE:</a:t>
            </a:r>
            <a:r>
              <a:rPr lang="en-GB" b="1" baseline="0" dirty="0" smtClean="0"/>
              <a:t> depletion is NOT the same as water level decline or cone of depression!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</a:t>
            </a:r>
            <a:r>
              <a:rPr lang="en-GB" baseline="0" dirty="0" smtClean="0"/>
              <a:t> harmonisation in particular, </a:t>
            </a:r>
            <a:r>
              <a:rPr lang="en-GB" dirty="0" smtClean="0"/>
              <a:t>we will talk about</a:t>
            </a:r>
            <a:r>
              <a:rPr lang="en-GB" baseline="0" dirty="0" smtClean="0"/>
              <a:t> in more detail tomorrow, but I thought it is good to get a clear understanding of groundwater assessment in general and transboundary assessment in particular.</a:t>
            </a:r>
          </a:p>
          <a:p>
            <a:r>
              <a:rPr lang="en-GB" baseline="0" dirty="0" smtClean="0"/>
              <a:t>Now let’s move on to the proposed assessment 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01DC-BF0F-4AD5-A76E-C935D1500488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defTabSz="483306">
              <a:buFont typeface="+mj-lt"/>
              <a:buAutoNum type="arabicPeriod"/>
              <a:defRPr/>
            </a:pPr>
            <a:r>
              <a:rPr lang="en-GB" b="1" dirty="0" smtClean="0"/>
              <a:t>Groundwater</a:t>
            </a:r>
            <a:r>
              <a:rPr lang="en-GB" b="1" baseline="0" dirty="0" smtClean="0"/>
              <a:t> pollution:</a:t>
            </a:r>
            <a:r>
              <a:rPr lang="en-GB" baseline="0" dirty="0" smtClean="0"/>
              <a:t> </a:t>
            </a:r>
            <a:r>
              <a:rPr lang="en-GB" sz="1300" dirty="0" smtClean="0"/>
              <a:t>Observed polluted zones as a percentage of total aquifer area (due to pollution caused water quality to exceed drinking water quality standards) 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that in total 20 indicators have been developed, but that we will use only 10 of them as the core indicators</a:t>
            </a:r>
          </a:p>
          <a:p>
            <a:r>
              <a:rPr lang="en-GB" baseline="0" dirty="0" smtClean="0"/>
              <a:t>For budgetary reasons cut down from 20 to 10. Between Medium sized project and start of Full size project the methodology has been reviewed </a:t>
            </a:r>
            <a:r>
              <a:rPr lang="en-GB" baseline="0" dirty="0" smtClean="0">
                <a:sym typeface="Wingdings" pitchFamily="2" charset="2"/>
              </a:rPr>
              <a:t> in this process the 20 </a:t>
            </a:r>
            <a:r>
              <a:rPr lang="en-GB" baseline="0" dirty="0" smtClean="0"/>
              <a:t> indicators have been divided into two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defTabSz="483306">
              <a:buFont typeface="+mj-lt"/>
              <a:buAutoNum type="arabicPeriod"/>
              <a:defRPr/>
            </a:pPr>
            <a:r>
              <a:rPr lang="en-GB" b="1" baseline="0" dirty="0" smtClean="0"/>
              <a:t>Population density: </a:t>
            </a:r>
            <a:r>
              <a:rPr lang="en-GB" sz="1300" dirty="0" smtClean="0"/>
              <a:t>Number of people per unit of area on top of the aquifer 	</a:t>
            </a:r>
          </a:p>
          <a:p>
            <a:pPr marL="241653" indent="-241653"/>
            <a:endParaRPr lang="en-GB" b="1" dirty="0" smtClean="0"/>
          </a:p>
          <a:p>
            <a:pPr marL="241653" indent="-241653"/>
            <a:r>
              <a:rPr lang="en-GB" sz="1300" dirty="0" smtClean="0"/>
              <a:t>All components will be using the same data of “Gridded population of the world” a 10 x 10 km2 grid?! </a:t>
            </a:r>
            <a:r>
              <a:rPr lang="en-GB" sz="1300" dirty="0" smtClean="0">
                <a:sym typeface="Wingdings" pitchFamily="2" charset="2"/>
              </a:rPr>
              <a:t> consistency between the TWAP components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defTabSz="483306">
              <a:buFont typeface="+mj-lt"/>
              <a:buAutoNum type="arabicPeriod"/>
              <a:defRPr/>
            </a:pPr>
            <a:r>
              <a:rPr lang="en-GB" sz="1300" b="1" dirty="0" smtClean="0">
                <a:ea typeface="Calibri"/>
                <a:cs typeface="Times New Roman"/>
              </a:rPr>
              <a:t>Groundwater development stress: </a:t>
            </a:r>
            <a:r>
              <a:rPr lang="en-GB" sz="1300" dirty="0" smtClean="0"/>
              <a:t>Total annual groundwater abstraction divided by long-term mean annual groundwater recharge</a:t>
            </a:r>
          </a:p>
          <a:p>
            <a:pPr marL="241653" indent="-241653" defTabSz="483306">
              <a:buFont typeface="+mj-lt"/>
              <a:buAutoNum type="arabicPeriod"/>
              <a:defRPr/>
            </a:pPr>
            <a:endParaRPr lang="en-GB" sz="1300" dirty="0" smtClean="0"/>
          </a:p>
          <a:p>
            <a:pPr marL="241653" indent="-241653" defTabSz="483306">
              <a:defRPr/>
            </a:pPr>
            <a:r>
              <a:rPr lang="en-GB" sz="1300" dirty="0" smtClean="0"/>
              <a:t>Note: It’s not by definition “good enough” to stay below 100% It depends on the system what is a critical value. In some systems 20% might already cause problems. 	</a:t>
            </a:r>
          </a:p>
          <a:p>
            <a:pPr marL="241653" indent="-241653"/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that in total 20 indicators have been developed, but that we will use only 10 of them as the core indicators</a:t>
            </a:r>
          </a:p>
          <a:p>
            <a:r>
              <a:rPr lang="en-GB" baseline="0" dirty="0" smtClean="0"/>
              <a:t>For budgetary reasons cut down from 20 to 10. Between Medium sized project and start of Full size project the methodology has been reviewed </a:t>
            </a:r>
            <a:r>
              <a:rPr lang="en-GB" baseline="0" dirty="0" smtClean="0">
                <a:sym typeface="Wingdings" pitchFamily="2" charset="2"/>
              </a:rPr>
              <a:t> in this process the 20 </a:t>
            </a:r>
            <a:r>
              <a:rPr lang="en-GB" baseline="0" dirty="0" smtClean="0"/>
              <a:t> indicators have been divided into two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defTabSz="483306">
              <a:buFont typeface="+mj-lt"/>
              <a:buAutoNum type="arabicPeriod"/>
              <a:defRPr/>
            </a:pPr>
            <a:r>
              <a:rPr lang="en-GB" sz="1300" b="1" dirty="0" smtClean="0">
                <a:ea typeface="Calibri"/>
                <a:cs typeface="Times New Roman"/>
              </a:rPr>
              <a:t>Transboundary legal framework/SIDS groundwater management legal framework: </a:t>
            </a:r>
            <a:r>
              <a:rPr lang="en-GB" sz="1300" dirty="0" smtClean="0"/>
              <a:t>Existence, status and comprehensiveness of a binding agreement on the transboundary aquifer or SIDS groundwater under consideration 	</a:t>
            </a:r>
          </a:p>
          <a:p>
            <a:pPr marL="241653" indent="-241653" defTabSz="483306">
              <a:defRPr/>
            </a:pPr>
            <a:endParaRPr lang="en-GB" sz="1300" b="1" dirty="0" smtClean="0">
              <a:ea typeface="Calibri"/>
              <a:cs typeface="Times New Roman"/>
            </a:endParaRPr>
          </a:p>
          <a:p>
            <a:pPr marL="241653" indent="-241653" defTabSz="483306">
              <a:defRPr/>
            </a:pPr>
            <a:r>
              <a:rPr lang="en-GB" sz="1300" b="1" dirty="0" smtClean="0">
                <a:ea typeface="Calibri"/>
                <a:cs typeface="Times New Roman"/>
              </a:rPr>
              <a:t>GOVERNANCE ASPECTS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r>
              <a:rPr lang="en-GB" sz="1300" b="1" dirty="0" smtClean="0">
                <a:ea typeface="Calibri"/>
                <a:cs typeface="Times New Roman"/>
              </a:rPr>
              <a:t>GOVERNANCE ASPECTS continued</a:t>
            </a:r>
          </a:p>
          <a:p>
            <a:pPr marL="241653" indent="-241653" defTabSz="483306">
              <a:buFont typeface="+mj-lt"/>
              <a:buAutoNum type="arabicPeriod"/>
              <a:defRPr/>
            </a:pPr>
            <a:r>
              <a:rPr lang="en-GB" sz="1300" b="1" dirty="0" smtClean="0">
                <a:ea typeface="Calibri"/>
                <a:cs typeface="Times New Roman"/>
              </a:rPr>
              <a:t>Transboundary institutional framework/SIDS groundwater management  institutional framework:</a:t>
            </a:r>
            <a:r>
              <a:rPr lang="en-GB" sz="1300" dirty="0" smtClean="0">
                <a:ea typeface="Calibri"/>
                <a:cs typeface="Times New Roman"/>
              </a:rPr>
              <a:t> </a:t>
            </a:r>
            <a:r>
              <a:rPr lang="en-GB" sz="1300" dirty="0" smtClean="0"/>
              <a:t>Existence, mandate and capabilities of institutions or institutional arrangements for managing the transboundary aquifer or SIDS groundwater under consideration (all types of interventions) 	</a:t>
            </a:r>
          </a:p>
          <a:p>
            <a:pPr marL="241653" indent="-241653" defTabSz="483306">
              <a:buFont typeface="+mj-lt"/>
              <a:buAutoNum type="arabicPeriod"/>
              <a:defRPr/>
            </a:pPr>
            <a:endParaRPr lang="en-GB" sz="1300" b="1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Aquifer</a:t>
            </a:r>
            <a:r>
              <a:rPr lang="en-GB" baseline="0" dirty="0" smtClean="0"/>
              <a:t> </a:t>
            </a:r>
            <a:r>
              <a:rPr lang="en-GB" dirty="0" smtClean="0"/>
              <a:t>assessment: a consideration of all the facts about the aquifer and a judgement or opinion of the position and of what is likely</a:t>
            </a:r>
            <a:r>
              <a:rPr lang="en-GB" baseline="0" dirty="0" smtClean="0"/>
              <a:t> to happen. </a:t>
            </a:r>
          </a:p>
          <a:p>
            <a:pPr lvl="0"/>
            <a:r>
              <a:rPr lang="en-GB" baseline="0" dirty="0" smtClean="0"/>
              <a:t>3 – what is likely to happen: projections through modelling + expert judgement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r>
              <a:rPr lang="en-GB" dirty="0" smtClean="0"/>
              <a:t>In</a:t>
            </a:r>
            <a:r>
              <a:rPr lang="en-GB" baseline="0" dirty="0" smtClean="0"/>
              <a:t> the TWAP project the university of Frankfurt is working with a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Aquifer</a:t>
            </a:r>
            <a:r>
              <a:rPr lang="en-GB" baseline="0" dirty="0" smtClean="0"/>
              <a:t> </a:t>
            </a:r>
            <a:r>
              <a:rPr lang="en-GB" dirty="0" smtClean="0"/>
              <a:t>assessment: a consideration of all the facts about the aquifer and a judgement or opinion of the position and of what is likely</a:t>
            </a:r>
            <a:r>
              <a:rPr lang="en-GB" baseline="0" dirty="0" smtClean="0"/>
              <a:t> to happen. </a:t>
            </a:r>
          </a:p>
          <a:p>
            <a:pPr marL="241653" indent="-241653">
              <a:buFont typeface="+mj-lt"/>
              <a:buAutoNum type="arabicPeriod"/>
            </a:pPr>
            <a:r>
              <a:rPr lang="en-GB" baseline="0" dirty="0" smtClean="0"/>
              <a:t>all the facts: describing an aquifer in many parameters as already touched upon by Jac: Different categories of variables: Static </a:t>
            </a:r>
            <a:r>
              <a:rPr lang="en-GB" baseline="0" dirty="0" smtClean="0">
                <a:sym typeface="Wingdings" pitchFamily="2" charset="2"/>
              </a:rPr>
              <a:t> time dependent. “administrative, hydrogeological, usage, governance etc)</a:t>
            </a:r>
            <a:endParaRPr lang="en-GB" baseline="0" dirty="0" smtClean="0"/>
          </a:p>
          <a:p>
            <a:pPr marL="241653" indent="-241653">
              <a:buFont typeface="+mj-lt"/>
              <a:buAutoNum type="arabicPeriod"/>
            </a:pPr>
            <a:r>
              <a:rPr lang="en-GB" baseline="0" dirty="0" smtClean="0"/>
              <a:t>judgement: indicators</a:t>
            </a:r>
          </a:p>
          <a:p>
            <a:pPr marL="241653" indent="-241653">
              <a:buFont typeface="+mj-lt"/>
              <a:buAutoNum type="arabicPeriod"/>
            </a:pPr>
            <a:r>
              <a:rPr lang="en-GB" baseline="0" dirty="0" smtClean="0"/>
              <a:t>what is likely to happen: projections through modelling + expert judgement</a:t>
            </a:r>
          </a:p>
          <a:p>
            <a:pPr lvl="0"/>
            <a:endParaRPr lang="en-GB" baseline="0" dirty="0" smtClean="0"/>
          </a:p>
          <a:p>
            <a:pPr lvl="0"/>
            <a:r>
              <a:rPr lang="en-GB" baseline="0" dirty="0" smtClean="0"/>
              <a:t>Will use this definition as a guide or general outline for my presentation.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i="1" dirty="0" smtClean="0"/>
              <a:t>Aquifer</a:t>
            </a:r>
            <a:r>
              <a:rPr lang="en-GB" i="1" baseline="0" dirty="0" smtClean="0"/>
              <a:t> </a:t>
            </a:r>
            <a:r>
              <a:rPr lang="en-GB" i="1" dirty="0" smtClean="0"/>
              <a:t>assessment: a consideration of </a:t>
            </a:r>
            <a:r>
              <a:rPr lang="en-GB" i="1" u="sng" dirty="0" smtClean="0"/>
              <a:t>all the facts</a:t>
            </a:r>
            <a:r>
              <a:rPr lang="en-GB" i="1" dirty="0" smtClean="0"/>
              <a:t> about the aquifer and a judgement or opinion of the position and of what is likely</a:t>
            </a:r>
            <a:r>
              <a:rPr lang="en-GB" i="1" baseline="0" dirty="0" smtClean="0"/>
              <a:t> to happen. </a:t>
            </a:r>
          </a:p>
          <a:p>
            <a:pPr lvl="0"/>
            <a:endParaRPr lang="en-GB" baseline="0" dirty="0" smtClean="0"/>
          </a:p>
          <a:p>
            <a:pPr lvl="0"/>
            <a:r>
              <a:rPr lang="en-GB" baseline="0" dirty="0" smtClean="0"/>
              <a:t>1 – all the facts:  Static</a:t>
            </a:r>
            <a:r>
              <a:rPr lang="en-GB" dirty="0" smtClean="0"/>
              <a:t> data, not time dependent. </a:t>
            </a:r>
          </a:p>
          <a:p>
            <a:pPr lvl="0"/>
            <a:endParaRPr lang="en-GB" baseline="0" dirty="0" smtClean="0"/>
          </a:p>
          <a:p>
            <a:pPr marL="852498" indent="-473237"/>
            <a:r>
              <a:rPr lang="en-GB" sz="1300" u="sng" dirty="0" smtClean="0"/>
              <a:t>Aquifer location and geometry:</a:t>
            </a:r>
            <a:r>
              <a:rPr lang="en-GB" sz="1300" dirty="0" smtClean="0"/>
              <a:t> Boundary, horizontal extend, thickness, depth</a:t>
            </a:r>
          </a:p>
          <a:p>
            <a:pPr marL="852498" indent="-473237"/>
            <a:r>
              <a:rPr lang="en-GB" sz="1300" u="sng" dirty="0" smtClean="0"/>
              <a:t>Countries sharing: </a:t>
            </a:r>
            <a:r>
              <a:rPr lang="en-GB" sz="1300" dirty="0" smtClean="0"/>
              <a:t>names of countries, size of national segment</a:t>
            </a:r>
            <a:endParaRPr lang="en-GB" sz="1300" u="sng" dirty="0" smtClean="0"/>
          </a:p>
          <a:p>
            <a:pPr marL="852498" indent="-473237"/>
            <a:r>
              <a:rPr lang="en-GB" sz="1300" u="sng" dirty="0" err="1" smtClean="0"/>
              <a:t>Lithology</a:t>
            </a:r>
            <a:r>
              <a:rPr lang="en-GB" sz="1300" u="sng" dirty="0" smtClean="0"/>
              <a:t>:</a:t>
            </a:r>
            <a:r>
              <a:rPr lang="en-GB" sz="1300" dirty="0" smtClean="0"/>
              <a:t> predominant </a:t>
            </a:r>
            <a:r>
              <a:rPr lang="en-GB" sz="1300" dirty="0" err="1" smtClean="0"/>
              <a:t>lithology</a:t>
            </a:r>
            <a:endParaRPr lang="en-GB" sz="1300" dirty="0" smtClean="0"/>
          </a:p>
          <a:p>
            <a:pPr marL="852498" indent="-473237"/>
            <a:r>
              <a:rPr lang="en-GB" sz="1300" u="sng" dirty="0" smtClean="0"/>
              <a:t>Hydraulic setting: </a:t>
            </a:r>
            <a:r>
              <a:rPr lang="en-GB" sz="1300" dirty="0" smtClean="0"/>
              <a:t>type of voids, (un)confined, </a:t>
            </a:r>
            <a:r>
              <a:rPr lang="en-GB" sz="1300" dirty="0" err="1" smtClean="0"/>
              <a:t>transmissivity</a:t>
            </a:r>
            <a:endParaRPr lang="en-GB" sz="1300" u="sng" dirty="0" smtClean="0"/>
          </a:p>
          <a:p>
            <a:pPr marL="852498" indent="-473237"/>
            <a:r>
              <a:rPr lang="en-GB" sz="1300" u="sng" dirty="0" smtClean="0"/>
              <a:t>Hydrological setting: </a:t>
            </a:r>
            <a:r>
              <a:rPr lang="en-GB" sz="1300" dirty="0" smtClean="0"/>
              <a:t>source of recharge, discharge type, recharge amount, recharge area, </a:t>
            </a:r>
            <a:r>
              <a:rPr lang="en-GB" sz="1300" dirty="0" err="1" smtClean="0"/>
              <a:t>gw</a:t>
            </a:r>
            <a:r>
              <a:rPr lang="en-GB" sz="1300" dirty="0" smtClean="0"/>
              <a:t> volume</a:t>
            </a:r>
            <a:endParaRPr lang="en-GB" sz="1300" u="sng" dirty="0" smtClean="0"/>
          </a:p>
          <a:p>
            <a:pPr marL="852498" indent="-473237"/>
            <a:r>
              <a:rPr lang="en-GB" sz="1300" u="sng" dirty="0" smtClean="0"/>
              <a:t>Water quality:</a:t>
            </a:r>
            <a:r>
              <a:rPr lang="en-GB" sz="1300" dirty="0" smtClean="0"/>
              <a:t> natural quality, vulnerability to </a:t>
            </a:r>
            <a:r>
              <a:rPr lang="en-GB" sz="1300" dirty="0" err="1" smtClean="0"/>
              <a:t>polution</a:t>
            </a:r>
            <a:endParaRPr lang="en-GB" u="none" baseline="0" dirty="0" smtClean="0"/>
          </a:p>
          <a:p>
            <a:pPr lvl="0"/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i="1" dirty="0" smtClean="0"/>
              <a:t>Aquifer</a:t>
            </a:r>
            <a:r>
              <a:rPr lang="en-GB" i="1" baseline="0" dirty="0" smtClean="0"/>
              <a:t> </a:t>
            </a:r>
            <a:r>
              <a:rPr lang="en-GB" i="1" dirty="0" smtClean="0"/>
              <a:t>assessment: a consideration of </a:t>
            </a:r>
            <a:r>
              <a:rPr lang="en-GB" i="1" u="sng" dirty="0" smtClean="0"/>
              <a:t>all the facts</a:t>
            </a:r>
            <a:r>
              <a:rPr lang="en-GB" i="1" dirty="0" smtClean="0"/>
              <a:t> about the aquifer and a judgement or opinion of the position and of what is likely</a:t>
            </a:r>
            <a:r>
              <a:rPr lang="en-GB" i="1" baseline="0" dirty="0" smtClean="0"/>
              <a:t> to happen. </a:t>
            </a:r>
          </a:p>
          <a:p>
            <a:pPr lvl="0"/>
            <a:endParaRPr lang="en-GB" baseline="0" dirty="0" smtClean="0"/>
          </a:p>
          <a:p>
            <a:pPr lvl="0"/>
            <a:r>
              <a:rPr lang="en-GB" baseline="0" dirty="0" smtClean="0"/>
              <a:t>1 – all the facts: </a:t>
            </a:r>
          </a:p>
          <a:p>
            <a:pPr lvl="0"/>
            <a:endParaRPr lang="en-GB" baseline="0" dirty="0" smtClean="0"/>
          </a:p>
          <a:p>
            <a:pPr lvl="0"/>
            <a:r>
              <a:rPr lang="en-GB" baseline="0" dirty="0" smtClean="0"/>
              <a:t>The additional 67! Parameters are time dependent parameters describing the aquifer more in depth. The parameters can be grouped into 5 main categories, based on the DPSIR framework of analyses (optional additional slide in the end)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01DC-BF0F-4AD5-A76E-C935D1500488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Explain the reasoning</a:t>
            </a:r>
            <a:r>
              <a:rPr lang="en-GB" baseline="0" dirty="0" smtClean="0"/>
              <a:t> behind indicators:</a:t>
            </a:r>
            <a:br>
              <a:rPr lang="en-GB" baseline="0" dirty="0" smtClean="0"/>
            </a:br>
            <a:r>
              <a:rPr lang="en-GB" baseline="0" dirty="0" smtClean="0"/>
              <a:t>We’ll have more than 150 aquifers, some 50 Small Island Developing States and for each one of these we’re looking for 84 parameters </a:t>
            </a:r>
            <a:r>
              <a:rPr lang="en-GB" baseline="0" dirty="0" smtClean="0">
                <a:sym typeface="Wingdings" pitchFamily="2" charset="2"/>
              </a:rPr>
              <a:t> MORE THAN 15000 data!</a:t>
            </a:r>
          </a:p>
          <a:p>
            <a:pPr lvl="0"/>
            <a:r>
              <a:rPr lang="en-GB" baseline="0" dirty="0" smtClean="0">
                <a:sym typeface="Wingdings" pitchFamily="2" charset="2"/>
              </a:rPr>
              <a:t>How to go into part two of an assessment: judge or give an opinion of the position? </a:t>
            </a:r>
            <a:endParaRPr lang="en-GB" baseline="0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22-10-2013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22-10-2013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22-10-2013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22-10-2013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22-10-2013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22-10-2013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22-10-2013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22-10-2013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22-10-2013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12" name="Picture 6" descr="Bacground 1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 userDrawn="1"/>
        </p:nvGrpSpPr>
        <p:grpSpPr>
          <a:xfrm>
            <a:off x="127670" y="5969000"/>
            <a:ext cx="8668668" cy="889000"/>
            <a:chOff x="127670" y="5969000"/>
            <a:chExt cx="8668668" cy="889000"/>
          </a:xfrm>
        </p:grpSpPr>
        <p:pic>
          <p:nvPicPr>
            <p:cNvPr id="14" name="Picture 3" descr="Y:\14 Communications\00-Logos and guideline\UNESCO-IHP.jpg"/>
            <p:cNvPicPr>
              <a:picLocks noChangeAspect="1"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6475" y="5969000"/>
              <a:ext cx="1439863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12"/>
            <p:cNvGrpSpPr>
              <a:grpSpLocks/>
            </p:cNvGrpSpPr>
            <p:nvPr userDrawn="1"/>
          </p:nvGrpSpPr>
          <p:grpSpPr bwMode="auto">
            <a:xfrm>
              <a:off x="3582268" y="6213475"/>
              <a:ext cx="2501900" cy="644525"/>
              <a:chOff x="2348" y="3871"/>
              <a:chExt cx="1530" cy="366"/>
            </a:xfrm>
          </p:grpSpPr>
          <p:pic>
            <p:nvPicPr>
              <p:cNvPr id="16" name="Picture 2" descr="http://www.infomongolia.com/images/stories/news/news/2012/default_pics/logo/swiss_agency_for_development_and_cooperation.gif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5007" b="45854"/>
              <a:stretch>
                <a:fillRect/>
              </a:stretch>
            </p:blipFill>
            <p:spPr bwMode="auto">
              <a:xfrm>
                <a:off x="2375" y="3871"/>
                <a:ext cx="1503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 descr="http://www.infomongolia.com/images/stories/news/news/2012/default_pics/logo/swiss_agency_for_development_and_cooperation.gif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-2496" t="7561" r="80106" b="68924"/>
              <a:stretch>
                <a:fillRect/>
              </a:stretch>
            </p:blipFill>
            <p:spPr bwMode="auto">
              <a:xfrm>
                <a:off x="2348" y="3920"/>
                <a:ext cx="296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3" name="Picture 2" descr="Y:\14 Communications\00-Logos and guideline\IGRAC-logo-txt-cmyk.jpg"/>
            <p:cNvPicPr>
              <a:picLocks noChangeAspect="1" noChangeArrowheads="1"/>
            </p:cNvPicPr>
            <p:nvPr userDrawn="1"/>
          </p:nvPicPr>
          <p:blipFill>
            <a:blip r:embed="rId16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7670" y="6202363"/>
              <a:ext cx="1924050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Y3zVJmS9n3dMkM&amp;tbnid=t0ti4n7K61xBPM:&amp;ved=0CAUQjRw&amp;url=http://www.idahogeology.org/Services/Hydrogeology/PortneufGroundWaterGuardian/my_aquifer/faq_images/faq_figure7.html&amp;ei=mZmNUfqsCejP0AXl6YDIBw&amp;psig=AFQjCNGLnnPwuhAY0Ju-QWPX5XlMfBZzVA&amp;ust=136832070978770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gif"/><Relationship Id="rId3" Type="http://schemas.openxmlformats.org/officeDocument/2006/relationships/image" Target="../media/image29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4.jpeg"/><Relationship Id="rId4" Type="http://schemas.openxmlformats.org/officeDocument/2006/relationships/image" Target="../media/image30.png"/><Relationship Id="rId9" Type="http://schemas.openxmlformats.org/officeDocument/2006/relationships/image" Target="../media/image39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0" y="1"/>
            <a:ext cx="9144000" cy="6885383"/>
            <a:chOff x="1127112" y="2601320"/>
            <a:chExt cx="4923953" cy="37077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15" r="7625"/>
            <a:stretch>
              <a:fillRect/>
            </a:stretch>
          </p:blipFill>
          <p:spPr bwMode="auto">
            <a:xfrm>
              <a:off x="1127112" y="3789040"/>
              <a:ext cx="4923953" cy="252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6" t="52879" r="7625"/>
            <a:stretch>
              <a:fillRect/>
            </a:stretch>
          </p:blipFill>
          <p:spPr bwMode="auto">
            <a:xfrm>
              <a:off x="1127112" y="2601320"/>
              <a:ext cx="4923953" cy="118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80512" cy="107721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chemeClr val="bg1"/>
                </a:solidFill>
              </a:rPr>
              <a:t>Groundwater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Resources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Governance</a:t>
            </a:r>
            <a:r>
              <a:rPr lang="es-ES_tradnl" sz="3200" b="1" dirty="0" smtClean="0">
                <a:solidFill>
                  <a:schemeClr val="bg1"/>
                </a:solidFill>
              </a:rPr>
              <a:t/>
            </a:r>
            <a:br>
              <a:rPr lang="es-ES_tradnl" sz="3200" b="1" dirty="0" smtClean="0">
                <a:solidFill>
                  <a:schemeClr val="bg1"/>
                </a:solidFill>
              </a:rPr>
            </a:br>
            <a:r>
              <a:rPr lang="es-ES_tradnl" sz="3200" b="1" dirty="0" smtClean="0">
                <a:solidFill>
                  <a:schemeClr val="bg1"/>
                </a:solidFill>
              </a:rPr>
              <a:t>Kalahari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Karoo</a:t>
            </a:r>
            <a:r>
              <a:rPr lang="es-ES_tradnl" sz="3200" b="1" dirty="0" smtClean="0">
                <a:solidFill>
                  <a:schemeClr val="bg1"/>
                </a:solidFill>
              </a:rPr>
              <a:t> /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Stampriet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Transboundary</a:t>
            </a:r>
            <a:r>
              <a:rPr lang="es-ES_tradnl" sz="3200" b="1" dirty="0" smtClean="0">
                <a:solidFill>
                  <a:schemeClr val="bg1"/>
                </a:solidFill>
              </a:rPr>
              <a:t> </a:t>
            </a:r>
            <a:r>
              <a:rPr lang="es-ES_tradnl" sz="3200" b="1" dirty="0" err="1" smtClean="0">
                <a:solidFill>
                  <a:schemeClr val="bg1"/>
                </a:solidFill>
              </a:rPr>
              <a:t>Aquifer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4619744"/>
            <a:ext cx="9180512" cy="9694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chemeClr val="bg1"/>
                </a:solidFill>
              </a:rPr>
              <a:t>Aquifer</a:t>
            </a:r>
            <a:r>
              <a:rPr lang="es-ES_tradnl" sz="3600" b="1" dirty="0" smtClean="0">
                <a:solidFill>
                  <a:schemeClr val="bg1"/>
                </a:solidFill>
              </a:rPr>
              <a:t> </a:t>
            </a:r>
            <a:r>
              <a:rPr lang="es-ES_tradnl" sz="3600" b="1" dirty="0" err="1" smtClean="0">
                <a:solidFill>
                  <a:schemeClr val="bg1"/>
                </a:solidFill>
              </a:rPr>
              <a:t>assessment</a:t>
            </a:r>
            <a:r>
              <a:rPr lang="es-ES_tradnl" sz="3600" b="1" dirty="0" smtClean="0">
                <a:solidFill>
                  <a:schemeClr val="bg1"/>
                </a:solidFill>
              </a:rPr>
              <a:t>  – Data</a:t>
            </a:r>
            <a:r>
              <a:rPr lang="es-ES_tradnl" sz="3200" b="1" dirty="0" smtClean="0">
                <a:solidFill>
                  <a:schemeClr val="bg1"/>
                </a:solidFill>
              </a:rPr>
              <a:t/>
            </a:r>
            <a:br>
              <a:rPr lang="es-ES_tradnl" sz="3200" b="1" dirty="0" smtClean="0">
                <a:solidFill>
                  <a:schemeClr val="bg1"/>
                </a:solidFill>
              </a:rPr>
            </a:br>
            <a:endParaRPr lang="en-US" sz="5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b="1" dirty="0" err="1" smtClean="0">
                <a:solidFill>
                  <a:schemeClr val="bg1"/>
                </a:solidFill>
              </a:rPr>
              <a:t>Geert</a:t>
            </a:r>
            <a:r>
              <a:rPr lang="en-US" sz="1600" b="1" dirty="0" smtClean="0">
                <a:solidFill>
                  <a:schemeClr val="bg1"/>
                </a:solidFill>
              </a:rPr>
              <a:t>-Jan </a:t>
            </a:r>
            <a:r>
              <a:rPr lang="en-US" sz="1600" b="1" dirty="0" err="1" smtClean="0">
                <a:solidFill>
                  <a:schemeClr val="bg1"/>
                </a:solidFill>
              </a:rPr>
              <a:t>Nijsten</a:t>
            </a:r>
            <a:r>
              <a:rPr lang="en-US" sz="1600" b="1" dirty="0" smtClean="0">
                <a:solidFill>
                  <a:schemeClr val="bg1"/>
                </a:solidFill>
              </a:rPr>
              <a:t>      </a:t>
            </a:r>
            <a:r>
              <a:rPr lang="en-GB" sz="1600" b="1" dirty="0" smtClean="0">
                <a:solidFill>
                  <a:schemeClr val="bg1"/>
                </a:solidFill>
              </a:rPr>
              <a:t>Windhoek, October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7670" y="5969000"/>
            <a:ext cx="8668668" cy="889000"/>
            <a:chOff x="127670" y="5969000"/>
            <a:chExt cx="8668668" cy="889000"/>
          </a:xfrm>
        </p:grpSpPr>
        <p:pic>
          <p:nvPicPr>
            <p:cNvPr id="15" name="Picture 3" descr="Y:\14 Communications\00-Logos and guideline\UNESCO-IHP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56475" y="5969000"/>
              <a:ext cx="1439863" cy="88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" name="Group 12"/>
            <p:cNvGrpSpPr>
              <a:grpSpLocks/>
            </p:cNvGrpSpPr>
            <p:nvPr/>
          </p:nvGrpSpPr>
          <p:grpSpPr bwMode="auto">
            <a:xfrm>
              <a:off x="3582268" y="6213475"/>
              <a:ext cx="2501900" cy="644525"/>
              <a:chOff x="2348" y="3871"/>
              <a:chExt cx="1530" cy="366"/>
            </a:xfrm>
          </p:grpSpPr>
          <p:pic>
            <p:nvPicPr>
              <p:cNvPr id="18" name="Picture 2" descr="http://www.infomongolia.com/images/stories/news/news/2012/default_pics/logo/swiss_agency_for_development_and_cooperation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t="35007" b="45854"/>
              <a:stretch>
                <a:fillRect/>
              </a:stretch>
            </p:blipFill>
            <p:spPr bwMode="auto">
              <a:xfrm>
                <a:off x="2375" y="3871"/>
                <a:ext cx="1503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 descr="http://www.infomongolia.com/images/stories/news/news/2012/default_pics/logo/swiss_agency_for_development_and_cooperation.gif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-2496" t="7561" r="80106" b="68924"/>
              <a:stretch>
                <a:fillRect/>
              </a:stretch>
            </p:blipFill>
            <p:spPr bwMode="auto">
              <a:xfrm>
                <a:off x="2348" y="3920"/>
                <a:ext cx="296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" name="Picture 2" descr="Y:\14 Communications\00-Logos and guideline\IGRAC-logo-txt-cmyk.jpg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7670" y="6202363"/>
              <a:ext cx="1924050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Time dependent variables   (3)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52736"/>
            <a:ext cx="6969968" cy="792088"/>
          </a:xfrm>
        </p:spPr>
        <p:txBody>
          <a:bodyPr/>
          <a:lstStyle/>
          <a:p>
            <a:r>
              <a:rPr lang="en-GB" b="1" dirty="0" smtClean="0"/>
              <a:t>Groundwater depletion / decline</a:t>
            </a:r>
            <a:endParaRPr lang="en-GB" b="1" dirty="0"/>
          </a:p>
        </p:txBody>
      </p:sp>
      <p:pic>
        <p:nvPicPr>
          <p:cNvPr id="4" name="Picture 3" descr="Graph long term trend(2).jpg"/>
          <p:cNvPicPr>
            <a:picLocks noChangeAspect="1"/>
          </p:cNvPicPr>
          <p:nvPr/>
        </p:nvPicPr>
        <p:blipFill>
          <a:blip r:embed="rId2" cstate="print"/>
          <a:srcRect l="9634" t="17783" r="11678" b="16344"/>
          <a:stretch>
            <a:fillRect/>
          </a:stretch>
        </p:blipFill>
        <p:spPr bwMode="auto">
          <a:xfrm>
            <a:off x="593802" y="1700808"/>
            <a:ext cx="7316761" cy="418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07293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Pollution related</a:t>
            </a:r>
          </a:p>
          <a:p>
            <a:pPr lvl="1"/>
            <a:r>
              <a:rPr lang="en-GB" dirty="0" smtClean="0"/>
              <a:t>Percentage of population covered by public sanitation services</a:t>
            </a:r>
          </a:p>
          <a:p>
            <a:pPr lvl="1"/>
            <a:r>
              <a:rPr lang="en-GB" dirty="0" smtClean="0"/>
              <a:t>Percentage of waste water treated before re-entering</a:t>
            </a:r>
          </a:p>
          <a:p>
            <a:pPr lvl="1"/>
            <a:r>
              <a:rPr lang="en-GB" dirty="0" smtClean="0"/>
              <a:t>Areas of aquifer exposed to pollution </a:t>
            </a:r>
          </a:p>
          <a:p>
            <a:pPr lvl="1"/>
            <a:r>
              <a:rPr lang="en-GB" dirty="0" smtClean="0"/>
              <a:t>Natural suitability of groundwater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944" y="15240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Time dependent variables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(4)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“Groundwater services”</a:t>
            </a:r>
            <a:endParaRPr lang="en-GB" dirty="0" smtClean="0"/>
          </a:p>
          <a:p>
            <a:r>
              <a:rPr lang="en-GB" dirty="0" smtClean="0"/>
              <a:t>Groundwater dependent eco-systems (shallow water tables)</a:t>
            </a:r>
          </a:p>
          <a:p>
            <a:r>
              <a:rPr lang="en-GB" dirty="0" smtClean="0"/>
              <a:t>Groundwater dependent agricultural land (shallow water tables)</a:t>
            </a:r>
          </a:p>
          <a:p>
            <a:r>
              <a:rPr lang="en-GB" dirty="0" smtClean="0"/>
              <a:t>Agriculture irrigated by groundwater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944" y="15240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Time dependent variables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(5)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Legal instruments</a:t>
            </a:r>
            <a:endParaRPr lang="en-GB" dirty="0" smtClean="0"/>
          </a:p>
          <a:p>
            <a:r>
              <a:rPr lang="en-GB" dirty="0" smtClean="0"/>
              <a:t>Existing agreements and their scope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r>
              <a:rPr lang="en-GB" b="1" dirty="0" smtClean="0"/>
              <a:t>Institutional</a:t>
            </a:r>
            <a:endParaRPr lang="en-GB" dirty="0" smtClean="0"/>
          </a:p>
          <a:p>
            <a:r>
              <a:rPr lang="en-GB" dirty="0" smtClean="0"/>
              <a:t>Transboundary/Domestic, Mandate and Capacity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944" y="15240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Time dependent variables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(6)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b="1" dirty="0" smtClean="0"/>
              <a:t>Implementation of laws / regulations: </a:t>
            </a:r>
          </a:p>
          <a:p>
            <a:pPr>
              <a:buNone/>
            </a:pPr>
            <a:r>
              <a:rPr lang="en-GB" b="1" dirty="0" smtClean="0"/>
              <a:t>(incentives / disincentives)</a:t>
            </a:r>
            <a:endParaRPr lang="en-GB" dirty="0" smtClean="0"/>
          </a:p>
          <a:p>
            <a:r>
              <a:rPr lang="en-GB" dirty="0" smtClean="0"/>
              <a:t>Well drilling permits</a:t>
            </a:r>
          </a:p>
          <a:p>
            <a:r>
              <a:rPr lang="en-GB" dirty="0" smtClean="0"/>
              <a:t>Abstraction permits</a:t>
            </a:r>
          </a:p>
          <a:p>
            <a:r>
              <a:rPr lang="en-GB" dirty="0" smtClean="0"/>
              <a:t>Land use regulations and/or groundwater protection zones</a:t>
            </a:r>
          </a:p>
          <a:p>
            <a:r>
              <a:rPr lang="en-GB" dirty="0" smtClean="0"/>
              <a:t>Waste disposal regulations</a:t>
            </a:r>
          </a:p>
          <a:p>
            <a:r>
              <a:rPr lang="en-GB" dirty="0" smtClean="0"/>
              <a:t>Subsidies or taxes on wells / groundwater use</a:t>
            </a:r>
          </a:p>
          <a:p>
            <a:r>
              <a:rPr lang="en-GB" dirty="0" smtClean="0"/>
              <a:t>Subsidies on water savings schemes</a:t>
            </a:r>
          </a:p>
          <a:p>
            <a:r>
              <a:rPr lang="en-GB" dirty="0" smtClean="0"/>
              <a:t>Public awareness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9944" y="15240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GB" sz="36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Time dependent variables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(7)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2276872"/>
            <a:ext cx="91440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Aquifer Assessment - 2: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consideration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 all the facts about the aquifer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  <a:r>
              <a:rPr lang="en-GB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 judgement or opinion of the position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of what is likely to happen. 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755576" y="3140968"/>
            <a:ext cx="7560840" cy="93610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8698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Arsenic in groundwater in As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1700" y="2348880"/>
            <a:ext cx="2962300" cy="17892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err="1" smtClean="0">
                <a:solidFill>
                  <a:srgbClr val="C00000"/>
                </a:solidFill>
              </a:rPr>
              <a:t>How</a:t>
            </a:r>
            <a:r>
              <a:rPr lang="nl-NL" dirty="0" smtClean="0">
                <a:solidFill>
                  <a:srgbClr val="C00000"/>
                </a:solidFill>
              </a:rPr>
              <a:t> to </a:t>
            </a:r>
            <a:r>
              <a:rPr lang="nl-NL" dirty="0" err="1" smtClean="0">
                <a:solidFill>
                  <a:srgbClr val="C00000"/>
                </a:solidFill>
              </a:rPr>
              <a:t>judge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or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give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an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opinion</a:t>
            </a:r>
            <a:r>
              <a:rPr lang="nl-NL" dirty="0" smtClean="0">
                <a:solidFill>
                  <a:srgbClr val="C00000"/>
                </a:solidFill>
              </a:rPr>
              <a:t>?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23" name="Picture 14" descr="http://www.groundwateruk.org/Gallery/cache/cache_640x480_gwf0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672"/>
            <a:ext cx="6499473" cy="2792970"/>
          </a:xfrm>
          <a:prstGeom prst="rect">
            <a:avLst/>
          </a:prstGeom>
          <a:noFill/>
        </p:spPr>
      </p:pic>
      <p:pic>
        <p:nvPicPr>
          <p:cNvPr id="22" name="Picture 12" descr="http://www.groundwateruk.org/Gallery/cache/cache_640x480_gwf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776" y="3645024"/>
            <a:ext cx="2016224" cy="2050397"/>
          </a:xfrm>
          <a:prstGeom prst="rect">
            <a:avLst/>
          </a:prstGeom>
          <a:noFill/>
        </p:spPr>
      </p:pic>
      <p:pic>
        <p:nvPicPr>
          <p:cNvPr id="19" name="Picture 4" descr="http://t3.gstatic.com/images?q=tbn:ANd9GcTEG6gF9i0Pv7PgxvUHNWq-eMbhZyjc_sqnk8oxU4ntjhPeXRNY"/>
          <p:cNvPicPr>
            <a:picLocks noChangeAspect="1" noChangeArrowheads="1"/>
          </p:cNvPicPr>
          <p:nvPr/>
        </p:nvPicPr>
        <p:blipFill>
          <a:blip r:embed="rId7" cstate="print"/>
          <a:srcRect t="58333"/>
          <a:stretch>
            <a:fillRect/>
          </a:stretch>
        </p:blipFill>
        <p:spPr bwMode="auto">
          <a:xfrm>
            <a:off x="467544" y="4221088"/>
            <a:ext cx="5616624" cy="1440160"/>
          </a:xfrm>
          <a:prstGeom prst="rect">
            <a:avLst/>
          </a:prstGeom>
          <a:noFill/>
        </p:spPr>
      </p:pic>
      <p:pic>
        <p:nvPicPr>
          <p:cNvPr id="36868" name="Picture 4" descr="Fluoride in groundwater in South Ameri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76872"/>
            <a:ext cx="1872817" cy="2115410"/>
          </a:xfrm>
          <a:prstGeom prst="rect">
            <a:avLst/>
          </a:prstGeom>
          <a:noFill/>
        </p:spPr>
      </p:pic>
      <p:pic>
        <p:nvPicPr>
          <p:cNvPr id="24" name="Picture 16" descr="http://www.groundwateruk.org/Gallery/cache/cache_640x480_gwf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2924944"/>
            <a:ext cx="3019061" cy="1979712"/>
          </a:xfrm>
          <a:prstGeom prst="rect">
            <a:avLst/>
          </a:prstGeom>
          <a:noFill/>
        </p:spPr>
      </p:pic>
      <p:pic>
        <p:nvPicPr>
          <p:cNvPr id="21" name="Picture 10" descr="http://www.groundwateruk.org/Gallery/cache/cache_640x480_gwf04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861048"/>
            <a:ext cx="3635896" cy="2157268"/>
          </a:xfrm>
          <a:prstGeom prst="rect">
            <a:avLst/>
          </a:prstGeom>
          <a:noFill/>
        </p:spPr>
      </p:pic>
      <p:pic>
        <p:nvPicPr>
          <p:cNvPr id="20" name="Picture 8" descr="http://www.groundwateruk.org/Gallery/cache/cache_640x480_gwf03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124744"/>
            <a:ext cx="3059832" cy="269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Universal Indicator 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027424" cy="4536504"/>
          </a:xfrm>
          <a:prstGeom prst="rect">
            <a:avLst/>
          </a:prstGeom>
          <a:noFill/>
        </p:spPr>
      </p:pic>
      <p:pic>
        <p:nvPicPr>
          <p:cNvPr id="26" name="Picture 6" descr="https://www.auroragov.org/cs/groups/public/documents/digitalmedia/009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4139952" cy="56612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dirty="0" err="1" smtClean="0">
                <a:solidFill>
                  <a:srgbClr val="C00000"/>
                </a:solidFill>
              </a:rPr>
              <a:t>Using</a:t>
            </a:r>
            <a:r>
              <a:rPr lang="nl-NL" dirty="0" smtClean="0">
                <a:solidFill>
                  <a:srgbClr val="C00000"/>
                </a:solidFill>
              </a:rPr>
              <a:t> indicators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35696" y="2708920"/>
            <a:ext cx="5832648" cy="201622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C00000"/>
                </a:solidFill>
              </a:rPr>
              <a:t>To simplify</a:t>
            </a:r>
            <a:br>
              <a:rPr lang="en-GB" sz="6000" b="1" dirty="0" smtClean="0">
                <a:solidFill>
                  <a:srgbClr val="C00000"/>
                </a:solidFill>
              </a:rPr>
            </a:br>
            <a:r>
              <a:rPr lang="en-GB" sz="6000" b="1" dirty="0" smtClean="0">
                <a:solidFill>
                  <a:srgbClr val="C00000"/>
                </a:solidFill>
              </a:rPr>
              <a:t>complex systems</a:t>
            </a:r>
            <a:endParaRPr lang="en-GB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>
                <a:solidFill>
                  <a:srgbClr val="C00000"/>
                </a:solidFill>
              </a:rPr>
              <a:t>20 indicators in 6 </a:t>
            </a:r>
            <a:r>
              <a:rPr lang="nl-NL" dirty="0" err="1" smtClean="0">
                <a:solidFill>
                  <a:srgbClr val="C00000"/>
                </a:solidFill>
              </a:rPr>
              <a:t>categories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0" y="1196752"/>
            <a:ext cx="5472608" cy="432048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Defining or constraining the value of aquifers and their potential functions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 and importance of groundwater for humans &amp; environment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in groundwater state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Drivers of change and pressures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Enabling environment for </a:t>
            </a:r>
            <a:b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TBA/SIDS resource </a:t>
            </a:r>
            <a:b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Implementation of </a:t>
            </a:r>
            <a:b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groundwater resources</a:t>
            </a:r>
            <a:b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management measures</a:t>
            </a:r>
          </a:p>
          <a:p>
            <a:pPr marL="514350" indent="-514350" algn="r">
              <a:spcBef>
                <a:spcPts val="0"/>
              </a:spcBef>
              <a:buNone/>
            </a:pP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40984" y="2486074"/>
            <a:ext cx="4139952" cy="2880320"/>
          </a:xfrm>
          <a:prstGeom prst="roundRect">
            <a:avLst>
              <a:gd name="adj" fmla="val 9612"/>
            </a:avLst>
          </a:prstGeom>
          <a:solidFill>
            <a:schemeClr val="lt1">
              <a:alpha val="54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3600" b="1" dirty="0" smtClean="0">
                <a:solidFill>
                  <a:schemeClr val="accent2">
                    <a:lumMod val="75000"/>
                  </a:schemeClr>
                </a:solidFill>
              </a:rPr>
              <a:t>The in-depth assessment will try to assess al 20</a:t>
            </a:r>
          </a:p>
          <a:p>
            <a:pPr algn="ctr">
              <a:buNone/>
            </a:pPr>
            <a:r>
              <a:rPr lang="en-GB" sz="2400" b="1" dirty="0" smtClean="0">
                <a:solidFill>
                  <a:schemeClr val="accent2">
                    <a:lumMod val="75000"/>
                  </a:schemeClr>
                </a:solidFill>
              </a:rPr>
              <a:t>(TWAP does only 10)</a:t>
            </a:r>
            <a:endParaRPr lang="en-GB" sz="32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983" y="5498068"/>
            <a:ext cx="47275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Table 7 in methodology report/handout</a:t>
            </a:r>
            <a:endParaRPr lang="en-GB" sz="2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1850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Indicator </a:t>
            </a:r>
            <a:r>
              <a:rPr lang="nl-NL" b="1" dirty="0" err="1" smtClean="0">
                <a:solidFill>
                  <a:schemeClr val="accent1"/>
                </a:solidFill>
              </a:rPr>
              <a:t>group</a:t>
            </a:r>
            <a:r>
              <a:rPr lang="nl-NL" b="1" dirty="0" smtClean="0">
                <a:solidFill>
                  <a:schemeClr val="accent1"/>
                </a:solidFill>
              </a:rPr>
              <a:t> 1: </a:t>
            </a:r>
            <a:br>
              <a:rPr lang="nl-NL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Defining or constraining the value of aquifers and their potential functions</a:t>
            </a:r>
            <a:endParaRPr lang="nl-NL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58964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Groundwater assessment in general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03238" y="2851820"/>
            <a:ext cx="4537075" cy="3098800"/>
            <a:chOff x="249" y="2205"/>
            <a:chExt cx="2858" cy="1952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85" y="2205"/>
              <a:ext cx="272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sz="2000" b="1" dirty="0"/>
                <a:t>Environmental issues</a:t>
              </a:r>
            </a:p>
          </p:txBody>
        </p:sp>
        <p:pic>
          <p:nvPicPr>
            <p:cNvPr id="5" name="Picture 5" descr="environmen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3401"/>
              <a:ext cx="111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19138" y="3212182"/>
            <a:ext cx="4321175" cy="2755900"/>
            <a:chOff x="385" y="2432"/>
            <a:chExt cx="2722" cy="1736"/>
          </a:xfrm>
        </p:grpSpPr>
        <p:pic>
          <p:nvPicPr>
            <p:cNvPr id="7" name="Picture 7" descr="mense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3385"/>
              <a:ext cx="816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85" y="2432"/>
              <a:ext cx="272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sz="2000" b="1" dirty="0"/>
                <a:t>Socio-economic </a:t>
              </a:r>
              <a:r>
                <a:rPr lang="en-US" sz="2000" b="1" dirty="0" smtClean="0"/>
                <a:t>aspects</a:t>
              </a:r>
              <a:endParaRPr lang="en-US" sz="2000" b="1" dirty="0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719138" y="3572545"/>
            <a:ext cx="5976937" cy="2390775"/>
            <a:chOff x="385" y="2659"/>
            <a:chExt cx="3765" cy="1506"/>
          </a:xfrm>
        </p:grpSpPr>
        <p:pic>
          <p:nvPicPr>
            <p:cNvPr id="10" name="Picture 10" descr="institution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98" y="3385"/>
              <a:ext cx="952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85" y="2659"/>
              <a:ext cx="272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sz="2000" b="1" dirty="0"/>
                <a:t>Institutional settings </a:t>
              </a:r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719138" y="4004345"/>
            <a:ext cx="8240712" cy="1944687"/>
            <a:chOff x="385" y="2931"/>
            <a:chExt cx="5191" cy="1225"/>
          </a:xfrm>
        </p:grpSpPr>
        <p:pic>
          <p:nvPicPr>
            <p:cNvPr id="13" name="Picture 13" descr="legal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94" y="3274"/>
              <a:ext cx="882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85" y="2931"/>
              <a:ext cx="2540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sz="2000" b="1" dirty="0" smtClean="0"/>
                <a:t>Legal </a:t>
              </a:r>
              <a:r>
                <a:rPr lang="en-US" sz="2000" b="1" dirty="0"/>
                <a:t>framework </a:t>
              </a:r>
            </a:p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endParaRPr lang="en-US" sz="2000" b="1" dirty="0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717550" y="908720"/>
            <a:ext cx="8212138" cy="2889250"/>
            <a:chOff x="384" y="981"/>
            <a:chExt cx="5173" cy="1820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84" y="1026"/>
              <a:ext cx="3857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sz="2000" b="1" dirty="0" err="1"/>
                <a:t>Hydrogeological</a:t>
              </a:r>
              <a:r>
                <a:rPr lang="en-US" sz="2000" b="1" dirty="0"/>
                <a:t> </a:t>
              </a:r>
              <a:r>
                <a:rPr lang="en-US" sz="2000" b="1" dirty="0" smtClean="0"/>
                <a:t>Aspects</a:t>
              </a:r>
              <a:endParaRPr lang="en-US" sz="2000" b="1" dirty="0"/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b="1" dirty="0">
                  <a:solidFill>
                    <a:srgbClr val="3E7AA2"/>
                  </a:solidFill>
                </a:rPr>
                <a:t>Delineation and description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b="1" dirty="0" smtClean="0">
                  <a:solidFill>
                    <a:srgbClr val="3E7AA2"/>
                  </a:solidFill>
                </a:rPr>
                <a:t>Static data and time-variable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b="1" dirty="0" smtClean="0">
                  <a:solidFill>
                    <a:srgbClr val="3E7AA2"/>
                  </a:solidFill>
                </a:rPr>
                <a:t>Classification</a:t>
              </a:r>
              <a:r>
                <a:rPr lang="en-US" b="1" dirty="0">
                  <a:solidFill>
                    <a:srgbClr val="3E7AA2"/>
                  </a:solidFill>
                </a:rPr>
                <a:t>, diagnostic analysis and zoning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b="1" dirty="0">
                  <a:solidFill>
                    <a:srgbClr val="3E7AA2"/>
                  </a:solidFill>
                </a:rPr>
                <a:t>Data </a:t>
              </a:r>
              <a:r>
                <a:rPr lang="en-US" b="1" dirty="0" err="1">
                  <a:solidFill>
                    <a:srgbClr val="3E7AA2"/>
                  </a:solidFill>
                </a:rPr>
                <a:t>harmonisation</a:t>
              </a:r>
              <a:r>
                <a:rPr lang="en-US" b="1" dirty="0">
                  <a:solidFill>
                    <a:srgbClr val="3E7AA2"/>
                  </a:solidFill>
                </a:rPr>
                <a:t> and information management</a:t>
              </a:r>
            </a:p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None/>
              </a:pPr>
              <a:r>
                <a:rPr lang="en-US" sz="2000" b="1" dirty="0">
                  <a:solidFill>
                    <a:srgbClr val="3E7AA2"/>
                  </a:solidFill>
                </a:rPr>
                <a:t> </a:t>
              </a:r>
            </a:p>
          </p:txBody>
        </p:sp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91" y="1661"/>
              <a:ext cx="1519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 descr="guaran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32" y="981"/>
              <a:ext cx="1225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5220072" y="2636912"/>
            <a:ext cx="3214117" cy="1211629"/>
            <a:chOff x="1423" y="8719"/>
            <a:chExt cx="9345" cy="4455"/>
          </a:xfrm>
          <a:solidFill>
            <a:schemeClr val="bg1"/>
          </a:solidFill>
        </p:grpSpPr>
        <p:pic>
          <p:nvPicPr>
            <p:cNvPr id="23" name="Picture 5" descr="GeoloC_S-6"/>
            <p:cNvPicPr>
              <a:picLocks noChangeAspect="1" noChangeArrowheads="1"/>
            </p:cNvPicPr>
            <p:nvPr/>
          </p:nvPicPr>
          <p:blipFill>
            <a:blip r:embed="rId8" cstate="print"/>
            <a:srcRect t="7599" b="2228"/>
            <a:stretch>
              <a:fillRect/>
            </a:stretch>
          </p:blipFill>
          <p:spPr bwMode="auto">
            <a:xfrm>
              <a:off x="1423" y="8719"/>
              <a:ext cx="9345" cy="44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8" y="11524"/>
              <a:ext cx="919" cy="11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97" y="11035"/>
              <a:ext cx="1637" cy="1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50912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Long term mean groundwater recharge, incl. man-made components.</a:t>
            </a:r>
            <a:endParaRPr lang="nl-NL" sz="2800" dirty="0">
              <a:solidFill>
                <a:srgbClr val="C00000"/>
              </a:solidFill>
            </a:endParaRPr>
          </a:p>
        </p:txBody>
      </p:sp>
      <p:pic>
        <p:nvPicPr>
          <p:cNvPr id="41" name="Picture 6" descr="http://www.clker.com/cliparts/3/e/f/8/12065656422011218382Anonymous_simple_weather_symbols_6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169" y="260648"/>
            <a:ext cx="2475802" cy="1519360"/>
          </a:xfrm>
          <a:prstGeom prst="rect">
            <a:avLst/>
          </a:prstGeom>
          <a:noFill/>
        </p:spPr>
      </p:pic>
      <p:pic>
        <p:nvPicPr>
          <p:cNvPr id="42" name="Picture 8" descr="http://www.clker.com/cliparts/a/a/6/4/1228428520667582858sivvus_weather_symbols_4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60648"/>
            <a:ext cx="2475802" cy="1587575"/>
          </a:xfrm>
          <a:prstGeom prst="rect">
            <a:avLst/>
          </a:prstGeom>
          <a:noFill/>
        </p:spPr>
      </p:pic>
      <p:grpSp>
        <p:nvGrpSpPr>
          <p:cNvPr id="3" name="Group 34"/>
          <p:cNvGrpSpPr/>
          <p:nvPr/>
        </p:nvGrpSpPr>
        <p:grpSpPr>
          <a:xfrm>
            <a:off x="5075001" y="2654881"/>
            <a:ext cx="2401528" cy="1854239"/>
            <a:chOff x="4572000" y="4010024"/>
            <a:chExt cx="2771775" cy="2847976"/>
          </a:xfrm>
        </p:grpSpPr>
        <p:pic>
          <p:nvPicPr>
            <p:cNvPr id="61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010024"/>
              <a:ext cx="2771775" cy="2847976"/>
            </a:xfrm>
            <a:prstGeom prst="rect">
              <a:avLst/>
            </a:prstGeom>
            <a:noFill/>
          </p:spPr>
        </p:pic>
        <p:pic>
          <p:nvPicPr>
            <p:cNvPr id="62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4" cstate="print"/>
            <a:srcRect t="85421" r="73593" b="-3543"/>
            <a:stretch>
              <a:fillRect/>
            </a:stretch>
          </p:blipFill>
          <p:spPr bwMode="auto">
            <a:xfrm rot="19874345">
              <a:off x="5927905" y="5239463"/>
              <a:ext cx="754576" cy="441873"/>
            </a:xfrm>
            <a:prstGeom prst="rect">
              <a:avLst/>
            </a:prstGeom>
            <a:noFill/>
          </p:spPr>
        </p:pic>
        <p:pic>
          <p:nvPicPr>
            <p:cNvPr id="63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4" cstate="print"/>
            <a:srcRect t="85421" r="73593" b="-3543"/>
            <a:stretch>
              <a:fillRect/>
            </a:stretch>
          </p:blipFill>
          <p:spPr bwMode="auto">
            <a:xfrm rot="19874345">
              <a:off x="4847785" y="5383480"/>
              <a:ext cx="754576" cy="441873"/>
            </a:xfrm>
            <a:prstGeom prst="rect">
              <a:avLst/>
            </a:prstGeom>
            <a:noFill/>
          </p:spPr>
        </p:pic>
      </p:grpSp>
      <p:grpSp>
        <p:nvGrpSpPr>
          <p:cNvPr id="4" name="Group 71"/>
          <p:cNvGrpSpPr/>
          <p:nvPr/>
        </p:nvGrpSpPr>
        <p:grpSpPr>
          <a:xfrm>
            <a:off x="1331640" y="2654881"/>
            <a:ext cx="2640933" cy="1854239"/>
            <a:chOff x="1259632" y="3662993"/>
            <a:chExt cx="2640933" cy="1854239"/>
          </a:xfrm>
        </p:grpSpPr>
        <p:grpSp>
          <p:nvGrpSpPr>
            <p:cNvPr id="5" name="Group 33"/>
            <p:cNvGrpSpPr/>
            <p:nvPr/>
          </p:nvGrpSpPr>
          <p:grpSpPr>
            <a:xfrm>
              <a:off x="1259632" y="3662993"/>
              <a:ext cx="2640933" cy="1854239"/>
              <a:chOff x="755576" y="4010024"/>
              <a:chExt cx="3048089" cy="2847976"/>
            </a:xfrm>
          </p:grpSpPr>
          <p:pic>
            <p:nvPicPr>
              <p:cNvPr id="64" name="Picture 10" descr="http://www.clker.com/cliparts/7/3/d/b/1214364128493134043KALKASKA%20sand.svg.me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5576" y="4010024"/>
                <a:ext cx="2771775" cy="2847976"/>
              </a:xfrm>
              <a:prstGeom prst="rect">
                <a:avLst/>
              </a:prstGeom>
              <a:noFill/>
            </p:spPr>
          </p:pic>
          <p:pic>
            <p:nvPicPr>
              <p:cNvPr id="65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62015"/>
              <a:stretch>
                <a:fillRect/>
              </a:stretch>
            </p:blipFill>
            <p:spPr bwMode="auto">
              <a:xfrm rot="19874345">
                <a:off x="946165" y="4923415"/>
                <a:ext cx="2857500" cy="926232"/>
              </a:xfrm>
              <a:prstGeom prst="rect">
                <a:avLst/>
              </a:prstGeom>
              <a:noFill/>
            </p:spPr>
          </p:pic>
        </p:grpSp>
        <p:sp>
          <p:nvSpPr>
            <p:cNvPr id="47" name="Snip Same Side Corner Rectangle 46"/>
            <p:cNvSpPr/>
            <p:nvPr/>
          </p:nvSpPr>
          <p:spPr>
            <a:xfrm>
              <a:off x="1259632" y="5300649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Snip Same Side Corner Rectangle 47"/>
          <p:cNvSpPr/>
          <p:nvPr/>
        </p:nvSpPr>
        <p:spPr>
          <a:xfrm>
            <a:off x="5075001" y="4292537"/>
            <a:ext cx="2370795" cy="216583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32"/>
          <p:cNvGrpSpPr/>
          <p:nvPr/>
        </p:nvGrpSpPr>
        <p:grpSpPr>
          <a:xfrm>
            <a:off x="2267744" y="1628801"/>
            <a:ext cx="4896544" cy="2664294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34" name="Rounded Rectangle 33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Very low: &lt; 2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2 -20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 20-100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100-300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&gt; 300 mm/yr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3419872" y="548680"/>
            <a:ext cx="2232248" cy="1014422"/>
            <a:chOff x="545472" y="760816"/>
            <a:chExt cx="1632331" cy="1014422"/>
          </a:xfrm>
          <a:solidFill>
            <a:schemeClr val="bg1"/>
          </a:solidFill>
        </p:grpSpPr>
        <p:sp>
          <p:nvSpPr>
            <p:cNvPr id="37" name="Rounded Rectangle 36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  <a:grpFill/>
            <a:ln w="38100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b="1" kern="1200" dirty="0" smtClean="0"/>
                <a:t>1.1 </a:t>
              </a:r>
              <a:r>
                <a:rPr lang="nl-NL" sz="2800" b="1" kern="1200" dirty="0" err="1" smtClean="0"/>
                <a:t>Recharge</a:t>
              </a:r>
              <a:endParaRPr lang="nl-NL" sz="2800" b="1" kern="1200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b="1" dirty="0" err="1" smtClean="0"/>
                <a:t>Rate</a:t>
              </a:r>
              <a:endParaRPr lang="nl-NL" sz="2800" b="1" kern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8" descr="http://www.clker.com/cliparts/a/a/6/4/1228428520667582858sivvus_weather_symbols_4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60648"/>
            <a:ext cx="2475802" cy="1587575"/>
          </a:xfrm>
          <a:prstGeom prst="rect">
            <a:avLst/>
          </a:prstGeom>
          <a:noFill/>
        </p:spPr>
      </p:pic>
      <p:pic>
        <p:nvPicPr>
          <p:cNvPr id="42" name="Picture 8" descr="http://www.clker.com/cliparts/a/a/6/4/1228428520667582858sivvus_weather_symbols_4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60648"/>
            <a:ext cx="2475802" cy="1587575"/>
          </a:xfrm>
          <a:prstGeom prst="rect">
            <a:avLst/>
          </a:prstGeom>
          <a:noFill/>
        </p:spPr>
      </p:pic>
      <p:grpSp>
        <p:nvGrpSpPr>
          <p:cNvPr id="3" name="Group 38"/>
          <p:cNvGrpSpPr/>
          <p:nvPr/>
        </p:nvGrpSpPr>
        <p:grpSpPr>
          <a:xfrm>
            <a:off x="3131840" y="548680"/>
            <a:ext cx="2592288" cy="1014422"/>
            <a:chOff x="545472" y="760816"/>
            <a:chExt cx="1632331" cy="1014422"/>
          </a:xfrm>
        </p:grpSpPr>
        <p:sp>
          <p:nvSpPr>
            <p:cNvPr id="40" name="Rounded Rectangle 39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500" b="1" kern="1200" dirty="0" smtClean="0"/>
                <a:t>1.2 </a:t>
              </a:r>
              <a:r>
                <a:rPr lang="nl-NL" sz="2500" b="1" kern="1200" dirty="0" err="1" smtClean="0"/>
                <a:t>Renewable</a:t>
              </a:r>
              <a:r>
                <a:rPr lang="nl-NL" sz="2500" b="1" kern="1200" dirty="0" smtClean="0"/>
                <a:t> </a:t>
              </a:r>
              <a:r>
                <a:rPr lang="nl-NL" sz="2500" b="1" kern="1200" dirty="0" err="1" smtClean="0"/>
                <a:t>groundwater</a:t>
              </a:r>
              <a:r>
                <a:rPr lang="nl-NL" sz="2500" b="1" kern="1200" dirty="0" smtClean="0"/>
                <a:t> per capita</a:t>
              </a:r>
              <a:endParaRPr lang="nl-NL" sz="2500" b="1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50912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Long term mean </a:t>
            </a:r>
            <a:r>
              <a:rPr lang="en-GB" sz="2800" dirty="0" err="1" smtClean="0">
                <a:solidFill>
                  <a:srgbClr val="C00000"/>
                </a:solidFill>
              </a:rPr>
              <a:t>gw</a:t>
            </a:r>
            <a:r>
              <a:rPr lang="en-GB" sz="2800" dirty="0" smtClean="0">
                <a:solidFill>
                  <a:srgbClr val="C00000"/>
                </a:solidFill>
              </a:rPr>
              <a:t> recharge volume, incl. man-made components, divided by inhabitants on aquifer.</a:t>
            </a:r>
            <a:endParaRPr lang="nl-NL" sz="2800" dirty="0">
              <a:solidFill>
                <a:srgbClr val="C00000"/>
              </a:solidFill>
            </a:endParaRPr>
          </a:p>
        </p:txBody>
      </p:sp>
      <p:pic>
        <p:nvPicPr>
          <p:cNvPr id="64" name="Picture 10" descr="http://www.clker.com/cliparts/7/3/d/b/1214364128493134043KALKASKA%20sand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654881"/>
            <a:ext cx="2401528" cy="1854239"/>
          </a:xfrm>
          <a:prstGeom prst="rect">
            <a:avLst/>
          </a:prstGeom>
          <a:noFill/>
        </p:spPr>
      </p:pic>
      <p:pic>
        <p:nvPicPr>
          <p:cNvPr id="65" name="Picture 8" descr="http://www.clker.com/cliparts/a/a/6/4/1228428520667582858sivvus_weather_symbols_4.svg.med.png"/>
          <p:cNvPicPr>
            <a:picLocks noChangeAspect="1" noChangeArrowheads="1"/>
          </p:cNvPicPr>
          <p:nvPr/>
        </p:nvPicPr>
        <p:blipFill>
          <a:blip r:embed="rId3" cstate="print"/>
          <a:srcRect t="62015"/>
          <a:stretch>
            <a:fillRect/>
          </a:stretch>
        </p:blipFill>
        <p:spPr bwMode="auto">
          <a:xfrm rot="19874345">
            <a:off x="1424763" y="3249565"/>
            <a:ext cx="2475802" cy="603044"/>
          </a:xfrm>
          <a:prstGeom prst="rect">
            <a:avLst/>
          </a:prstGeom>
          <a:noFill/>
        </p:spPr>
      </p:pic>
      <p:pic>
        <p:nvPicPr>
          <p:cNvPr id="61" name="Picture 10" descr="http://www.clker.com/cliparts/7/3/d/b/1214364128493134043KALKASKA%20sand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993" y="2654881"/>
            <a:ext cx="2401528" cy="1854239"/>
          </a:xfrm>
          <a:prstGeom prst="rect">
            <a:avLst/>
          </a:prstGeom>
          <a:noFill/>
        </p:spPr>
      </p:pic>
      <p:grpSp>
        <p:nvGrpSpPr>
          <p:cNvPr id="4" name="Group 23"/>
          <p:cNvGrpSpPr/>
          <p:nvPr/>
        </p:nvGrpSpPr>
        <p:grpSpPr>
          <a:xfrm>
            <a:off x="4628657" y="1807768"/>
            <a:ext cx="3169885" cy="1385415"/>
            <a:chOff x="4283968" y="4005064"/>
            <a:chExt cx="3658590" cy="2127896"/>
          </a:xfrm>
        </p:grpSpPr>
        <p:pic>
          <p:nvPicPr>
            <p:cNvPr id="52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056" y="472514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3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472514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4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4208" y="472514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5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400506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6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4221088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7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296" y="472514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8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437112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9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040" y="4149080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60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077072"/>
              <a:ext cx="706262" cy="1407816"/>
            </a:xfrm>
            <a:prstGeom prst="rect">
              <a:avLst/>
            </a:prstGeom>
            <a:noFill/>
          </p:spPr>
        </p:pic>
      </p:grpSp>
      <p:grpSp>
        <p:nvGrpSpPr>
          <p:cNvPr id="5" name="Group 22"/>
          <p:cNvGrpSpPr/>
          <p:nvPr/>
        </p:nvGrpSpPr>
        <p:grpSpPr>
          <a:xfrm>
            <a:off x="1509189" y="1995298"/>
            <a:ext cx="1797319" cy="1151002"/>
            <a:chOff x="1115616" y="4005064"/>
            <a:chExt cx="2074414" cy="1767856"/>
          </a:xfrm>
        </p:grpSpPr>
        <p:pic>
          <p:nvPicPr>
            <p:cNvPr id="49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6" y="436510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0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400506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1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365104"/>
              <a:ext cx="706262" cy="1407816"/>
            </a:xfrm>
            <a:prstGeom prst="rect">
              <a:avLst/>
            </a:prstGeom>
            <a:noFill/>
          </p:spPr>
        </p:pic>
      </p:grpSp>
      <p:sp>
        <p:nvSpPr>
          <p:cNvPr id="47" name="Snip Same Side Corner Rectangle 46"/>
          <p:cNvSpPr/>
          <p:nvPr/>
        </p:nvSpPr>
        <p:spPr>
          <a:xfrm>
            <a:off x="1259632" y="4292537"/>
            <a:ext cx="2370795" cy="216583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nip Same Side Corner Rectangle 47"/>
          <p:cNvSpPr/>
          <p:nvPr/>
        </p:nvSpPr>
        <p:spPr>
          <a:xfrm>
            <a:off x="5002993" y="4292537"/>
            <a:ext cx="2370795" cy="216583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8" descr="http://www.clker.com/cliparts/a/a/6/4/1228428520667582858sivvus_weather_symbols_4.svg.med.png"/>
          <p:cNvPicPr>
            <a:picLocks noChangeAspect="1" noChangeArrowheads="1"/>
          </p:cNvPicPr>
          <p:nvPr/>
        </p:nvPicPr>
        <p:blipFill>
          <a:blip r:embed="rId3" cstate="print"/>
          <a:srcRect t="62015"/>
          <a:stretch>
            <a:fillRect/>
          </a:stretch>
        </p:blipFill>
        <p:spPr bwMode="auto">
          <a:xfrm rot="19874345">
            <a:off x="5241187" y="3249565"/>
            <a:ext cx="2475802" cy="603044"/>
          </a:xfrm>
          <a:prstGeom prst="rect">
            <a:avLst/>
          </a:prstGeom>
          <a:noFill/>
        </p:spPr>
      </p:pic>
      <p:grpSp>
        <p:nvGrpSpPr>
          <p:cNvPr id="6" name="Group 34"/>
          <p:cNvGrpSpPr/>
          <p:nvPr/>
        </p:nvGrpSpPr>
        <p:grpSpPr>
          <a:xfrm>
            <a:off x="1979712" y="1700808"/>
            <a:ext cx="5344765" cy="1656183"/>
            <a:chOff x="700844" y="780324"/>
            <a:chExt cx="1331419" cy="1059987"/>
          </a:xfrm>
          <a:solidFill>
            <a:schemeClr val="bg1"/>
          </a:solidFill>
        </p:grpSpPr>
        <p:sp>
          <p:nvSpPr>
            <p:cNvPr id="36" name="Rounded Rectangle 35"/>
            <p:cNvSpPr/>
            <p:nvPr/>
          </p:nvSpPr>
          <p:spPr>
            <a:xfrm>
              <a:off x="700844" y="780324"/>
              <a:ext cx="1255639" cy="1059987"/>
            </a:xfrm>
            <a:prstGeom prst="roundRect">
              <a:avLst/>
            </a:prstGeom>
            <a:solidFill>
              <a:schemeClr val="bg1">
                <a:alpha val="8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dirty="0" smtClean="0">
                  <a:ea typeface="Calibri"/>
                  <a:cs typeface="Times New Roman"/>
                </a:rPr>
                <a:t>1.  Low: &lt; 1000 m</a:t>
              </a:r>
              <a:r>
                <a:rPr lang="en-GB" sz="2400" baseline="30000" dirty="0" smtClean="0">
                  <a:ea typeface="Calibri"/>
                  <a:cs typeface="Times New Roman"/>
                </a:rPr>
                <a:t>3</a:t>
              </a:r>
              <a:r>
                <a:rPr lang="en-GB" sz="2400" dirty="0" smtClean="0">
                  <a:ea typeface="Calibri"/>
                  <a:cs typeface="Times New Roman"/>
                </a:rPr>
                <a:t>/yr/capita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dirty="0" smtClean="0">
                  <a:ea typeface="Calibri"/>
                  <a:cs typeface="Times New Roman"/>
                </a:rPr>
                <a:t>2.  Medium: 1000 – 5000 m</a:t>
              </a:r>
              <a:r>
                <a:rPr lang="en-GB" sz="2400" baseline="30000" dirty="0" smtClean="0">
                  <a:ea typeface="Calibri"/>
                  <a:cs typeface="Times New Roman"/>
                </a:rPr>
                <a:t>3</a:t>
              </a:r>
              <a:r>
                <a:rPr lang="en-GB" sz="2400" dirty="0" smtClean="0">
                  <a:ea typeface="Calibri"/>
                  <a:cs typeface="Times New Roman"/>
                </a:rPr>
                <a:t>/yr/capita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dirty="0" smtClean="0">
                  <a:ea typeface="Calibri"/>
                  <a:cs typeface="Times New Roman"/>
                </a:rPr>
                <a:t>3.  High: &gt; 5000 m</a:t>
              </a:r>
              <a:r>
                <a:rPr lang="en-GB" sz="2400" baseline="30000" dirty="0" smtClean="0">
                  <a:ea typeface="Calibri"/>
                  <a:cs typeface="Times New Roman"/>
                </a:rPr>
                <a:t>3</a:t>
              </a:r>
              <a:r>
                <a:rPr lang="en-GB" sz="2400" dirty="0" smtClean="0">
                  <a:ea typeface="Calibri"/>
                  <a:cs typeface="Times New Roman"/>
                </a:rPr>
                <a:t>/yr/capita</a:t>
              </a: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50912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Percentage of area of aquifer with natural groundwater quality satisfying local drinking water standards.</a:t>
            </a:r>
            <a:endParaRPr lang="nl-NL" sz="2800" dirty="0">
              <a:solidFill>
                <a:srgbClr val="C00000"/>
              </a:solidFill>
            </a:endParaRPr>
          </a:p>
        </p:txBody>
      </p:sp>
      <p:grpSp>
        <p:nvGrpSpPr>
          <p:cNvPr id="3" name="Group 65"/>
          <p:cNvGrpSpPr/>
          <p:nvPr/>
        </p:nvGrpSpPr>
        <p:grpSpPr>
          <a:xfrm>
            <a:off x="2771800" y="548680"/>
            <a:ext cx="4392488" cy="1014422"/>
            <a:chOff x="545472" y="760816"/>
            <a:chExt cx="1632331" cy="1014422"/>
          </a:xfrm>
        </p:grpSpPr>
        <p:sp>
          <p:nvSpPr>
            <p:cNvPr id="67" name="Rounded Rectangle 66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500" b="1" kern="1200" dirty="0" smtClean="0"/>
                <a:t>1.3 </a:t>
              </a:r>
              <a:r>
                <a:rPr lang="nl-NL" sz="2500" b="1" kern="1200" dirty="0" err="1" smtClean="0"/>
                <a:t>Natural</a:t>
              </a:r>
              <a:r>
                <a:rPr lang="nl-NL" sz="2500" b="1" kern="1200" dirty="0" smtClean="0"/>
                <a:t> Background </a:t>
              </a:r>
              <a:r>
                <a:rPr lang="nl-NL" sz="2500" b="1" kern="1200" dirty="0" err="1" smtClean="0"/>
                <a:t>Quality</a:t>
              </a:r>
              <a:endParaRPr lang="nl-NL" sz="2500" b="1" kern="1200" dirty="0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4572000" y="1412776"/>
            <a:ext cx="3769376" cy="2880320"/>
            <a:chOff x="4835072" y="2420888"/>
            <a:chExt cx="3769376" cy="2880320"/>
          </a:xfrm>
        </p:grpSpPr>
        <p:grpSp>
          <p:nvGrpSpPr>
            <p:cNvPr id="5" name="Group 27"/>
            <p:cNvGrpSpPr/>
            <p:nvPr/>
          </p:nvGrpSpPr>
          <p:grpSpPr>
            <a:xfrm>
              <a:off x="5004048" y="2420888"/>
              <a:ext cx="3600400" cy="2880320"/>
              <a:chOff x="5004048" y="2420888"/>
              <a:chExt cx="3600400" cy="2880320"/>
            </a:xfrm>
          </p:grpSpPr>
          <p:grpSp>
            <p:nvGrpSpPr>
              <p:cNvPr id="6" name="Group 34"/>
              <p:cNvGrpSpPr/>
              <p:nvPr/>
            </p:nvGrpSpPr>
            <p:grpSpPr>
              <a:xfrm>
                <a:off x="5004048" y="2420888"/>
                <a:ext cx="3600000" cy="2880000"/>
                <a:chOff x="4572000" y="4010024"/>
                <a:chExt cx="2771775" cy="2847976"/>
              </a:xfrm>
            </p:grpSpPr>
            <p:pic>
              <p:nvPicPr>
                <p:cNvPr id="61" name="Picture 10" descr="http://www.clker.com/cliparts/7/3/d/b/1214364128493134043KALKASKA%20sand.svg.med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572000" y="4010024"/>
                  <a:ext cx="2771775" cy="284797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2" name="Picture 8" descr="http://www.clker.com/cliparts/a/a/6/4/1228428520667582858sivvus_weather_symbols_4.svg.med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85421" r="73593" b="-3543"/>
                <a:stretch>
                  <a:fillRect/>
                </a:stretch>
              </p:blipFill>
              <p:spPr bwMode="auto">
                <a:xfrm rot="19874345">
                  <a:off x="5927905" y="5239463"/>
                  <a:ext cx="754576" cy="4418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" name="Picture 8" descr="http://www.clker.com/cliparts/a/a/6/4/1228428520667582858sivvus_weather_symbols_4.svg.med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85421" r="73593" b="-3543"/>
                <a:stretch>
                  <a:fillRect/>
                </a:stretch>
              </p:blipFill>
              <p:spPr bwMode="auto">
                <a:xfrm rot="19874345">
                  <a:off x="4847785" y="5383480"/>
                  <a:ext cx="754576" cy="44187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" name="Snip Same Side Corner Rectangle 23"/>
              <p:cNvSpPr/>
              <p:nvPr/>
            </p:nvSpPr>
            <p:spPr>
              <a:xfrm>
                <a:off x="6876256" y="4437112"/>
                <a:ext cx="1728192" cy="864096"/>
              </a:xfrm>
              <a:prstGeom prst="snip2Same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fresh</a:t>
                </a:r>
                <a:endParaRPr lang="en-GB" sz="14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Snip Same Side Corner Rectangle 24"/>
              <p:cNvSpPr/>
              <p:nvPr/>
            </p:nvSpPr>
            <p:spPr>
              <a:xfrm>
                <a:off x="5004048" y="4437112"/>
                <a:ext cx="1872208" cy="864096"/>
              </a:xfrm>
              <a:prstGeom prst="snip2SameRect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Saline Arsenic</a:t>
                </a:r>
                <a:endParaRPr lang="en-GB" sz="1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pic>
            <p:nvPicPr>
              <p:cNvPr id="26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5668739" y="3899918"/>
                <a:ext cx="1473382" cy="446842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4" cstate="print"/>
            <a:srcRect t="85421" r="73593" b="-3543"/>
            <a:stretch>
              <a:fillRect/>
            </a:stretch>
          </p:blipFill>
          <p:spPr bwMode="auto">
            <a:xfrm rot="19874345">
              <a:off x="4835072" y="3997256"/>
              <a:ext cx="980048" cy="446842"/>
            </a:xfrm>
            <a:prstGeom prst="rect">
              <a:avLst/>
            </a:prstGeom>
            <a:noFill/>
          </p:spPr>
        </p:pic>
      </p:grpSp>
      <p:grpSp>
        <p:nvGrpSpPr>
          <p:cNvPr id="7" name="Group 30"/>
          <p:cNvGrpSpPr/>
          <p:nvPr/>
        </p:nvGrpSpPr>
        <p:grpSpPr>
          <a:xfrm>
            <a:off x="323528" y="1412776"/>
            <a:ext cx="3769376" cy="2880320"/>
            <a:chOff x="4835072" y="2420888"/>
            <a:chExt cx="3769376" cy="2880320"/>
          </a:xfrm>
        </p:grpSpPr>
        <p:grpSp>
          <p:nvGrpSpPr>
            <p:cNvPr id="8" name="Group 27"/>
            <p:cNvGrpSpPr/>
            <p:nvPr/>
          </p:nvGrpSpPr>
          <p:grpSpPr>
            <a:xfrm>
              <a:off x="4979088" y="2420888"/>
              <a:ext cx="3625360" cy="2880320"/>
              <a:chOff x="4979088" y="2420888"/>
              <a:chExt cx="3625360" cy="2880320"/>
            </a:xfrm>
          </p:grpSpPr>
          <p:grpSp>
            <p:nvGrpSpPr>
              <p:cNvPr id="9" name="Group 34"/>
              <p:cNvGrpSpPr/>
              <p:nvPr/>
            </p:nvGrpSpPr>
            <p:grpSpPr>
              <a:xfrm>
                <a:off x="5004048" y="2420888"/>
                <a:ext cx="3600000" cy="2880000"/>
                <a:chOff x="4572000" y="4010024"/>
                <a:chExt cx="2771775" cy="2847976"/>
              </a:xfrm>
            </p:grpSpPr>
            <p:pic>
              <p:nvPicPr>
                <p:cNvPr id="38" name="Picture 10" descr="http://www.clker.com/cliparts/7/3/d/b/1214364128493134043KALKASKA%20sand.svg.med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572000" y="4010024"/>
                  <a:ext cx="2771775" cy="2847976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8" descr="http://www.clker.com/cliparts/a/a/6/4/1228428520667582858sivvus_weather_symbols_4.svg.med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85421" r="73593" b="-3543"/>
                <a:stretch>
                  <a:fillRect/>
                </a:stretch>
              </p:blipFill>
              <p:spPr bwMode="auto">
                <a:xfrm rot="19874345">
                  <a:off x="5927905" y="5239463"/>
                  <a:ext cx="754576" cy="4418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8" descr="http://www.clker.com/cliparts/a/a/6/4/1228428520667582858sivvus_weather_symbols_4.svg.med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85421" r="73593" b="-3543"/>
                <a:stretch>
                  <a:fillRect/>
                </a:stretch>
              </p:blipFill>
              <p:spPr bwMode="auto">
                <a:xfrm rot="19874345">
                  <a:off x="4847785" y="5383480"/>
                  <a:ext cx="754576" cy="44187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5" name="Snip Same Side Corner Rectangle 34"/>
              <p:cNvSpPr/>
              <p:nvPr/>
            </p:nvSpPr>
            <p:spPr>
              <a:xfrm>
                <a:off x="4979088" y="4437112"/>
                <a:ext cx="3625360" cy="864096"/>
              </a:xfrm>
              <a:prstGeom prst="snip2Same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fresh</a:t>
                </a:r>
                <a:endParaRPr lang="en-GB" sz="14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pic>
            <p:nvPicPr>
              <p:cNvPr id="37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5668739" y="3899918"/>
                <a:ext cx="1473382" cy="446842"/>
              </a:xfrm>
              <a:prstGeom prst="rect">
                <a:avLst/>
              </a:prstGeom>
              <a:noFill/>
            </p:spPr>
          </p:pic>
        </p:grpSp>
        <p:pic>
          <p:nvPicPr>
            <p:cNvPr id="33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4" cstate="print"/>
            <a:srcRect t="85421" r="73593" b="-3543"/>
            <a:stretch>
              <a:fillRect/>
            </a:stretch>
          </p:blipFill>
          <p:spPr bwMode="auto">
            <a:xfrm rot="19874345">
              <a:off x="4835072" y="3997256"/>
              <a:ext cx="980048" cy="446842"/>
            </a:xfrm>
            <a:prstGeom prst="rect">
              <a:avLst/>
            </a:prstGeom>
            <a:noFill/>
          </p:spPr>
        </p:pic>
      </p:grpSp>
      <p:grpSp>
        <p:nvGrpSpPr>
          <p:cNvPr id="10" name="Group 31"/>
          <p:cNvGrpSpPr/>
          <p:nvPr/>
        </p:nvGrpSpPr>
        <p:grpSpPr>
          <a:xfrm>
            <a:off x="2627784" y="1700808"/>
            <a:ext cx="4896544" cy="2664294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34" name="Rounded Rectangle 33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Very low: &lt; 20%</a:t>
              </a:r>
            </a:p>
            <a:p>
              <a:pPr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20 - 40%</a:t>
              </a:r>
            </a:p>
            <a:p>
              <a:pPr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 40-60%</a:t>
              </a:r>
            </a:p>
            <a:p>
              <a:pPr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60-80%</a:t>
              </a:r>
            </a:p>
            <a:p>
              <a:pPr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&gt; 80% 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Indicator </a:t>
            </a:r>
            <a:r>
              <a:rPr lang="nl-NL" b="1" dirty="0" err="1" smtClean="0">
                <a:solidFill>
                  <a:schemeClr val="accent1"/>
                </a:solidFill>
              </a:rPr>
              <a:t>group</a:t>
            </a:r>
            <a:r>
              <a:rPr lang="nl-NL" b="1" dirty="0" smtClean="0">
                <a:solidFill>
                  <a:schemeClr val="accent1"/>
                </a:solidFill>
              </a:rPr>
              <a:t> 2: </a:t>
            </a:r>
            <a:br>
              <a:rPr lang="nl-NL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Role and importance of groundwater for humans &amp; environment</a:t>
            </a:r>
            <a:endParaRPr lang="nl-NL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50912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Percentage of groundwater in total water abstraction for all human water uses.</a:t>
            </a:r>
            <a:endParaRPr lang="nl-NL" sz="2800" dirty="0">
              <a:solidFill>
                <a:srgbClr val="C00000"/>
              </a:solidFill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179511" y="1052736"/>
            <a:ext cx="4307420" cy="3384376"/>
            <a:chOff x="0" y="1988840"/>
            <a:chExt cx="4651834" cy="3672408"/>
          </a:xfrm>
        </p:grpSpPr>
        <p:grpSp>
          <p:nvGrpSpPr>
            <p:cNvPr id="4" name="Group 57"/>
            <p:cNvGrpSpPr/>
            <p:nvPr/>
          </p:nvGrpSpPr>
          <p:grpSpPr>
            <a:xfrm>
              <a:off x="0" y="1988840"/>
              <a:ext cx="4651834" cy="3672408"/>
              <a:chOff x="0" y="1988840"/>
              <a:chExt cx="4651834" cy="3672408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0" y="1988840"/>
                <a:ext cx="4499992" cy="36724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48"/>
              <p:cNvGrpSpPr/>
              <p:nvPr/>
            </p:nvGrpSpPr>
            <p:grpSpPr>
              <a:xfrm>
                <a:off x="251520" y="2132856"/>
                <a:ext cx="4400314" cy="3463280"/>
                <a:chOff x="251520" y="2132856"/>
                <a:chExt cx="4400314" cy="3463280"/>
              </a:xfrm>
            </p:grpSpPr>
            <p:pic>
              <p:nvPicPr>
                <p:cNvPr id="58370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1520" y="3587413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37788" y="2132856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279695" y="3678324"/>
                  <a:ext cx="1860257" cy="1917812"/>
                </a:xfrm>
                <a:prstGeom prst="rect">
                  <a:avLst/>
                </a:prstGeom>
                <a:noFill/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738224" y="2770203"/>
                  <a:ext cx="3145412" cy="701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b="1" dirty="0" smtClean="0">
                      <a:solidFill>
                        <a:srgbClr val="C00000"/>
                      </a:solidFill>
                    </a:rPr>
                    <a:t>Groundwater</a:t>
                  </a:r>
                  <a:endParaRPr lang="en-GB" sz="36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 rot="20537839">
                  <a:off x="2017914" y="4536218"/>
                  <a:ext cx="2633920" cy="701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Lake water</a:t>
                  </a:r>
                  <a:endParaRPr lang="en-GB" sz="36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 rot="646387">
              <a:off x="32137" y="4155162"/>
              <a:ext cx="3207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smtClean="0">
                  <a:solidFill>
                    <a:schemeClr val="tx2">
                      <a:lumMod val="75000"/>
                    </a:schemeClr>
                  </a:solidFill>
                </a:rPr>
                <a:t>River water</a:t>
              </a:r>
              <a:endParaRPr lang="en-GB" sz="36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57"/>
          <p:cNvGrpSpPr/>
          <p:nvPr/>
        </p:nvGrpSpPr>
        <p:grpSpPr>
          <a:xfrm>
            <a:off x="4836579" y="1052736"/>
            <a:ext cx="4166820" cy="3384376"/>
            <a:chOff x="0" y="1988840"/>
            <a:chExt cx="4499992" cy="3672408"/>
          </a:xfrm>
        </p:grpSpPr>
        <p:sp>
          <p:nvSpPr>
            <p:cNvPr id="84" name="Rounded Rectangle 83"/>
            <p:cNvSpPr/>
            <p:nvPr/>
          </p:nvSpPr>
          <p:spPr>
            <a:xfrm>
              <a:off x="0" y="1988840"/>
              <a:ext cx="4499992" cy="367240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48"/>
            <p:cNvGrpSpPr/>
            <p:nvPr/>
          </p:nvGrpSpPr>
          <p:grpSpPr>
            <a:xfrm>
              <a:off x="251520" y="2132856"/>
              <a:ext cx="3888432" cy="3463280"/>
              <a:chOff x="251520" y="2132856"/>
              <a:chExt cx="3888432" cy="3463280"/>
            </a:xfrm>
          </p:grpSpPr>
          <p:pic>
            <p:nvPicPr>
              <p:cNvPr id="86" name="Picture 2" descr="C:\Users\Geert-Jan Nijsten\AppData\Local\Microsoft\Windows\Temporary Internet Files\Content.IE5\UBMC0Z1C\MC90044175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3587413"/>
                <a:ext cx="1860257" cy="1917812"/>
              </a:xfrm>
              <a:prstGeom prst="rect">
                <a:avLst/>
              </a:prstGeom>
              <a:noFill/>
            </p:spPr>
          </p:pic>
          <p:pic>
            <p:nvPicPr>
              <p:cNvPr id="87" name="Picture 2" descr="C:\Users\Geert-Jan Nijsten\AppData\Local\Microsoft\Windows\Temporary Internet Files\Content.IE5\UBMC0Z1C\MC90044175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788" y="2132856"/>
                <a:ext cx="1860257" cy="1917812"/>
              </a:xfrm>
              <a:prstGeom prst="rect">
                <a:avLst/>
              </a:prstGeom>
              <a:noFill/>
            </p:spPr>
          </p:pic>
          <p:pic>
            <p:nvPicPr>
              <p:cNvPr id="88" name="Picture 2" descr="C:\Users\Geert-Jan Nijsten\AppData\Local\Microsoft\Windows\Temporary Internet Files\Content.IE5\UBMC0Z1C\MC90044175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79695" y="3678324"/>
                <a:ext cx="1860257" cy="1917812"/>
              </a:xfrm>
              <a:prstGeom prst="rect">
                <a:avLst/>
              </a:prstGeom>
              <a:noFill/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738224" y="2770203"/>
                <a:ext cx="3145412" cy="70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 smtClean="0">
                    <a:solidFill>
                      <a:srgbClr val="C00000"/>
                    </a:solidFill>
                  </a:rPr>
                  <a:t>Groundwater</a:t>
                </a:r>
                <a:endParaRPr lang="en-GB" sz="3600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 rot="20728156">
            <a:off x="4678508" y="2847935"/>
            <a:ext cx="291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>
                <a:solidFill>
                  <a:srgbClr val="C00000"/>
                </a:solidFill>
              </a:rPr>
              <a:t>Groundwater</a:t>
            </a:r>
            <a:endParaRPr lang="en-GB" sz="3600" b="1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rot="858645">
            <a:off x="6196778" y="3562909"/>
            <a:ext cx="291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>
                <a:solidFill>
                  <a:srgbClr val="C00000"/>
                </a:solidFill>
              </a:rPr>
              <a:t>Groundwater</a:t>
            </a:r>
            <a:endParaRPr lang="en-GB" sz="3600" b="1">
              <a:solidFill>
                <a:srgbClr val="C00000"/>
              </a:solidFill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627783" y="332656"/>
            <a:ext cx="4032448" cy="1014422"/>
            <a:chOff x="545472" y="760816"/>
            <a:chExt cx="1632331" cy="1014422"/>
          </a:xfrm>
        </p:grpSpPr>
        <p:sp>
          <p:nvSpPr>
            <p:cNvPr id="18" name="Rounded Rectangle 17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b="1" kern="1200" dirty="0" smtClean="0"/>
                <a:t>2.1 </a:t>
              </a:r>
              <a:r>
                <a:rPr lang="nl-NL" sz="2400" b="1" kern="1200" dirty="0" err="1" smtClean="0"/>
                <a:t>Human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dependancy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on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Groundwater</a:t>
              </a:r>
              <a:endParaRPr lang="nl-NL" sz="2400" b="1" kern="1200" dirty="0"/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2195735" y="1412776"/>
            <a:ext cx="4824536" cy="2664294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33" name="Rounded Rectangle 32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813825" y="866269"/>
              <a:ext cx="1074845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Very low: 	&lt; 20%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	20 -40%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 	40-60%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	60-80%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	&gt; 80%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Indicator </a:t>
            </a:r>
            <a:r>
              <a:rPr lang="nl-NL" b="1" dirty="0" err="1" smtClean="0">
                <a:solidFill>
                  <a:schemeClr val="accent1"/>
                </a:solidFill>
              </a:rPr>
              <a:t>group</a:t>
            </a:r>
            <a:r>
              <a:rPr lang="nl-NL" b="1" dirty="0" smtClean="0">
                <a:solidFill>
                  <a:schemeClr val="accent1"/>
                </a:solidFill>
              </a:rPr>
              <a:t> 3: </a:t>
            </a:r>
            <a:br>
              <a:rPr lang="nl-NL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Changes in groundwater state</a:t>
            </a:r>
            <a:r>
              <a:rPr lang="en-GB" dirty="0" smtClean="0">
                <a:solidFill>
                  <a:srgbClr val="C00000"/>
                </a:solidFill>
              </a:rPr>
              <a:t/>
            </a:r>
            <a:br>
              <a:rPr lang="en-GB" dirty="0" smtClean="0">
                <a:solidFill>
                  <a:srgbClr val="C00000"/>
                </a:solidFill>
              </a:rPr>
            </a:br>
            <a:endParaRPr lang="nl-N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lick here to view full size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052736"/>
            <a:ext cx="6354706" cy="3631260"/>
          </a:xfrm>
          <a:prstGeom prst="rect">
            <a:avLst/>
          </a:prstGeom>
          <a:noFill/>
        </p:spPr>
      </p:pic>
      <p:grpSp>
        <p:nvGrpSpPr>
          <p:cNvPr id="3" name="Group 19"/>
          <p:cNvGrpSpPr/>
          <p:nvPr/>
        </p:nvGrpSpPr>
        <p:grpSpPr>
          <a:xfrm>
            <a:off x="1763688" y="1628800"/>
            <a:ext cx="5544616" cy="2592287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21" name="Rounded Rectangle 20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Absent to very low: &lt; 2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2 -20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 20-50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50-100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&gt; 100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endParaRPr lang="en-GB" sz="2400" b="1" dirty="0" smtClean="0">
                <a:ea typeface="Calibri"/>
                <a:cs typeface="Times New Roman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15496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Current rate of long term decrease of groundwater storage averaged over aquifer area.</a:t>
            </a:r>
            <a:endParaRPr lang="nl-NL" sz="2800" dirty="0" smtClean="0">
              <a:solidFill>
                <a:srgbClr val="C00000"/>
              </a:solidFill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2627784" y="548680"/>
            <a:ext cx="4032448" cy="1014422"/>
            <a:chOff x="545472" y="760816"/>
            <a:chExt cx="1632331" cy="1014422"/>
          </a:xfrm>
        </p:grpSpPr>
        <p:sp>
          <p:nvSpPr>
            <p:cNvPr id="18" name="Rounded Rectangle 17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b="1" kern="1200" dirty="0" smtClean="0"/>
                <a:t>3.1 </a:t>
              </a:r>
              <a:r>
                <a:rPr lang="nl-NL" sz="2400" b="1" kern="1200" dirty="0" err="1" smtClean="0"/>
                <a:t>Groundwater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depletion</a:t>
              </a:r>
              <a:endParaRPr lang="nl-NL" sz="2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6582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Observed polluted zones as percentage of total aquifer.</a:t>
            </a:r>
            <a:endParaRPr lang="nl-NL" sz="2800" dirty="0" smtClean="0">
              <a:solidFill>
                <a:srgbClr val="C00000"/>
              </a:solidFill>
            </a:endParaRPr>
          </a:p>
        </p:txBody>
      </p:sp>
      <p:pic>
        <p:nvPicPr>
          <p:cNvPr id="79874" name="Picture 2" descr="http://www.idahogeology.org/Services/Hydrogeology/PortneufGroundWaterGuardian/my_aquifer/faq_images/7_com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7625" y="1124744"/>
            <a:ext cx="6222687" cy="3672406"/>
          </a:xfrm>
          <a:prstGeom prst="rect">
            <a:avLst/>
          </a:prstGeom>
          <a:noFill/>
        </p:spPr>
      </p:pic>
      <p:grpSp>
        <p:nvGrpSpPr>
          <p:cNvPr id="3" name="Group 16"/>
          <p:cNvGrpSpPr/>
          <p:nvPr/>
        </p:nvGrpSpPr>
        <p:grpSpPr>
          <a:xfrm>
            <a:off x="2627784" y="404664"/>
            <a:ext cx="4032448" cy="720080"/>
            <a:chOff x="545472" y="760816"/>
            <a:chExt cx="1632331" cy="1014422"/>
          </a:xfrm>
        </p:grpSpPr>
        <p:sp>
          <p:nvSpPr>
            <p:cNvPr id="18" name="Rounded Rectangle 17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b="1" kern="1200" dirty="0" smtClean="0"/>
                <a:t>3.2 </a:t>
              </a:r>
              <a:r>
                <a:rPr lang="nl-NL" sz="2400" b="1" kern="1200" dirty="0" err="1" smtClean="0"/>
                <a:t>Groundwater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Pollution</a:t>
              </a:r>
              <a:endParaRPr lang="nl-NL" sz="2400" b="1" kern="1200" dirty="0"/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2771800" y="1484784"/>
            <a:ext cx="3672408" cy="2592287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21" name="Rounded Rectangle 20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Very low: &lt; 5%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 5 – 10% 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10-25%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25-50%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&gt; 50%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endParaRPr lang="en-GB" sz="2400" b="1" dirty="0" smtClean="0">
                <a:ea typeface="Calibri"/>
                <a:cs typeface="Times New Roman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728192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Indicator </a:t>
            </a:r>
            <a:r>
              <a:rPr lang="nl-NL" b="1" dirty="0" err="1" smtClean="0">
                <a:solidFill>
                  <a:schemeClr val="accent1"/>
                </a:solidFill>
              </a:rPr>
              <a:t>group</a:t>
            </a:r>
            <a:r>
              <a:rPr lang="nl-NL" b="1" dirty="0" smtClean="0">
                <a:solidFill>
                  <a:schemeClr val="accent1"/>
                </a:solidFill>
              </a:rPr>
              <a:t> 4: </a:t>
            </a:r>
            <a:br>
              <a:rPr lang="nl-NL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Drivers of change and pressures</a:t>
            </a:r>
            <a:endParaRPr lang="nl-NL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6" y="4824624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Number of people on top of aquifer per unit of area.</a:t>
            </a:r>
            <a:endParaRPr lang="nl-NL" sz="2800" dirty="0" smtClean="0">
              <a:solidFill>
                <a:srgbClr val="C00000"/>
              </a:solidFill>
            </a:endParaRPr>
          </a:p>
        </p:txBody>
      </p:sp>
      <p:pic>
        <p:nvPicPr>
          <p:cNvPr id="25602" name="Picture 2" descr="Population Density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40887"/>
            <a:ext cx="4662264" cy="3180104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21671"/>
            <a:ext cx="4499992" cy="315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/>
          <p:nvPr/>
        </p:nvGrpSpPr>
        <p:grpSpPr>
          <a:xfrm>
            <a:off x="2627784" y="520807"/>
            <a:ext cx="4032448" cy="720080"/>
            <a:chOff x="545472" y="760816"/>
            <a:chExt cx="1632331" cy="1014422"/>
          </a:xfrm>
        </p:grpSpPr>
        <p:sp>
          <p:nvSpPr>
            <p:cNvPr id="19" name="Rounded Rectangle 18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b="1" kern="1200" dirty="0" smtClean="0"/>
                <a:t>4.1 </a:t>
              </a:r>
              <a:r>
                <a:rPr lang="nl-NL" sz="2400" b="1" kern="1200" dirty="0" err="1" smtClean="0"/>
                <a:t>Population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Density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on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Transboundary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Aquifer</a:t>
              </a:r>
              <a:endParaRPr lang="nl-NL" sz="2400" b="1" kern="1200" dirty="0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2395063" y="1600927"/>
            <a:ext cx="4409185" cy="2592287"/>
            <a:chOff x="568781" y="780324"/>
            <a:chExt cx="1638536" cy="1059987"/>
          </a:xfrm>
          <a:solidFill>
            <a:schemeClr val="bg1"/>
          </a:solidFill>
        </p:grpSpPr>
        <p:sp>
          <p:nvSpPr>
            <p:cNvPr id="22" name="Rounded Rectangle 21"/>
            <p:cNvSpPr/>
            <p:nvPr/>
          </p:nvSpPr>
          <p:spPr>
            <a:xfrm>
              <a:off x="574986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568781" y="837620"/>
              <a:ext cx="158501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Very low: 	&lt; 1 p/km</a:t>
              </a:r>
              <a:r>
                <a:rPr lang="en-GB" sz="2400" b="1" baseline="30000" dirty="0" smtClean="0">
                  <a:ea typeface="Calibri"/>
                  <a:cs typeface="Times New Roman"/>
                </a:rPr>
                <a:t>2</a:t>
              </a:r>
              <a:endParaRPr lang="en-GB" sz="2400" b="1" dirty="0" smtClean="0"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 	1-10 p/km</a:t>
              </a:r>
              <a:r>
                <a:rPr lang="en-GB" sz="2400" b="1" baseline="30000" dirty="0" smtClean="0">
                  <a:ea typeface="Calibri"/>
                  <a:cs typeface="Times New Roman"/>
                </a:rPr>
                <a:t>2</a:t>
              </a:r>
              <a:endParaRPr lang="en-GB" sz="2400" b="1" dirty="0" smtClean="0"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	10-100 p/km</a:t>
              </a:r>
              <a:r>
                <a:rPr lang="en-GB" sz="2400" b="1" baseline="30000" dirty="0" smtClean="0">
                  <a:ea typeface="Calibri"/>
                  <a:cs typeface="Times New Roman"/>
                </a:rPr>
                <a:t>2</a:t>
              </a:r>
              <a:endParaRPr lang="en-GB" sz="2400" b="1" dirty="0" smtClean="0"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	100-1000 p/km</a:t>
              </a:r>
              <a:r>
                <a:rPr lang="en-GB" sz="2400" b="1" baseline="30000" dirty="0" smtClean="0">
                  <a:ea typeface="Calibri"/>
                  <a:cs typeface="Times New Roman"/>
                </a:rPr>
                <a:t>2</a:t>
              </a:r>
              <a:endParaRPr lang="en-GB" sz="2400" b="1" dirty="0" smtClean="0"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	&gt; 1000 p/km</a:t>
              </a:r>
              <a:r>
                <a:rPr lang="en-GB" sz="2400" b="1" baseline="30000" dirty="0" smtClean="0">
                  <a:ea typeface="Calibri"/>
                  <a:cs typeface="Times New Roman"/>
                </a:rPr>
                <a:t>2</a:t>
              </a:r>
              <a:endParaRPr lang="en-GB" sz="2400" b="1" dirty="0" smtClean="0"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endParaRPr lang="en-GB" sz="2400" b="1" dirty="0" smtClean="0">
                <a:ea typeface="Calibri"/>
                <a:cs typeface="Times New Roman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6752"/>
            <a:ext cx="914400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Transboundary assessment:</a:t>
            </a:r>
            <a:b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What’s so special ?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920880" cy="4320480"/>
          </a:xfrm>
        </p:spPr>
        <p:txBody>
          <a:bodyPr>
            <a:normAutofit fontScale="70000" lnSpcReduction="20000"/>
          </a:bodyPr>
          <a:lstStyle/>
          <a:p>
            <a:r>
              <a:rPr lang="en-GB" sz="4600" b="1" dirty="0" smtClean="0"/>
              <a:t>Sharing knowledge and data between countries </a:t>
            </a:r>
          </a:p>
          <a:p>
            <a:pPr>
              <a:buNone/>
            </a:pPr>
            <a:endParaRPr lang="en-GB" sz="4600" b="1" dirty="0" smtClean="0"/>
          </a:p>
          <a:p>
            <a:r>
              <a:rPr lang="en-GB" sz="4600" b="1" dirty="0" smtClean="0"/>
              <a:t>Harmonising information</a:t>
            </a:r>
          </a:p>
          <a:p>
            <a:pPr>
              <a:buNone/>
            </a:pPr>
            <a:endParaRPr lang="en-GB" sz="4600" b="1" dirty="0" smtClean="0"/>
          </a:p>
          <a:p>
            <a:pPr lvl="0">
              <a:buNone/>
              <a:defRPr/>
            </a:pPr>
            <a:r>
              <a:rPr lang="en-GB" sz="4600" dirty="0" smtClean="0"/>
              <a:t>And ultimately to agree on:</a:t>
            </a:r>
            <a:r>
              <a:rPr lang="en-GB" sz="4600" b="1" dirty="0" smtClean="0"/>
              <a:t> </a:t>
            </a:r>
          </a:p>
          <a:p>
            <a:pPr>
              <a:defRPr/>
            </a:pPr>
            <a:r>
              <a:rPr lang="en-GB" sz="4600" b="1" dirty="0" smtClean="0"/>
              <a:t>Most important issues for priority action, and</a:t>
            </a:r>
          </a:p>
          <a:p>
            <a:pPr>
              <a:defRPr/>
            </a:pPr>
            <a:r>
              <a:rPr lang="en-GB" sz="4600" b="1" dirty="0" smtClean="0"/>
              <a:t>Agree on the actions to be taken</a:t>
            </a:r>
          </a:p>
          <a:p>
            <a:pPr>
              <a:buNone/>
            </a:pPr>
            <a:endParaRPr lang="en-GB" sz="42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581128"/>
            <a:ext cx="7416824" cy="115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692040" y="1340768"/>
            <a:ext cx="3507213" cy="3312368"/>
            <a:chOff x="692040" y="2420888"/>
            <a:chExt cx="3507213" cy="3312368"/>
          </a:xfrm>
        </p:grpSpPr>
        <p:pic>
          <p:nvPicPr>
            <p:cNvPr id="88068" name="Picture 4" descr="http://www.riverdeep.net/current/2000/05/052000_images/groundwater.gif"/>
            <p:cNvPicPr>
              <a:picLocks noChangeAspect="1" noChangeArrowheads="1"/>
            </p:cNvPicPr>
            <p:nvPr/>
          </p:nvPicPr>
          <p:blipFill>
            <a:blip r:embed="rId3" cstate="print"/>
            <a:srcRect l="9135" r="24938"/>
            <a:stretch>
              <a:fillRect/>
            </a:stretch>
          </p:blipFill>
          <p:spPr bwMode="auto">
            <a:xfrm>
              <a:off x="692040" y="2420888"/>
              <a:ext cx="3507213" cy="3312368"/>
            </a:xfrm>
            <a:prstGeom prst="rect">
              <a:avLst/>
            </a:prstGeom>
            <a:noFill/>
          </p:spPr>
        </p:pic>
        <p:sp>
          <p:nvSpPr>
            <p:cNvPr id="31" name="Down Arrow 30"/>
            <p:cNvSpPr/>
            <p:nvPr/>
          </p:nvSpPr>
          <p:spPr>
            <a:xfrm>
              <a:off x="827584" y="2420888"/>
              <a:ext cx="1440160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Bent Arrow 36"/>
            <p:cNvSpPr/>
            <p:nvPr/>
          </p:nvSpPr>
          <p:spPr>
            <a:xfrm>
              <a:off x="2483768" y="2636912"/>
              <a:ext cx="576064" cy="864096"/>
            </a:xfrm>
            <a:prstGeom prst="ben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38" name="Picture 4" descr="http://www.riverdeep.net/current/2000/05/052000_images/groundwater.gif"/>
          <p:cNvPicPr>
            <a:picLocks noChangeAspect="1" noChangeArrowheads="1"/>
          </p:cNvPicPr>
          <p:nvPr/>
        </p:nvPicPr>
        <p:blipFill>
          <a:blip r:embed="rId3" cstate="print"/>
          <a:srcRect l="9135" r="24938"/>
          <a:stretch>
            <a:fillRect/>
          </a:stretch>
        </p:blipFill>
        <p:spPr bwMode="auto">
          <a:xfrm>
            <a:off x="4798105" y="1340768"/>
            <a:ext cx="3507213" cy="33123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8972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Total annual groundwater abstraction divided by long-term mean annual recharge.</a:t>
            </a:r>
            <a:endParaRPr lang="nl-NL" sz="2800" dirty="0" smtClean="0">
              <a:solidFill>
                <a:srgbClr val="C00000"/>
              </a:solidFill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755577" y="188640"/>
            <a:ext cx="7488832" cy="1152128"/>
            <a:chOff x="594992" y="659374"/>
            <a:chExt cx="1648293" cy="1066344"/>
          </a:xfrm>
        </p:grpSpPr>
        <p:sp>
          <p:nvSpPr>
            <p:cNvPr id="25" name="Rounded Rectangle 24"/>
            <p:cNvSpPr/>
            <p:nvPr/>
          </p:nvSpPr>
          <p:spPr>
            <a:xfrm>
              <a:off x="610954" y="659374"/>
              <a:ext cx="1632331" cy="1014423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/>
              <a:endParaRPr lang="en-GB" sz="2400" b="1" dirty="0" smtClean="0"/>
            </a:p>
          </p:txBody>
        </p:sp>
      </p:grpSp>
      <p:sp>
        <p:nvSpPr>
          <p:cNvPr id="39" name="Down Arrow 38"/>
          <p:cNvSpPr/>
          <p:nvPr/>
        </p:nvSpPr>
        <p:spPr>
          <a:xfrm>
            <a:off x="5580113" y="2420888"/>
            <a:ext cx="72008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Bent Arrow 39"/>
          <p:cNvSpPr/>
          <p:nvPr/>
        </p:nvSpPr>
        <p:spPr>
          <a:xfrm>
            <a:off x="7236296" y="2276872"/>
            <a:ext cx="1224135" cy="1296144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" name="Group 20"/>
          <p:cNvGrpSpPr/>
          <p:nvPr/>
        </p:nvGrpSpPr>
        <p:grpSpPr>
          <a:xfrm>
            <a:off x="2555776" y="1556792"/>
            <a:ext cx="4320480" cy="2592287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Very low: &lt; 2%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2-20%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 20-50%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50-100%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&gt; 100%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endParaRPr lang="en-GB" sz="2400" b="1" dirty="0" smtClean="0">
                <a:ea typeface="Calibri"/>
                <a:cs typeface="Times New Roman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260648"/>
            <a:ext cx="6181610" cy="936104"/>
          </a:xfrm>
          <a:prstGeom prst="rect">
            <a:avLst/>
          </a:prstGeom>
          <a:noFill/>
        </p:spPr>
      </p:pic>
      <p:sp>
        <p:nvSpPr>
          <p:cNvPr id="43" name="Rounded Rectangle 4"/>
          <p:cNvSpPr/>
          <p:nvPr/>
        </p:nvSpPr>
        <p:spPr>
          <a:xfrm>
            <a:off x="899592" y="402959"/>
            <a:ext cx="720080" cy="649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400" b="1" kern="1200" dirty="0" smtClean="0"/>
              <a:t>4.2: </a:t>
            </a:r>
            <a:endParaRPr lang="nl-NL" sz="2400" b="1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2936"/>
            <a:ext cx="9144000" cy="1728192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chemeClr val="accent1"/>
                </a:solidFill>
              </a:rPr>
              <a:t>Indicator </a:t>
            </a:r>
            <a:r>
              <a:rPr lang="nl-NL" b="1" dirty="0" err="1" smtClean="0">
                <a:solidFill>
                  <a:schemeClr val="accent1"/>
                </a:solidFill>
              </a:rPr>
              <a:t>group</a:t>
            </a:r>
            <a:r>
              <a:rPr lang="nl-NL" b="1" dirty="0" smtClean="0">
                <a:solidFill>
                  <a:schemeClr val="accent1"/>
                </a:solidFill>
              </a:rPr>
              <a:t> 5: </a:t>
            </a:r>
            <a:br>
              <a:rPr lang="nl-NL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Enabling environment for TBA/SIDS resource management</a:t>
            </a:r>
            <a:endParaRPr lang="nl-NL" b="1" dirty="0">
              <a:solidFill>
                <a:schemeClr val="accent1"/>
              </a:solidFill>
            </a:endParaRPr>
          </a:p>
        </p:txBody>
      </p:sp>
      <p:pic>
        <p:nvPicPr>
          <p:cNvPr id="10" name="Picture 9" descr="TWAP 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1" y="6040913"/>
            <a:ext cx="2665822" cy="817087"/>
          </a:xfrm>
          <a:prstGeom prst="rect">
            <a:avLst/>
          </a:prstGeom>
        </p:spPr>
      </p:pic>
      <p:pic>
        <p:nvPicPr>
          <p:cNvPr id="11" name="Picture 10" descr="IGRAC-logo-txt-cmy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96968"/>
            <a:ext cx="1944216" cy="661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 smtClean="0">
                <a:solidFill>
                  <a:srgbClr val="C00000"/>
                </a:solidFill>
              </a:rPr>
              <a:t>Indicator </a:t>
            </a:r>
            <a:r>
              <a:rPr lang="nl-NL" sz="2800" dirty="0" err="1" smtClean="0">
                <a:solidFill>
                  <a:srgbClr val="C00000"/>
                </a:solidFill>
              </a:rPr>
              <a:t>group</a:t>
            </a:r>
            <a:r>
              <a:rPr lang="nl-NL" sz="2800" dirty="0" smtClean="0">
                <a:solidFill>
                  <a:srgbClr val="C00000"/>
                </a:solidFill>
              </a:rPr>
              <a:t> 5: </a:t>
            </a:r>
            <a:r>
              <a:rPr lang="en-GB" sz="2800" dirty="0" smtClean="0">
                <a:solidFill>
                  <a:srgbClr val="C00000"/>
                </a:solidFill>
              </a:rPr>
              <a:t>Enabling environment for transboundary aquifer resources management/SIDS groundwater management (2 core  out of 2)</a:t>
            </a:r>
            <a:endParaRPr lang="nl-NL" sz="2800" dirty="0" smtClean="0">
              <a:solidFill>
                <a:srgbClr val="C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3608" y="1784338"/>
            <a:ext cx="6480720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5.1: </a:t>
            </a:r>
            <a:r>
              <a:rPr lang="en-GB" sz="2400" b="1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Transboundary </a:t>
            </a:r>
            <a:r>
              <a:rPr lang="en-GB" sz="2400" b="1" u="sng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legal framework </a:t>
            </a:r>
            <a:r>
              <a:rPr lang="en-GB" sz="2400" b="1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/ SIDS groundwater management legal framework 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395536" y="2936466"/>
            <a:ext cx="8496944" cy="2880320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25" name="Rounded Rectangle 24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549134" y="837620"/>
              <a:ext cx="1590831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marL="457200" lvl="0" indent="-457200">
                <a:lnSpc>
                  <a:spcPct val="115000"/>
                </a:lnSpc>
                <a:spcAft>
                  <a:spcPts val="150"/>
                </a:spcAft>
                <a:buFont typeface="+mj-lt"/>
                <a:buAutoNum type="arabicPeriod"/>
              </a:pPr>
              <a:r>
                <a:rPr lang="en-GB" sz="2400" b="1" dirty="0" smtClean="0">
                  <a:ea typeface="Calibri"/>
                  <a:cs typeface="Times New Roman"/>
                </a:rPr>
                <a:t>None in existence, nor under preparation</a:t>
              </a:r>
            </a:p>
            <a:p>
              <a:pPr marL="457200" lvl="0" indent="-457200">
                <a:lnSpc>
                  <a:spcPct val="115000"/>
                </a:lnSpc>
                <a:spcAft>
                  <a:spcPts val="150"/>
                </a:spcAft>
                <a:buFont typeface="+mj-lt"/>
                <a:buAutoNum type="arabicPeriod"/>
              </a:pPr>
              <a:r>
                <a:rPr lang="en-GB" sz="2400" b="1" dirty="0" smtClean="0">
                  <a:ea typeface="Calibri"/>
                  <a:cs typeface="Times New Roman"/>
                </a:rPr>
                <a:t>under preparation or available as an unsigned draft </a:t>
              </a:r>
            </a:p>
            <a:p>
              <a:pPr marL="457200" lvl="0" indent="-457200">
                <a:lnSpc>
                  <a:spcPct val="115000"/>
                </a:lnSpc>
                <a:spcAft>
                  <a:spcPts val="150"/>
                </a:spcAft>
                <a:buFont typeface="+mj-lt"/>
                <a:buAutoNum type="arabicPeriod"/>
              </a:pPr>
              <a:r>
                <a:rPr lang="en-GB" sz="2400" b="1" dirty="0" smtClean="0">
                  <a:ea typeface="Calibri"/>
                  <a:cs typeface="Times New Roman"/>
                </a:rPr>
                <a:t>limited scope signed by all parties (e.g. agreement to co-operate or exchange information)</a:t>
              </a:r>
            </a:p>
            <a:p>
              <a:pPr marL="457200" lvl="0" indent="-457200">
                <a:lnSpc>
                  <a:spcPct val="115000"/>
                </a:lnSpc>
                <a:spcAft>
                  <a:spcPts val="150"/>
                </a:spcAft>
                <a:buFont typeface="+mj-lt"/>
                <a:buAutoNum type="arabicPeriod"/>
              </a:pPr>
              <a:r>
                <a:rPr lang="en-GB" sz="2400" b="1" dirty="0" smtClean="0">
                  <a:ea typeface="Calibri"/>
                  <a:cs typeface="Times New Roman"/>
                </a:rPr>
                <a:t>full scope for TBA management or SIDS groundwater management signed by all parties.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endParaRPr lang="en-GB" sz="2400" b="1" dirty="0" smtClean="0">
                <a:ea typeface="Calibri"/>
                <a:cs typeface="Times New Roman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pic>
        <p:nvPicPr>
          <p:cNvPr id="14" name="Picture 13" descr="TWAP 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1" y="6040913"/>
            <a:ext cx="2665822" cy="817087"/>
          </a:xfrm>
          <a:prstGeom prst="rect">
            <a:avLst/>
          </a:prstGeom>
        </p:spPr>
      </p:pic>
      <p:pic>
        <p:nvPicPr>
          <p:cNvPr id="15" name="Picture 14" descr="IGRAC-logo-txt-cmy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96968"/>
            <a:ext cx="1944216" cy="66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 smtClean="0">
                <a:solidFill>
                  <a:srgbClr val="C00000"/>
                </a:solidFill>
              </a:rPr>
              <a:t>Indicator </a:t>
            </a:r>
            <a:r>
              <a:rPr lang="nl-NL" sz="2800" dirty="0" err="1" smtClean="0">
                <a:solidFill>
                  <a:srgbClr val="C00000"/>
                </a:solidFill>
              </a:rPr>
              <a:t>group</a:t>
            </a:r>
            <a:r>
              <a:rPr lang="nl-NL" sz="2800" dirty="0" smtClean="0">
                <a:solidFill>
                  <a:srgbClr val="C00000"/>
                </a:solidFill>
              </a:rPr>
              <a:t> 5: </a:t>
            </a:r>
            <a:r>
              <a:rPr lang="en-GB" sz="2800" dirty="0" smtClean="0">
                <a:solidFill>
                  <a:srgbClr val="C00000"/>
                </a:solidFill>
              </a:rPr>
              <a:t>Enabling environment for transboundary aquifer resources management/SIDS groundwater management (2 core  out of 2)</a:t>
            </a:r>
            <a:endParaRPr lang="nl-NL" sz="2800" dirty="0" smtClean="0">
              <a:solidFill>
                <a:srgbClr val="C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43608" y="1768572"/>
            <a:ext cx="698477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b="1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5.1: </a:t>
            </a:r>
            <a:r>
              <a:rPr lang="en-GB" sz="2400" b="1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Transboundary </a:t>
            </a:r>
            <a:r>
              <a:rPr lang="en-GB" sz="2400" b="1" u="sng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institutional framework</a:t>
            </a:r>
            <a:r>
              <a:rPr lang="en-GB" sz="2400" b="1" dirty="0" smtClean="0">
                <a:solidFill>
                  <a:schemeClr val="dk2">
                    <a:hueOff val="0"/>
                    <a:satOff val="0"/>
                    <a:lumOff val="0"/>
                    <a:alphaOff val="0"/>
                  </a:schemeClr>
                </a:solidFill>
              </a:rPr>
              <a:t>/SIDS groundwater management  institutional framework</a:t>
            </a:r>
          </a:p>
        </p:txBody>
      </p:sp>
      <p:grpSp>
        <p:nvGrpSpPr>
          <p:cNvPr id="3" name="Group 20"/>
          <p:cNvGrpSpPr/>
          <p:nvPr/>
        </p:nvGrpSpPr>
        <p:grpSpPr>
          <a:xfrm>
            <a:off x="179512" y="2920700"/>
            <a:ext cx="8712968" cy="2880320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25" name="Rounded Rectangle 24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562967" y="780324"/>
              <a:ext cx="1590831" cy="85222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lvl="0">
                <a:lnSpc>
                  <a:spcPct val="115000"/>
                </a:lnSpc>
                <a:spcAft>
                  <a:spcPts val="150"/>
                </a:spcAft>
                <a:buNone/>
              </a:pPr>
              <a:r>
                <a:rPr lang="en-GB" sz="2400" b="1" dirty="0" smtClean="0">
                  <a:ea typeface="Calibri"/>
                  <a:cs typeface="Times New Roman"/>
                </a:rPr>
                <a:t>Mandate and capacity for TBA/SIDS groundwater management </a:t>
              </a:r>
            </a:p>
            <a:p>
              <a:pPr marL="457200" lvl="0" indent="-457200">
                <a:spcAft>
                  <a:spcPts val="150"/>
                </a:spcAft>
                <a:buFont typeface="+mj-lt"/>
                <a:buAutoNum type="arabicPeriod"/>
              </a:pPr>
              <a:r>
                <a:rPr lang="en-GB" sz="2400" b="1" dirty="0" smtClean="0">
                  <a:ea typeface="Calibri"/>
                  <a:cs typeface="Times New Roman"/>
                </a:rPr>
                <a:t>None in existence</a:t>
              </a:r>
            </a:p>
            <a:p>
              <a:pPr marL="457200" lvl="0" indent="-457200">
                <a:spcAft>
                  <a:spcPts val="150"/>
                </a:spcAft>
                <a:buFont typeface="+mj-lt"/>
                <a:buAutoNum type="arabicPeriod"/>
              </a:pPr>
              <a:r>
                <a:rPr lang="en-GB" sz="2400" b="1" dirty="0" smtClean="0">
                  <a:ea typeface="Calibri"/>
                  <a:cs typeface="Times New Roman"/>
                </a:rPr>
                <a:t>Exist, but with limitations in mandate and/or capability</a:t>
              </a:r>
            </a:p>
            <a:p>
              <a:pPr marL="457200" lvl="0" indent="-457200">
                <a:spcAft>
                  <a:spcPts val="150"/>
                </a:spcAft>
                <a:buFont typeface="+mj-lt"/>
                <a:buAutoNum type="arabicPeriod"/>
              </a:pPr>
              <a:r>
                <a:rPr lang="en-GB" sz="2400" b="1" dirty="0" smtClean="0">
                  <a:ea typeface="Calibri"/>
                  <a:cs typeface="Times New Roman"/>
                </a:rPr>
                <a:t>Domestic agencies do exist with full mandate and  adequate capabilities</a:t>
              </a:r>
            </a:p>
            <a:p>
              <a:pPr marL="457200" lvl="0" indent="-457200">
                <a:spcAft>
                  <a:spcPts val="150"/>
                </a:spcAft>
                <a:buFont typeface="+mj-lt"/>
                <a:buAutoNum type="arabicPeriod"/>
              </a:pPr>
              <a:r>
                <a:rPr lang="en-GB" sz="2400" b="1" dirty="0" smtClean="0">
                  <a:ea typeface="Calibri"/>
                  <a:cs typeface="Times New Roman"/>
                </a:rPr>
                <a:t>A special bi- or multi-national transboundary institution has been established with full mandate and adequate capabilities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endParaRPr lang="en-GB" sz="2400" b="1" dirty="0" smtClean="0">
                <a:ea typeface="Calibri"/>
                <a:cs typeface="Times New Roman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pic>
        <p:nvPicPr>
          <p:cNvPr id="14" name="Picture 13" descr="TWAP 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1" y="6040913"/>
            <a:ext cx="2665822" cy="817087"/>
          </a:xfrm>
          <a:prstGeom prst="rect">
            <a:avLst/>
          </a:prstGeom>
        </p:spPr>
      </p:pic>
      <p:pic>
        <p:nvPicPr>
          <p:cNvPr id="15" name="Picture 14" descr="IGRAC-logo-txt-cmy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96968"/>
            <a:ext cx="1944216" cy="66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2276872"/>
            <a:ext cx="91440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Aquifer Assessment - 3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consideration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 all the facts about the aquifer and a judgement or opinion of the position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of </a:t>
            </a:r>
            <a:r>
              <a:rPr lang="en-GB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what is likely to happen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Picture 11" descr="TWAP Log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1" y="6040913"/>
            <a:ext cx="2665822" cy="817087"/>
          </a:xfrm>
          <a:prstGeom prst="rect">
            <a:avLst/>
          </a:prstGeom>
        </p:spPr>
      </p:pic>
      <p:pic>
        <p:nvPicPr>
          <p:cNvPr id="13" name="Picture 12" descr="IGRAC-logo-txt-cmy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96968"/>
            <a:ext cx="1944216" cy="66103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5736" y="3645024"/>
            <a:ext cx="5040560" cy="93610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b="1" dirty="0" err="1" smtClean="0">
                <a:solidFill>
                  <a:srgbClr val="C00000"/>
                </a:solidFill>
              </a:rPr>
              <a:t>Indicative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Projections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for</a:t>
            </a:r>
            <a:r>
              <a:rPr lang="nl-NL" dirty="0" smtClean="0">
                <a:solidFill>
                  <a:srgbClr val="C00000"/>
                </a:solidFill>
              </a:rPr>
              <a:t> 2030 and 2050</a:t>
            </a:r>
            <a:endParaRPr lang="nl-NL" dirty="0">
              <a:solidFill>
                <a:srgbClr val="C00000"/>
              </a:solidFill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683568" y="3429000"/>
            <a:ext cx="1152128" cy="2016224"/>
            <a:chOff x="1259632" y="1268760"/>
            <a:chExt cx="2640933" cy="4248472"/>
          </a:xfrm>
        </p:grpSpPr>
        <p:pic>
          <p:nvPicPr>
            <p:cNvPr id="22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1268760"/>
              <a:ext cx="2475802" cy="1587575"/>
            </a:xfrm>
            <a:prstGeom prst="rect">
              <a:avLst/>
            </a:prstGeom>
            <a:noFill/>
          </p:spPr>
        </p:pic>
        <p:pic>
          <p:nvPicPr>
            <p:cNvPr id="23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3662993"/>
              <a:ext cx="2401528" cy="1854239"/>
            </a:xfrm>
            <a:prstGeom prst="rect">
              <a:avLst/>
            </a:prstGeom>
            <a:noFill/>
          </p:spPr>
        </p:pic>
        <p:pic>
          <p:nvPicPr>
            <p:cNvPr id="24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3" cstate="print"/>
            <a:srcRect t="62015"/>
            <a:stretch>
              <a:fillRect/>
            </a:stretch>
          </p:blipFill>
          <p:spPr bwMode="auto">
            <a:xfrm rot="19874345">
              <a:off x="1424763" y="4257677"/>
              <a:ext cx="2475802" cy="603044"/>
            </a:xfrm>
            <a:prstGeom prst="rect">
              <a:avLst/>
            </a:prstGeom>
            <a:noFill/>
          </p:spPr>
        </p:pic>
        <p:grpSp>
          <p:nvGrpSpPr>
            <p:cNvPr id="4" name="Group 22"/>
            <p:cNvGrpSpPr/>
            <p:nvPr/>
          </p:nvGrpSpPr>
          <p:grpSpPr>
            <a:xfrm>
              <a:off x="1509189" y="3003410"/>
              <a:ext cx="1797319" cy="1151002"/>
              <a:chOff x="1115616" y="4005064"/>
              <a:chExt cx="2074414" cy="1767856"/>
            </a:xfrm>
          </p:grpSpPr>
          <p:pic>
            <p:nvPicPr>
              <p:cNvPr id="26" name="Picture 4" descr="http://www.clker.com/cliparts/e/R/8/c/z/P/black-stick-man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15616" y="4365104"/>
                <a:ext cx="706262" cy="140781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http://www.clker.com/cliparts/e/R/8/c/z/P/black-stick-man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35696" y="4005064"/>
                <a:ext cx="706262" cy="1407816"/>
              </a:xfrm>
              <a:prstGeom prst="rect">
                <a:avLst/>
              </a:prstGeom>
              <a:noFill/>
            </p:spPr>
          </p:pic>
          <p:pic>
            <p:nvPicPr>
              <p:cNvPr id="28" name="Picture 4" descr="http://www.clker.com/cliparts/e/R/8/c/z/P/black-stick-man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83769" y="4365105"/>
                <a:ext cx="706261" cy="1407815"/>
              </a:xfrm>
              <a:prstGeom prst="rect">
                <a:avLst/>
              </a:prstGeom>
              <a:noFill/>
            </p:spPr>
          </p:pic>
        </p:grpSp>
        <p:sp>
          <p:nvSpPr>
            <p:cNvPr id="29" name="Snip Same Side Corner Rectangle 28"/>
            <p:cNvSpPr/>
            <p:nvPr/>
          </p:nvSpPr>
          <p:spPr>
            <a:xfrm>
              <a:off x="1259632" y="5300649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2339752" y="3645024"/>
            <a:ext cx="2119646" cy="1728192"/>
            <a:chOff x="0" y="1988840"/>
            <a:chExt cx="4890449" cy="3672408"/>
          </a:xfrm>
        </p:grpSpPr>
        <p:grpSp>
          <p:nvGrpSpPr>
            <p:cNvPr id="6" name="Group 57"/>
            <p:cNvGrpSpPr/>
            <p:nvPr/>
          </p:nvGrpSpPr>
          <p:grpSpPr>
            <a:xfrm>
              <a:off x="0" y="1988840"/>
              <a:ext cx="4890449" cy="3672408"/>
              <a:chOff x="0" y="1988840"/>
              <a:chExt cx="4890449" cy="3672408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0" y="1988840"/>
                <a:ext cx="4499992" cy="36724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" name="Group 48"/>
              <p:cNvGrpSpPr/>
              <p:nvPr/>
            </p:nvGrpSpPr>
            <p:grpSpPr>
              <a:xfrm>
                <a:off x="251520" y="2132856"/>
                <a:ext cx="4638929" cy="3463280"/>
                <a:chOff x="251520" y="2132856"/>
                <a:chExt cx="4638929" cy="3463280"/>
              </a:xfrm>
            </p:grpSpPr>
            <p:pic>
              <p:nvPicPr>
                <p:cNvPr id="36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1520" y="3587413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237788" y="2132856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279695" y="3678324"/>
                  <a:ext cx="1860257" cy="1917812"/>
                </a:xfrm>
                <a:prstGeom prst="rect">
                  <a:avLst/>
                </a:prstGeom>
                <a:noFill/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>
                  <a:off x="738224" y="2770203"/>
                  <a:ext cx="3145411" cy="719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b="1" dirty="0" smtClean="0">
                      <a:solidFill>
                        <a:srgbClr val="C00000"/>
                      </a:solidFill>
                    </a:rPr>
                    <a:t>Groundwater</a:t>
                  </a:r>
                  <a:endParaRPr lang="en-GB" sz="16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 rot="20537839">
                  <a:off x="2012126" y="4460249"/>
                  <a:ext cx="2878323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Rain water</a:t>
                  </a:r>
                  <a:endParaRPr lang="en-GB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 rot="646387">
              <a:off x="32137" y="4085913"/>
              <a:ext cx="320790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2">
                      <a:lumMod val="75000"/>
                    </a:schemeClr>
                  </a:solidFill>
                </a:rPr>
                <a:t>River water</a:t>
              </a:r>
              <a:endParaRPr lang="en-GB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41" name="Picture 2" descr="Population Density M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7032"/>
            <a:ext cx="2005810" cy="1368152"/>
          </a:xfrm>
          <a:prstGeom prst="rect">
            <a:avLst/>
          </a:prstGeom>
          <a:noFill/>
        </p:spPr>
      </p:pic>
      <p:grpSp>
        <p:nvGrpSpPr>
          <p:cNvPr id="8" name="Group 41"/>
          <p:cNvGrpSpPr/>
          <p:nvPr/>
        </p:nvGrpSpPr>
        <p:grpSpPr>
          <a:xfrm>
            <a:off x="6804248" y="3717032"/>
            <a:ext cx="1944216" cy="1584176"/>
            <a:chOff x="692040" y="2348880"/>
            <a:chExt cx="3507213" cy="3312368"/>
          </a:xfrm>
        </p:grpSpPr>
        <p:pic>
          <p:nvPicPr>
            <p:cNvPr id="43" name="Picture 4" descr="http://www.riverdeep.net/current/2000/05/052000_images/groundwater.gif"/>
            <p:cNvPicPr>
              <a:picLocks noChangeAspect="1" noChangeArrowheads="1"/>
            </p:cNvPicPr>
            <p:nvPr/>
          </p:nvPicPr>
          <p:blipFill>
            <a:blip r:embed="rId8" cstate="print"/>
            <a:srcRect l="9135" r="24938"/>
            <a:stretch>
              <a:fillRect/>
            </a:stretch>
          </p:blipFill>
          <p:spPr bwMode="auto">
            <a:xfrm>
              <a:off x="692040" y="2348880"/>
              <a:ext cx="3507213" cy="3312368"/>
            </a:xfrm>
            <a:prstGeom prst="rect">
              <a:avLst/>
            </a:prstGeom>
            <a:noFill/>
          </p:spPr>
        </p:pic>
        <p:sp>
          <p:nvSpPr>
            <p:cNvPr id="44" name="Down Arrow 43"/>
            <p:cNvSpPr/>
            <p:nvPr/>
          </p:nvSpPr>
          <p:spPr>
            <a:xfrm>
              <a:off x="827584" y="2420888"/>
              <a:ext cx="1440160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Bent Arrow 44"/>
            <p:cNvSpPr/>
            <p:nvPr/>
          </p:nvSpPr>
          <p:spPr>
            <a:xfrm>
              <a:off x="2483768" y="2636912"/>
              <a:ext cx="576064" cy="864096"/>
            </a:xfrm>
            <a:prstGeom prst="ben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6" name="Content Placeholder 2"/>
          <p:cNvSpPr txBox="1">
            <a:spLocks/>
          </p:cNvSpPr>
          <p:nvPr/>
        </p:nvSpPr>
        <p:spPr>
          <a:xfrm>
            <a:off x="611560" y="1196752"/>
            <a:ext cx="8064896" cy="2404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 amount of renewable groundwater resources per capita (indicator 1.2)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dependency on groundwater (indicator 2.1)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 density (indicator 4.1)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Groundwater development stress (indicator 4.2)</a:t>
            </a:r>
          </a:p>
        </p:txBody>
      </p:sp>
      <p:pic>
        <p:nvPicPr>
          <p:cNvPr id="35" name="Picture 34" descr="TWAP Logo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621" y="6040913"/>
            <a:ext cx="2665822" cy="817087"/>
          </a:xfrm>
          <a:prstGeom prst="rect">
            <a:avLst/>
          </a:prstGeom>
        </p:spPr>
      </p:pic>
      <p:pic>
        <p:nvPicPr>
          <p:cNvPr id="42" name="Picture 41" descr="IGRAC-logo-txt-cmyk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196968"/>
            <a:ext cx="1944216" cy="66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ground 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5329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Thank you</a:t>
            </a:r>
            <a:endParaRPr lang="en-US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2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51520" y="1412776"/>
            <a:ext cx="5364088" cy="3888432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Aquifer Assessment  - a definition</a:t>
            </a:r>
            <a:endParaRPr lang="nl-NL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4762872" cy="343468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3600" dirty="0" smtClean="0"/>
              <a:t>a consideration of </a:t>
            </a:r>
            <a:r>
              <a:rPr lang="en-GB" sz="3600" u="sng" dirty="0" smtClean="0"/>
              <a:t>all the facts</a:t>
            </a:r>
            <a:r>
              <a:rPr lang="en-GB" sz="3600" dirty="0" smtClean="0"/>
              <a:t> about it </a:t>
            </a:r>
            <a:r>
              <a:rPr lang="en-GB" sz="3600" dirty="0" smtClean="0">
                <a:solidFill>
                  <a:schemeClr val="bg1">
                    <a:lumMod val="65000"/>
                  </a:schemeClr>
                </a:solidFill>
              </a:rPr>
              <a:t>(=the aquifer)</a:t>
            </a:r>
            <a:r>
              <a:rPr lang="en-GB" sz="3600" dirty="0" smtClean="0"/>
              <a:t> and </a:t>
            </a:r>
            <a:br>
              <a:rPr lang="en-GB" sz="3600" dirty="0" smtClean="0"/>
            </a:b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a </a:t>
            </a:r>
            <a:r>
              <a:rPr lang="en-GB" sz="3600" u="sng" dirty="0" smtClean="0"/>
              <a:t>judgement or opinion</a:t>
            </a:r>
            <a:r>
              <a:rPr lang="en-GB" sz="3600" dirty="0" smtClean="0"/>
              <a:t> of the position and of</a:t>
            </a:r>
            <a:br>
              <a:rPr lang="en-GB" sz="3600" dirty="0" smtClean="0"/>
            </a:b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what is </a:t>
            </a:r>
            <a:r>
              <a:rPr lang="en-GB" sz="3600" u="sng" dirty="0" smtClean="0"/>
              <a:t>likely to happen</a:t>
            </a:r>
            <a:r>
              <a:rPr lang="en-GB" sz="3600" dirty="0" smtClean="0"/>
              <a:t>. </a:t>
            </a:r>
            <a:br>
              <a:rPr lang="en-GB" sz="3600" dirty="0" smtClean="0"/>
            </a:br>
            <a:endParaRPr lang="en-GB" sz="3600" dirty="0" smtClean="0"/>
          </a:p>
          <a:p>
            <a:pPr>
              <a:buNone/>
            </a:pPr>
            <a:r>
              <a:rPr lang="nl-NL" sz="2400" i="1" dirty="0" err="1" smtClean="0"/>
              <a:t>source</a:t>
            </a:r>
            <a:r>
              <a:rPr lang="nl-NL" sz="2400" i="1" dirty="0" smtClean="0"/>
              <a:t>:  </a:t>
            </a:r>
            <a:r>
              <a:rPr lang="en-GB" sz="2400" i="1" dirty="0" smtClean="0"/>
              <a:t>Collins – English language dictionary</a:t>
            </a:r>
            <a:endParaRPr lang="nl-NL" sz="24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076056" y="1124744"/>
            <a:ext cx="4067944" cy="393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lang="en-GB" sz="3000" u="sng" dirty="0" smtClean="0">
                <a:solidFill>
                  <a:schemeClr val="accent1">
                    <a:lumMod val="75000"/>
                  </a:schemeClr>
                </a:solidFill>
              </a:rPr>
              <a:t>This project</a:t>
            </a:r>
            <a:r>
              <a:rPr kumimoji="0" lang="en-GB" sz="3000" b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GB" sz="3000" b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17550" marR="0" lvl="0" indent="-7175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Administrative, hydrogeology, usage, governance, etc.</a:t>
            </a:r>
          </a:p>
          <a:p>
            <a:pPr marL="717550" marR="0" lvl="0" indent="-7175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Indicators </a:t>
            </a:r>
            <a:br>
              <a:rPr lang="en-GB" sz="2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</a:br>
            <a:endParaRPr lang="en-GB" sz="2800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717550" marR="0" lvl="0" indent="-7175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GB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216024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Aquifer Assessment - 1: </a:t>
            </a:r>
            <a:r>
              <a:rPr lang="en-GB" sz="3600" dirty="0" smtClean="0">
                <a:solidFill>
                  <a:srgbClr val="C00000"/>
                </a:solidFill>
              </a:rPr>
              <a:t/>
            </a:r>
            <a:br>
              <a:rPr lang="en-GB" sz="3600" dirty="0" smtClean="0">
                <a:solidFill>
                  <a:srgbClr val="C00000"/>
                </a:solidFill>
              </a:rPr>
            </a:b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a consideration of </a:t>
            </a:r>
            <a:r>
              <a:rPr lang="en-GB" sz="3600" b="1" dirty="0" smtClean="0">
                <a:solidFill>
                  <a:srgbClr val="C00000"/>
                </a:solidFill>
              </a:rPr>
              <a:t>all the facts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about the aquifer and a judgement or opinion of the position and of what is likely to happen. </a:t>
            </a:r>
            <a:endParaRPr lang="nl-N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99792" y="2636912"/>
            <a:ext cx="2880320" cy="93610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GB" sz="2800" b="1" u="sng" dirty="0" smtClean="0"/>
          </a:p>
          <a:p>
            <a:pPr marL="806450" indent="-447675"/>
            <a:r>
              <a:rPr lang="en-GB" sz="3000" dirty="0" smtClean="0"/>
              <a:t>Aquifer location and geometry (3D)</a:t>
            </a:r>
          </a:p>
          <a:p>
            <a:pPr marL="806450" indent="-447675"/>
            <a:r>
              <a:rPr lang="en-GB" sz="3000" dirty="0" smtClean="0"/>
              <a:t>Countries sharing</a:t>
            </a:r>
          </a:p>
          <a:p>
            <a:pPr marL="806450" indent="-447675"/>
            <a:r>
              <a:rPr lang="en-GB" sz="3000" dirty="0" err="1" smtClean="0"/>
              <a:t>Lithology</a:t>
            </a:r>
            <a:r>
              <a:rPr lang="en-GB" sz="3000" dirty="0" smtClean="0"/>
              <a:t> of aquifer formations</a:t>
            </a:r>
          </a:p>
          <a:p>
            <a:pPr marL="806450" indent="-447675"/>
            <a:r>
              <a:rPr lang="en-GB" sz="3000" dirty="0" smtClean="0"/>
              <a:t>Hydraulics: (un)confined, </a:t>
            </a:r>
            <a:r>
              <a:rPr lang="en-GB" sz="3000" dirty="0" err="1" smtClean="0"/>
              <a:t>transmissivity</a:t>
            </a:r>
            <a:r>
              <a:rPr lang="en-GB" sz="3000" dirty="0" smtClean="0"/>
              <a:t>, porosity</a:t>
            </a:r>
          </a:p>
          <a:p>
            <a:pPr marL="806450" indent="-447675"/>
            <a:r>
              <a:rPr lang="en-GB" sz="3000" dirty="0" smtClean="0"/>
              <a:t>Hydrological: recharge rate, source and area, and an estimate of volume of groundwater resources</a:t>
            </a:r>
          </a:p>
          <a:p>
            <a:pPr marL="806450" indent="-447675"/>
            <a:r>
              <a:rPr lang="en-GB" sz="3000" dirty="0" smtClean="0"/>
              <a:t>Natural water quality and vulnerability to pollution</a:t>
            </a:r>
          </a:p>
          <a:p>
            <a:pPr marL="806450" indent="-447675">
              <a:buNone/>
            </a:pPr>
            <a:endParaRPr lang="en-GB" dirty="0" smtClean="0"/>
          </a:p>
          <a:p>
            <a:pPr algn="r">
              <a:buNone/>
            </a:pPr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Table 5 in methodology report/handout</a:t>
            </a:r>
            <a:endParaRPr lang="en-GB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Key aquifer properties</a:t>
            </a:r>
            <a:br>
              <a:rPr lang="en-GB" b="1" dirty="0" smtClean="0">
                <a:solidFill>
                  <a:schemeClr val="accent1"/>
                </a:solidFill>
              </a:rPr>
            </a:br>
            <a:r>
              <a:rPr lang="en-GB" b="1" dirty="0" smtClean="0">
                <a:solidFill>
                  <a:schemeClr val="accent1"/>
                </a:solidFill>
              </a:rPr>
              <a:t>- more or less Static -</a:t>
            </a:r>
            <a:endParaRPr lang="en-GB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900" b="1" dirty="0" smtClean="0">
                <a:solidFill>
                  <a:schemeClr val="accent1"/>
                </a:solidFill>
              </a:rPr>
              <a:t>Time dependent variables</a:t>
            </a:r>
            <a:r>
              <a:rPr lang="en-GB" sz="3600" dirty="0" smtClean="0">
                <a:solidFill>
                  <a:schemeClr val="accent1"/>
                </a:solidFill>
              </a:rPr>
              <a:t/>
            </a:r>
            <a:br>
              <a:rPr lang="en-GB" sz="3600" dirty="0" smtClean="0">
                <a:solidFill>
                  <a:schemeClr val="accent1"/>
                </a:solidFill>
              </a:rPr>
            </a:br>
            <a:endParaRPr lang="nl-NL" sz="3600" dirty="0">
              <a:solidFill>
                <a:schemeClr val="accent1"/>
              </a:solidFill>
            </a:endParaRPr>
          </a:p>
        </p:txBody>
      </p:sp>
      <p:sp>
        <p:nvSpPr>
          <p:cNvPr id="19" name="Content Placeholder 12"/>
          <p:cNvSpPr>
            <a:spLocks noGrp="1"/>
          </p:cNvSpPr>
          <p:nvPr>
            <p:ph idx="1"/>
          </p:nvPr>
        </p:nvSpPr>
        <p:spPr>
          <a:xfrm>
            <a:off x="251520" y="764704"/>
            <a:ext cx="8291264" cy="4525963"/>
          </a:xfrm>
        </p:spPr>
        <p:txBody>
          <a:bodyPr>
            <a:noAutofit/>
          </a:bodyPr>
          <a:lstStyle/>
          <a:p>
            <a:pPr marL="806450" indent="-447675">
              <a:spcBef>
                <a:spcPts val="0"/>
              </a:spcBef>
            </a:pPr>
            <a:r>
              <a:rPr lang="en-GB" sz="2800" b="1" u="sng" dirty="0" smtClean="0"/>
              <a:t>Drivers: </a:t>
            </a:r>
            <a:r>
              <a:rPr lang="en-GB" sz="2800" dirty="0" smtClean="0"/>
              <a:t>demography, climate, water supply and sanitation, water scarcity</a:t>
            </a:r>
          </a:p>
          <a:p>
            <a:pPr marL="806450" indent="-447675">
              <a:spcBef>
                <a:spcPts val="0"/>
              </a:spcBef>
            </a:pPr>
            <a:r>
              <a:rPr lang="en-GB" sz="2800" b="1" u="sng" dirty="0" smtClean="0"/>
              <a:t>Pressures :</a:t>
            </a:r>
            <a:r>
              <a:rPr lang="en-GB" sz="2800" dirty="0" smtClean="0"/>
              <a:t> recharge, abstraction (groundwater + blue water), pollution, sea water intrusion</a:t>
            </a:r>
          </a:p>
          <a:p>
            <a:pPr marL="806450" indent="-447675">
              <a:spcBef>
                <a:spcPts val="0"/>
              </a:spcBef>
            </a:pPr>
            <a:r>
              <a:rPr lang="en-GB" sz="2800" b="1" u="sng" dirty="0" smtClean="0"/>
              <a:t>State</a:t>
            </a:r>
            <a:r>
              <a:rPr lang="en-GB" sz="2800" dirty="0" smtClean="0"/>
              <a:t>: quantity, quality</a:t>
            </a:r>
          </a:p>
          <a:p>
            <a:pPr marL="806450" indent="-447675">
              <a:spcBef>
                <a:spcPts val="0"/>
              </a:spcBef>
            </a:pPr>
            <a:r>
              <a:rPr lang="en-GB" sz="2800" b="1" u="sng" dirty="0" smtClean="0"/>
              <a:t>Impact</a:t>
            </a:r>
            <a:r>
              <a:rPr lang="en-GB" sz="2800" dirty="0" smtClean="0"/>
              <a:t>: human usage / dependency, impact on ecosystems</a:t>
            </a:r>
          </a:p>
          <a:p>
            <a:pPr marL="806450" indent="-447675">
              <a:spcBef>
                <a:spcPts val="0"/>
              </a:spcBef>
            </a:pPr>
            <a:r>
              <a:rPr lang="en-GB" sz="2800" b="1" u="sng" dirty="0" smtClean="0"/>
              <a:t>Responses</a:t>
            </a:r>
            <a:r>
              <a:rPr lang="en-GB" sz="2800" dirty="0" smtClean="0"/>
              <a:t>: Legal instrument, institutional framework, law &amp; regulations, incentives / hindrances, infrastructure</a:t>
            </a:r>
            <a:br>
              <a:rPr lang="en-GB" sz="2800" dirty="0" smtClean="0"/>
            </a:br>
            <a:endParaRPr lang="en-GB" sz="2800" dirty="0" smtClean="0"/>
          </a:p>
          <a:p>
            <a:pPr algn="r">
              <a:lnSpc>
                <a:spcPct val="90000"/>
              </a:lnSpc>
              <a:buNone/>
            </a:pPr>
            <a:r>
              <a:rPr lang="en-GB" sz="2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Table 6 in methodology report/handout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Time dependent variables  (1) </a:t>
            </a:r>
            <a:endParaRPr lang="en-GB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Population</a:t>
            </a:r>
          </a:p>
          <a:p>
            <a:endParaRPr lang="en-GB" dirty="0" smtClean="0"/>
          </a:p>
          <a:p>
            <a:pPr>
              <a:buNone/>
            </a:pPr>
            <a:r>
              <a:rPr lang="en-GB" b="1" dirty="0" smtClean="0"/>
              <a:t>Climate and replenishment of resource:</a:t>
            </a:r>
          </a:p>
          <a:p>
            <a:pPr lvl="1"/>
            <a:r>
              <a:rPr lang="en-GB" dirty="0" smtClean="0"/>
              <a:t> Rainfall and </a:t>
            </a:r>
            <a:r>
              <a:rPr lang="en-GB" dirty="0" err="1" smtClean="0"/>
              <a:t>evapo</a:t>
            </a:r>
            <a:r>
              <a:rPr lang="en-GB" dirty="0" smtClean="0"/>
              <a:t>(</a:t>
            </a:r>
            <a:r>
              <a:rPr lang="en-GB" dirty="0" err="1" smtClean="0"/>
              <a:t>transpi</a:t>
            </a:r>
            <a:r>
              <a:rPr lang="en-GB" dirty="0" smtClean="0"/>
              <a:t>)ration</a:t>
            </a:r>
          </a:p>
          <a:p>
            <a:pPr lvl="1"/>
            <a:r>
              <a:rPr lang="en-GB" dirty="0" smtClean="0"/>
              <a:t>Natural recharge and source of recharge</a:t>
            </a:r>
          </a:p>
          <a:p>
            <a:pPr lvl="1"/>
            <a:r>
              <a:rPr lang="en-GB" dirty="0" smtClean="0"/>
              <a:t>Managed aquifer recharge and induced recharge</a:t>
            </a:r>
          </a:p>
          <a:p>
            <a:pPr lvl="1">
              <a:buNone/>
            </a:pPr>
            <a:r>
              <a:rPr lang="en-GB" dirty="0" smtClean="0"/>
              <a:t>But also</a:t>
            </a:r>
          </a:p>
          <a:p>
            <a:pPr lvl="1"/>
            <a:r>
              <a:rPr lang="en-GB" dirty="0" smtClean="0"/>
              <a:t>Availability of surface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Time dependent variables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GB" b="1" dirty="0" smtClean="0"/>
              <a:t>Groundwater usage</a:t>
            </a:r>
          </a:p>
          <a:p>
            <a:r>
              <a:rPr lang="en-GB" dirty="0" smtClean="0"/>
              <a:t>Total groundwater abstractions</a:t>
            </a:r>
          </a:p>
          <a:p>
            <a:r>
              <a:rPr lang="en-GB" dirty="0" smtClean="0"/>
              <a:t>Abstraction per sector (domestic, agriculture, industry, wildlife, etc)</a:t>
            </a:r>
          </a:p>
          <a:p>
            <a:pPr>
              <a:buNone/>
            </a:pPr>
            <a:r>
              <a:rPr lang="en-GB" dirty="0" smtClean="0"/>
              <a:t>But also:</a:t>
            </a:r>
          </a:p>
          <a:p>
            <a:pPr marL="571500" indent="-514350"/>
            <a:r>
              <a:rPr lang="en-GB" dirty="0" smtClean="0"/>
              <a:t>Surface water usage</a:t>
            </a:r>
          </a:p>
          <a:p>
            <a:pPr marL="971550" lvl="1" indent="-51435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</TotalTime>
  <Words>2260</Words>
  <Application>Microsoft Office PowerPoint</Application>
  <PresentationFormat>On-screen Show (4:3)</PresentationFormat>
  <Paragraphs>310</Paragraphs>
  <Slides>36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Groundwater assessment in general</vt:lpstr>
      <vt:lpstr>Transboundary assessment: What’s so special ?</vt:lpstr>
      <vt:lpstr>Aquifer Assessment  - a definition</vt:lpstr>
      <vt:lpstr>Aquifer Assessment - 1:  a consideration of all the facts about the aquifer and a judgement or opinion of the position and of what is likely to happen. </vt:lpstr>
      <vt:lpstr>Key aquifer properties - more or less Static -</vt:lpstr>
      <vt:lpstr>Time dependent variables </vt:lpstr>
      <vt:lpstr>Time dependent variables  (1) </vt:lpstr>
      <vt:lpstr>Time dependent variables (2)</vt:lpstr>
      <vt:lpstr>Time dependent variables   (3)</vt:lpstr>
      <vt:lpstr>Slide 11</vt:lpstr>
      <vt:lpstr>Slide 12</vt:lpstr>
      <vt:lpstr>Slide 13</vt:lpstr>
      <vt:lpstr>Slide 14</vt:lpstr>
      <vt:lpstr>Slide 15</vt:lpstr>
      <vt:lpstr>How to judge or give an opinion?</vt:lpstr>
      <vt:lpstr>Using indicators</vt:lpstr>
      <vt:lpstr>20 indicators in 6 categories</vt:lpstr>
      <vt:lpstr>Indicator group 1:  Defining or constraining the value of aquifers and their potential functions</vt:lpstr>
      <vt:lpstr>Long term mean groundwater recharge, incl. man-made components.</vt:lpstr>
      <vt:lpstr>Long term mean gw recharge volume, incl. man-made components, divided by inhabitants on aquifer.</vt:lpstr>
      <vt:lpstr>Percentage of area of aquifer with natural groundwater quality satisfying local drinking water standards.</vt:lpstr>
      <vt:lpstr>Indicator group 2:  Role and importance of groundwater for humans &amp; environment</vt:lpstr>
      <vt:lpstr>Percentage of groundwater in total water abstraction for all human water uses.</vt:lpstr>
      <vt:lpstr>Indicator group 3:  Changes in groundwater state </vt:lpstr>
      <vt:lpstr>Current rate of long term decrease of groundwater storage averaged over aquifer area.</vt:lpstr>
      <vt:lpstr>Observed polluted zones as percentage of total aquifer.</vt:lpstr>
      <vt:lpstr>Indicator group 4:  Drivers of change and pressures</vt:lpstr>
      <vt:lpstr>Number of people on top of aquifer per unit of area.</vt:lpstr>
      <vt:lpstr>Total annual groundwater abstraction divided by long-term mean annual recharge.</vt:lpstr>
      <vt:lpstr>Indicator group 5:  Enabling environment for TBA/SIDS resource management</vt:lpstr>
      <vt:lpstr>Indicator group 5: Enabling environment for transboundary aquifer resources management/SIDS groundwater management (2 core  out of 2)</vt:lpstr>
      <vt:lpstr>Indicator group 5: Enabling environment for transboundary aquifer resources management/SIDS groundwater management (2 core  out of 2)</vt:lpstr>
      <vt:lpstr>Slide 34</vt:lpstr>
      <vt:lpstr>Indicative Projections for 2030 and 2050</vt:lpstr>
      <vt:lpstr>Slide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Geert-Jan Nijsten</cp:lastModifiedBy>
  <cp:revision>347</cp:revision>
  <dcterms:created xsi:type="dcterms:W3CDTF">2012-11-20T15:27:34Z</dcterms:created>
  <dcterms:modified xsi:type="dcterms:W3CDTF">2013-10-22T11:06:15Z</dcterms:modified>
</cp:coreProperties>
</file>