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59" r:id="rId5"/>
    <p:sldId id="263" r:id="rId6"/>
    <p:sldId id="264" r:id="rId7"/>
    <p:sldId id="265" r:id="rId8"/>
    <p:sldId id="266" r:id="rId9"/>
    <p:sldId id="260" r:id="rId10"/>
    <p:sldId id="267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7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7D61-08C6-C846-BE7B-B94F3B6F14AE}" type="datetimeFigureOut">
              <a:t>08/03/18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48EB-F0BA-7542-809A-73029E840E5C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84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7D61-08C6-C846-BE7B-B94F3B6F14AE}" type="datetimeFigureOut">
              <a:t>08/03/18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48EB-F0BA-7542-809A-73029E840E5C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84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7D61-08C6-C846-BE7B-B94F3B6F14AE}" type="datetimeFigureOut">
              <a:t>08/03/18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48EB-F0BA-7542-809A-73029E840E5C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41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7D61-08C6-C846-BE7B-B94F3B6F14AE}" type="datetimeFigureOut">
              <a:t>08/03/18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48EB-F0BA-7542-809A-73029E840E5C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87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7D61-08C6-C846-BE7B-B94F3B6F14AE}" type="datetimeFigureOut">
              <a:t>08/03/18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48EB-F0BA-7542-809A-73029E840E5C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83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7D61-08C6-C846-BE7B-B94F3B6F14AE}" type="datetimeFigureOut">
              <a:t>08/03/18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48EB-F0BA-7542-809A-73029E840E5C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1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7D61-08C6-C846-BE7B-B94F3B6F14AE}" type="datetimeFigureOut">
              <a:t>08/03/18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48EB-F0BA-7542-809A-73029E840E5C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66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7D61-08C6-C846-BE7B-B94F3B6F14AE}" type="datetimeFigureOut">
              <a:t>08/03/18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48EB-F0BA-7542-809A-73029E840E5C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14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7D61-08C6-C846-BE7B-B94F3B6F14AE}" type="datetimeFigureOut">
              <a:t>08/03/18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48EB-F0BA-7542-809A-73029E840E5C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97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7D61-08C6-C846-BE7B-B94F3B6F14AE}" type="datetimeFigureOut">
              <a:t>08/03/18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48EB-F0BA-7542-809A-73029E840E5C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11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7D61-08C6-C846-BE7B-B94F3B6F14AE}" type="datetimeFigureOut">
              <a:t>08/03/18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48EB-F0BA-7542-809A-73029E840E5C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58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87D61-08C6-C846-BE7B-B94F3B6F14AE}" type="datetimeFigureOut">
              <a:t>08/03/18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48EB-F0BA-7542-809A-73029E840E5C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88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1854" y="252844"/>
            <a:ext cx="8826488" cy="1470025"/>
          </a:xfrm>
        </p:spPr>
        <p:txBody>
          <a:bodyPr>
            <a:normAutofit fontScale="90000"/>
          </a:bodyPr>
          <a:lstStyle/>
          <a:p>
            <a:r>
              <a:rPr lang="fr-FR"/>
              <a:t>Groundater flow modelling</a:t>
            </a:r>
            <a:br>
              <a:rPr lang="fr-FR"/>
            </a:br>
            <a:r>
              <a:rPr lang="fr-FR"/>
              <a:t>Stampriet Transboundary Aquifer System</a:t>
            </a:r>
            <a:br>
              <a:rPr lang="fr-FR"/>
            </a:br>
            <a:r>
              <a:rPr lang="fr-FR"/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7121" y="3872874"/>
            <a:ext cx="6400800" cy="1752600"/>
          </a:xfrm>
        </p:spPr>
        <p:txBody>
          <a:bodyPr>
            <a:normAutofit/>
          </a:bodyPr>
          <a:lstStyle/>
          <a:p>
            <a:r>
              <a:rPr lang="fr-FR" sz="1600"/>
              <a:t>Marc Leblanc, professor in hydrogeology, University of Avignon, France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99" y="4568807"/>
            <a:ext cx="1099722" cy="187975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r="84346"/>
          <a:stretch/>
        </p:blipFill>
        <p:spPr>
          <a:xfrm>
            <a:off x="2540102" y="4956260"/>
            <a:ext cx="1645849" cy="1594372"/>
          </a:xfrm>
          <a:prstGeom prst="rect">
            <a:avLst/>
          </a:prstGeom>
        </p:spPr>
      </p:pic>
      <p:pic>
        <p:nvPicPr>
          <p:cNvPr id="8" name="Image 7" descr="Capture d’écran 2018-03-07 à 18.21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955" y="4749174"/>
            <a:ext cx="2706608" cy="151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11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6874" y="1214898"/>
            <a:ext cx="8491111" cy="497373"/>
          </a:xfrm>
        </p:spPr>
        <p:txBody>
          <a:bodyPr>
            <a:noAutofit/>
          </a:bodyPr>
          <a:lstStyle/>
          <a:p>
            <a:pPr algn="l"/>
            <a:r>
              <a:rPr lang="fr-FR" sz="2000"/>
              <a:t>1. More observations / studies on: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3999" cy="73170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recommendations?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56874" y="2268277"/>
            <a:ext cx="8719444" cy="497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/>
              <a:t>		=&gt; </a:t>
            </a:r>
            <a:r>
              <a:rPr lang="fr-FR" sz="2000" b="1"/>
              <a:t>recharge</a:t>
            </a:r>
            <a:r>
              <a:rPr lang="fr-FR" sz="2000"/>
              <a:t> processes and fluxes</a:t>
            </a:r>
          </a:p>
          <a:p>
            <a:pPr algn="l"/>
            <a:r>
              <a:rPr lang="fr-FR" sz="2000"/>
              <a:t>		=&gt; </a:t>
            </a:r>
            <a:r>
              <a:rPr lang="fr-FR" sz="2000" b="1"/>
              <a:t>discharge</a:t>
            </a:r>
            <a:r>
              <a:rPr lang="fr-FR" sz="2000"/>
              <a:t> processes and fluxes</a:t>
            </a:r>
          </a:p>
          <a:p>
            <a:pPr algn="l"/>
            <a:r>
              <a:rPr lang="fr-FR" sz="2000"/>
              <a:t>		=&gt; </a:t>
            </a:r>
            <a:r>
              <a:rPr lang="fr-FR" sz="2000" b="1"/>
              <a:t>exchanges</a:t>
            </a:r>
            <a:r>
              <a:rPr lang="fr-FR" sz="2000"/>
              <a:t> between aquifers / aquitards (vertical and lateral)</a:t>
            </a:r>
          </a:p>
          <a:p>
            <a:pPr algn="l"/>
            <a:r>
              <a:rPr lang="fr-FR" sz="2000"/>
              <a:t>		=&gt; any groundwater </a:t>
            </a:r>
            <a:r>
              <a:rPr lang="fr-FR" sz="2000" b="1"/>
              <a:t>quality</a:t>
            </a:r>
            <a:r>
              <a:rPr lang="fr-FR" sz="2000"/>
              <a:t> issues?</a:t>
            </a:r>
          </a:p>
          <a:p>
            <a:pPr algn="l"/>
            <a:endParaRPr lang="fr-FR" sz="200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6874" y="4043259"/>
            <a:ext cx="8491111" cy="497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/>
              <a:t>2. Importance of </a:t>
            </a:r>
            <a:r>
              <a:rPr lang="fr-FR" sz="2000" b="1"/>
              <a:t>long term chronicles</a:t>
            </a:r>
            <a:r>
              <a:rPr lang="fr-FR" sz="2000"/>
              <a:t> of groundwater levels (surface water levels, rainfall)</a:t>
            </a:r>
          </a:p>
          <a:p>
            <a:pPr algn="l"/>
            <a:r>
              <a:rPr lang="fr-FR" sz="2000"/>
              <a:t>		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631972" y="4888709"/>
            <a:ext cx="157852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/>
              <a:t>Thank you!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381500" y="5038158"/>
            <a:ext cx="307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/>
              <a:t>marc.leblanc@univ-avignon.fr</a:t>
            </a:r>
          </a:p>
        </p:txBody>
      </p:sp>
    </p:spTree>
    <p:extLst>
      <p:ext uri="{BB962C8B-B14F-4D97-AF65-F5344CB8AC3E}">
        <p14:creationId xmlns:p14="http://schemas.microsoft.com/office/powerpoint/2010/main" val="29329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007757" y="1140754"/>
            <a:ext cx="8826488" cy="782586"/>
          </a:xfrm>
        </p:spPr>
        <p:txBody>
          <a:bodyPr>
            <a:noAutofit/>
          </a:bodyPr>
          <a:lstStyle/>
          <a:p>
            <a:r>
              <a:rPr lang="fr-FR" sz="3600"/>
              <a:t>Groundater flow modelling...</a:t>
            </a:r>
            <a:br>
              <a:rPr lang="fr-FR" sz="3600"/>
            </a:br>
            <a:r>
              <a:rPr lang="fr-FR" sz="3600"/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3999" cy="73170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What?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86877" y="1931587"/>
            <a:ext cx="5532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400"/>
              <a:t>Numerical model (≠ analytical solutions)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6877" y="2625480"/>
            <a:ext cx="6507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/>
              <a:t>2. Simulate flow (and transport) in aquifer systems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99162" y="3353195"/>
            <a:ext cx="562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/>
              <a:t>3. Physical basis: porous media = Darcy Law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99160" y="4038102"/>
            <a:ext cx="3845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/>
              <a:t>4. Spatially distributed model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15419" y="4675145"/>
            <a:ext cx="4193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/>
              <a:t>5. Discretized in time (transient)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29690" y="5365113"/>
            <a:ext cx="6022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/>
              <a:t>6. Surface water and groundwater interactions</a:t>
            </a:r>
          </a:p>
        </p:txBody>
      </p:sp>
    </p:spTree>
    <p:extLst>
      <p:ext uri="{BB962C8B-B14F-4D97-AF65-F5344CB8AC3E}">
        <p14:creationId xmlns:p14="http://schemas.microsoft.com/office/powerpoint/2010/main" val="1228329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3999" cy="73170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What?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1182" y="984026"/>
            <a:ext cx="470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FF6600"/>
                </a:solidFill>
              </a:rPr>
              <a:t>An e</a:t>
            </a:r>
            <a:r>
              <a:rPr lang="fr-FR" b="1">
                <a:solidFill>
                  <a:srgbClr val="FF6600"/>
                </a:solidFill>
              </a:rPr>
              <a:t>xample: alluvial aquifer of the Rhône River</a:t>
            </a:r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9" y="1848543"/>
            <a:ext cx="3498480" cy="3383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Capture d’écran 2018-03-07 à 19.10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55" y="984026"/>
            <a:ext cx="3168174" cy="2613509"/>
          </a:xfrm>
          <a:prstGeom prst="rect">
            <a:avLst/>
          </a:prstGeom>
        </p:spPr>
      </p:pic>
      <p:pic>
        <p:nvPicPr>
          <p:cNvPr id="9" name="Image 8" descr="Capture d’écran 2018-03-07 à 19.10.4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55" y="3638953"/>
            <a:ext cx="4122012" cy="3186842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flipV="1">
            <a:off x="2995657" y="2333170"/>
            <a:ext cx="2553900" cy="16152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6212191" y="2899205"/>
            <a:ext cx="151854" cy="23331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551110" y="5861804"/>
            <a:ext cx="2430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3. Identify origin of water pumped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107883" y="2444514"/>
            <a:ext cx="203611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/>
              <a:t>2. Quantify drawdown caused by new boreholes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51182" y="5232374"/>
            <a:ext cx="367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1. Groundwater model simulating groundwater levels</a:t>
            </a:r>
          </a:p>
        </p:txBody>
      </p:sp>
    </p:spTree>
    <p:extLst>
      <p:ext uri="{BB962C8B-B14F-4D97-AF65-F5344CB8AC3E}">
        <p14:creationId xmlns:p14="http://schemas.microsoft.com/office/powerpoint/2010/main" val="159691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276103" y="1085532"/>
            <a:ext cx="5301071" cy="543545"/>
          </a:xfrm>
        </p:spPr>
        <p:txBody>
          <a:bodyPr>
            <a:noAutofit/>
          </a:bodyPr>
          <a:lstStyle/>
          <a:p>
            <a:r>
              <a:rPr lang="fr-FR" sz="2800"/>
              <a:t>1. Darcy Law (porous media).</a:t>
            </a:r>
            <a:br>
              <a:rPr lang="fr-FR" sz="2800"/>
            </a:br>
            <a:r>
              <a:rPr lang="fr-FR" sz="2800"/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3999" cy="73170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How?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85051" y="1662006"/>
            <a:ext cx="6308281" cy="543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/>
              <a:t>2. Continuity principle.</a:t>
            </a:r>
            <a:br>
              <a:rPr lang="fr-FR" sz="2800"/>
            </a:br>
            <a:r>
              <a:rPr lang="fr-FR" sz="2800"/>
              <a:t> 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3799" y="2219820"/>
            <a:ext cx="8835117" cy="543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/>
              <a:t>3. Numerical solutions (finite difference method) =&gt; code.</a:t>
            </a:r>
            <a:br>
              <a:rPr lang="fr-FR" sz="2800"/>
            </a:br>
            <a:r>
              <a:rPr lang="fr-FR" sz="2800"/>
              <a:t> </a:t>
            </a:r>
          </a:p>
        </p:txBody>
      </p:sp>
      <p:pic>
        <p:nvPicPr>
          <p:cNvPr id="6" name="Image 5" descr="Capture d’écran 2018-03-07 à 19.20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23" y="2923281"/>
            <a:ext cx="6562280" cy="352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5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450389" y="1190775"/>
            <a:ext cx="9594389" cy="543545"/>
          </a:xfrm>
        </p:spPr>
        <p:txBody>
          <a:bodyPr>
            <a:noAutofit/>
          </a:bodyPr>
          <a:lstStyle/>
          <a:p>
            <a:r>
              <a:rPr lang="fr-FR" sz="2000"/>
              <a:t>=&gt; Computer program solves groundwater flow equation </a:t>
            </a:r>
            <a:r>
              <a:rPr lang="mr-IN" sz="2000"/>
              <a:t>–</a:t>
            </a:r>
            <a:r>
              <a:rPr lang="fr-FR" sz="2000"/>
              <a:t> here finite differences.</a:t>
            </a:r>
            <a:br>
              <a:rPr lang="fr-FR" sz="2000"/>
            </a:br>
            <a:r>
              <a:rPr lang="fr-FR" sz="2000"/>
              <a:t/>
            </a:r>
            <a:br>
              <a:rPr lang="fr-FR" sz="2000"/>
            </a:br>
            <a:r>
              <a:rPr lang="fr-FR" sz="2000"/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3999" cy="73170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How?</a:t>
            </a:r>
          </a:p>
        </p:txBody>
      </p:sp>
      <p:pic>
        <p:nvPicPr>
          <p:cNvPr id="7" name="Image 6" descr="Capture d’écran 2018-03-07 à 19.24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388"/>
            <a:ext cx="5021884" cy="3555175"/>
          </a:xfrm>
          <a:prstGeom prst="rect">
            <a:avLst/>
          </a:prstGeom>
        </p:spPr>
      </p:pic>
      <p:pic>
        <p:nvPicPr>
          <p:cNvPr id="8" name="Image 7" descr="Capture d’écran 2018-03-07 à 19.25.1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7"/>
          <a:stretch/>
        </p:blipFill>
        <p:spPr>
          <a:xfrm>
            <a:off x="4418786" y="3703192"/>
            <a:ext cx="4725213" cy="29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29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098850" y="1426893"/>
            <a:ext cx="6622349" cy="543545"/>
          </a:xfrm>
        </p:spPr>
        <p:txBody>
          <a:bodyPr>
            <a:noAutofit/>
          </a:bodyPr>
          <a:lstStyle/>
          <a:p>
            <a:r>
              <a:rPr lang="fr-FR" sz="2400"/>
              <a:t>1. USGS MODFLOW = the code.</a:t>
            </a:r>
            <a:br>
              <a:rPr lang="fr-FR" sz="2400"/>
            </a:br>
            <a:r>
              <a:rPr lang="fr-FR" sz="2400"/>
              <a:t/>
            </a:r>
            <a:br>
              <a:rPr lang="fr-FR" sz="2400"/>
            </a:br>
            <a:r>
              <a:rPr lang="fr-FR" sz="2400"/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3999" cy="73170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How?</a:t>
            </a:r>
          </a:p>
        </p:txBody>
      </p:sp>
      <p:pic>
        <p:nvPicPr>
          <p:cNvPr id="7" name="Image 6" descr="Capture d’écran 2018-03-07 à 19.24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749" y="731704"/>
            <a:ext cx="2130865" cy="1508517"/>
          </a:xfrm>
          <a:prstGeom prst="rect">
            <a:avLst/>
          </a:prstGeom>
        </p:spPr>
      </p:pic>
      <p:grpSp>
        <p:nvGrpSpPr>
          <p:cNvPr id="15" name="Grouper 14"/>
          <p:cNvGrpSpPr/>
          <p:nvPr/>
        </p:nvGrpSpPr>
        <p:grpSpPr>
          <a:xfrm>
            <a:off x="223754" y="2504870"/>
            <a:ext cx="8337723" cy="4170469"/>
            <a:chOff x="223754" y="2504870"/>
            <a:chExt cx="8337723" cy="4170469"/>
          </a:xfrm>
        </p:grpSpPr>
        <p:pic>
          <p:nvPicPr>
            <p:cNvPr id="5" name="Image 4" descr="Capture d’écran 2018-03-07 à 19.32.4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905" y="2783766"/>
              <a:ext cx="4427462" cy="3891573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1584056" y="4323483"/>
              <a:ext cx="1029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/>
                <a:t>Top view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492367" y="4323483"/>
              <a:ext cx="1069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/>
                <a:t>Side view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492367" y="5617397"/>
              <a:ext cx="932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/>
                <a:t>3D view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626869" y="5548307"/>
              <a:ext cx="1180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/>
                <a:t>Front view</a:t>
              </a:r>
            </a:p>
          </p:txBody>
        </p:sp>
        <p:sp>
          <p:nvSpPr>
            <p:cNvPr id="13" name="Titre 1"/>
            <p:cNvSpPr txBox="1">
              <a:spLocks/>
            </p:cNvSpPr>
            <p:nvPr/>
          </p:nvSpPr>
          <p:spPr>
            <a:xfrm>
              <a:off x="223754" y="2504870"/>
              <a:ext cx="4257272" cy="54354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2400"/>
                <a:t>2. USGS MUSE = the interface</a:t>
              </a:r>
              <a:br>
                <a:rPr lang="fr-FR" sz="2400"/>
              </a:br>
              <a:r>
                <a:rPr lang="fr-FR" sz="2400"/>
                <a:t/>
              </a:r>
              <a:br>
                <a:rPr lang="fr-FR" sz="2400"/>
              </a:br>
              <a:r>
                <a:rPr lang="fr-FR" sz="240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957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3999" cy="73170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How?</a:t>
            </a: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43510" y="1045988"/>
            <a:ext cx="4394597" cy="880316"/>
          </a:xfrm>
        </p:spPr>
        <p:txBody>
          <a:bodyPr>
            <a:normAutofit fontScale="90000"/>
          </a:bodyPr>
          <a:lstStyle/>
          <a:p>
            <a:pPr algn="l"/>
            <a:r>
              <a:rPr lang="fr-FR" sz="3200"/>
              <a:t>1. Compile all existing data</a:t>
            </a:r>
          </a:p>
        </p:txBody>
      </p:sp>
      <p:sp>
        <p:nvSpPr>
          <p:cNvPr id="12" name="Titre 3"/>
          <p:cNvSpPr txBox="1">
            <a:spLocks/>
          </p:cNvSpPr>
          <p:nvPr/>
        </p:nvSpPr>
        <p:spPr>
          <a:xfrm>
            <a:off x="154115" y="1638546"/>
            <a:ext cx="4394597" cy="880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/>
              <a:t>2. Steady state calibration</a:t>
            </a:r>
          </a:p>
        </p:txBody>
      </p:sp>
      <p:sp>
        <p:nvSpPr>
          <p:cNvPr id="13" name="Titre 3"/>
          <p:cNvSpPr txBox="1">
            <a:spLocks/>
          </p:cNvSpPr>
          <p:nvPr/>
        </p:nvSpPr>
        <p:spPr>
          <a:xfrm>
            <a:off x="154115" y="2361703"/>
            <a:ext cx="4394597" cy="880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/>
              <a:t>3. Transient calibration </a:t>
            </a:r>
          </a:p>
        </p:txBody>
      </p:sp>
      <p:sp>
        <p:nvSpPr>
          <p:cNvPr id="14" name="Titre 3"/>
          <p:cNvSpPr txBox="1">
            <a:spLocks/>
          </p:cNvSpPr>
          <p:nvPr/>
        </p:nvSpPr>
        <p:spPr>
          <a:xfrm>
            <a:off x="154115" y="3099129"/>
            <a:ext cx="4394597" cy="880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/>
              <a:t>4. Uncertainty assessment</a:t>
            </a:r>
          </a:p>
        </p:txBody>
      </p:sp>
      <p:sp>
        <p:nvSpPr>
          <p:cNvPr id="15" name="Titre 3"/>
          <p:cNvSpPr txBox="1">
            <a:spLocks/>
          </p:cNvSpPr>
          <p:nvPr/>
        </p:nvSpPr>
        <p:spPr>
          <a:xfrm>
            <a:off x="178076" y="3883325"/>
            <a:ext cx="4394597" cy="880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/>
              <a:t>5. Simulations (scenarios)</a:t>
            </a:r>
          </a:p>
        </p:txBody>
      </p:sp>
      <p:pic>
        <p:nvPicPr>
          <p:cNvPr id="8" name="Image 7" descr="Capture d’écran 2018-03-07 à 19.38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44" y="1184319"/>
            <a:ext cx="3897556" cy="3247963"/>
          </a:xfrm>
          <a:prstGeom prst="rect">
            <a:avLst/>
          </a:prstGeom>
        </p:spPr>
      </p:pic>
      <p:pic>
        <p:nvPicPr>
          <p:cNvPr id="16" name="Image 15" descr="Capture d’écran 2018-03-07 à 19.39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510" y="3697503"/>
            <a:ext cx="3427689" cy="213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442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3999" cy="73170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How?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6979" y="967000"/>
            <a:ext cx="6144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/>
              <a:t>Snapshots of Stampriet model </a:t>
            </a:r>
            <a:r>
              <a:rPr lang="mr-IN" sz="2000" b="1"/>
              <a:t>–</a:t>
            </a:r>
            <a:r>
              <a:rPr lang="fr-FR" sz="2000" b="1"/>
              <a:t> steady state calibration</a:t>
            </a:r>
          </a:p>
        </p:txBody>
      </p:sp>
      <p:pic>
        <p:nvPicPr>
          <p:cNvPr id="6" name="Image 5" descr="Capture d’écran 2018-03-07 à 19.43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8" y="1483138"/>
            <a:ext cx="7339608" cy="5022208"/>
          </a:xfrm>
          <a:prstGeom prst="rect">
            <a:avLst/>
          </a:prstGeom>
        </p:spPr>
      </p:pic>
      <p:pic>
        <p:nvPicPr>
          <p:cNvPr id="7" name="Image 6" descr="Capture d’écran 2018-03-07 à 19.45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73" y="4071959"/>
            <a:ext cx="7216573" cy="243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3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6874" y="929518"/>
            <a:ext cx="8491111" cy="497373"/>
          </a:xfrm>
        </p:spPr>
        <p:txBody>
          <a:bodyPr>
            <a:noAutofit/>
          </a:bodyPr>
          <a:lstStyle/>
          <a:p>
            <a:pPr algn="l"/>
            <a:r>
              <a:rPr lang="fr-FR" sz="2000"/>
              <a:t>1. Quantify distribution of water resources (in space and time)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3999" cy="73170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Why?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56874" y="2313123"/>
            <a:ext cx="9407826" cy="497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/>
              <a:t>2.</a:t>
            </a:r>
            <a:r>
              <a:rPr lang="fr-FR" sz="2400"/>
              <a:t> </a:t>
            </a:r>
            <a:r>
              <a:rPr lang="fr-FR" sz="2000"/>
              <a:t>Simulate scenarios : </a:t>
            </a:r>
          </a:p>
          <a:p>
            <a:pPr algn="l"/>
            <a:r>
              <a:rPr lang="fr-FR" sz="2000"/>
              <a:t>		=&gt; increase in pumping = ?</a:t>
            </a:r>
          </a:p>
          <a:p>
            <a:pPr algn="l"/>
            <a:r>
              <a:rPr lang="fr-FR" sz="2000"/>
              <a:t>		=&gt; climate change = ? decrease in recharge &gt; impact on level and storage?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6874" y="4043259"/>
            <a:ext cx="8491111" cy="497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/>
              <a:t>3.</a:t>
            </a:r>
            <a:r>
              <a:rPr lang="fr-FR" sz="2400"/>
              <a:t> </a:t>
            </a:r>
            <a:r>
              <a:rPr lang="fr-FR" sz="2000"/>
              <a:t>Test a hypothesis: </a:t>
            </a:r>
          </a:p>
          <a:p>
            <a:pPr algn="l"/>
            <a:r>
              <a:rPr lang="fr-FR" sz="2000"/>
              <a:t>		=&gt; discharge area in south???</a:t>
            </a:r>
          </a:p>
          <a:p>
            <a:pPr algn="l"/>
            <a:r>
              <a:rPr lang="fr-FR" sz="2000"/>
              <a:t>		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56874" y="5165948"/>
            <a:ext cx="8491111" cy="497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/>
              <a:t>4.</a:t>
            </a:r>
            <a:r>
              <a:rPr lang="fr-FR" sz="2400"/>
              <a:t> </a:t>
            </a:r>
            <a:r>
              <a:rPr lang="fr-FR" sz="2000"/>
              <a:t>Quantify groundwater and surface water interactions</a:t>
            </a:r>
          </a:p>
          <a:p>
            <a:pPr algn="l"/>
            <a:r>
              <a:rPr lang="fr-FR" sz="200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7587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279</Words>
  <Application>Microsoft Macintosh PowerPoint</Application>
  <PresentationFormat>Présentation à l'écran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Groundater flow modelling Stampriet Transboundary Aquifer System  </vt:lpstr>
      <vt:lpstr>Groundater flow modelling...  </vt:lpstr>
      <vt:lpstr>Présentation PowerPoint</vt:lpstr>
      <vt:lpstr>1. Darcy Law (porous media).  </vt:lpstr>
      <vt:lpstr>=&gt; Computer program solves groundwater flow equation – here finite differences.   </vt:lpstr>
      <vt:lpstr>1. USGS MODFLOW = the code.   </vt:lpstr>
      <vt:lpstr>1. Compile all existing data</vt:lpstr>
      <vt:lpstr>Présentation PowerPoint</vt:lpstr>
      <vt:lpstr>1. Quantify distribution of water resources (in space and time) </vt:lpstr>
      <vt:lpstr>1. More observations / studies on:</vt:lpstr>
    </vt:vector>
  </TitlesOfParts>
  <Manager/>
  <Company>IRD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Groundater flow modelling Stampriet Transboundary Aquifer System  </dc:title>
  <dc:subject/>
  <dc:creator>Marc Marc</dc:creator>
  <cp:keywords/>
  <dc:description/>
  <cp:lastModifiedBy>Marc Marc</cp:lastModifiedBy>
  <cp:revision>24</cp:revision>
  <cp:lastPrinted>2018-03-08T07:13:56Z</cp:lastPrinted>
  <dcterms:created xsi:type="dcterms:W3CDTF">2018-03-07T17:14:55Z</dcterms:created>
  <dcterms:modified xsi:type="dcterms:W3CDTF">2018-03-08T07:16:14Z</dcterms:modified>
  <cp:category/>
</cp:coreProperties>
</file>