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5" r:id="rId1"/>
    <p:sldMasterId id="2147483789" r:id="rId2"/>
  </p:sldMasterIdLst>
  <p:notesMasterIdLst>
    <p:notesMasterId r:id="rId19"/>
  </p:notesMasterIdLst>
  <p:sldIdLst>
    <p:sldId id="421" r:id="rId3"/>
    <p:sldId id="408" r:id="rId4"/>
    <p:sldId id="422" r:id="rId5"/>
    <p:sldId id="423" r:id="rId6"/>
    <p:sldId id="424" r:id="rId7"/>
    <p:sldId id="425" r:id="rId8"/>
    <p:sldId id="426" r:id="rId9"/>
    <p:sldId id="428" r:id="rId10"/>
    <p:sldId id="429" r:id="rId11"/>
    <p:sldId id="430" r:id="rId12"/>
    <p:sldId id="431" r:id="rId13"/>
    <p:sldId id="432" r:id="rId14"/>
    <p:sldId id="433" r:id="rId15"/>
    <p:sldId id="434" r:id="rId16"/>
    <p:sldId id="435" r:id="rId17"/>
    <p:sldId id="361" r:id="rId18"/>
  </p:sldIdLst>
  <p:sldSz cx="6858000" cy="51435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 Villholth" initials="KV" lastIdx="2" clrIdx="0"/>
  <p:cmAuthor id="1" name="Yvan Altchenko (IWMI-SA)" initials="Y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9" autoAdjust="0"/>
    <p:restoredTop sz="86389" autoAdjust="0"/>
  </p:normalViewPr>
  <p:slideViewPr>
    <p:cSldViewPr>
      <p:cViewPr varScale="1">
        <p:scale>
          <a:sx n="81" d="100"/>
          <a:sy n="81" d="100"/>
        </p:scale>
        <p:origin x="1456" y="48"/>
      </p:cViewPr>
      <p:guideLst>
        <p:guide orient="horz" pos="16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36860E-C67F-C64E-B2C3-A5D5C1B8A23B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01CAA4-D2B8-394C-8B83-B818B8EA8A72}">
      <dgm:prSet phldrT="[Text]" custT="1"/>
      <dgm:spPr>
        <a:xfrm>
          <a:off x="514334" y="22923"/>
          <a:ext cx="968904" cy="678201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US" sz="11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conceptualizing SAP vision </a:t>
          </a:r>
          <a:r>
            <a:rPr lang="en-US" sz="11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and </a:t>
          </a:r>
          <a:r>
            <a:rPr lang="en-US" sz="11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framework</a:t>
          </a:r>
          <a:endParaRPr lang="en-US" sz="11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A89D6968-5E79-2841-BFC0-E19EDFABE043}" type="parTrans" cxnId="{E82BB9FD-182E-564D-81A2-8018987CD1DD}">
      <dgm:prSet/>
      <dgm:spPr/>
      <dgm:t>
        <a:bodyPr/>
        <a:lstStyle/>
        <a:p>
          <a:pPr algn="ctr"/>
          <a:endParaRPr lang="en-US"/>
        </a:p>
      </dgm:t>
    </dgm:pt>
    <dgm:pt modelId="{818AB2BB-4306-324F-AF38-F46CCA7E4E66}" type="sibTrans" cxnId="{E82BB9FD-182E-564D-81A2-8018987CD1DD}">
      <dgm:prSet/>
      <dgm:spPr/>
      <dgm:t>
        <a:bodyPr/>
        <a:lstStyle/>
        <a:p>
          <a:pPr algn="ctr"/>
          <a:endParaRPr lang="en-US"/>
        </a:p>
      </dgm:t>
    </dgm:pt>
    <dgm:pt modelId="{65C40948-DCFC-CB4A-BBC7-B2F27A7B6880}">
      <dgm:prSet phldrT="[Text]" custT="1"/>
      <dgm:spPr>
        <a:xfrm>
          <a:off x="1317659" y="784767"/>
          <a:ext cx="968904" cy="678201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US" sz="11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identifying and considering actions</a:t>
          </a:r>
          <a:endParaRPr lang="en-US" sz="11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1EA5AFE3-757F-0B4B-9180-5DBF52E981BD}" type="parTrans" cxnId="{6D984780-3707-E842-863C-3813014E551A}">
      <dgm:prSet/>
      <dgm:spPr/>
      <dgm:t>
        <a:bodyPr/>
        <a:lstStyle/>
        <a:p>
          <a:pPr algn="ctr"/>
          <a:endParaRPr lang="en-US"/>
        </a:p>
      </dgm:t>
    </dgm:pt>
    <dgm:pt modelId="{36A476ED-E5E9-5246-B35E-FCB082C59BB9}" type="sibTrans" cxnId="{6D984780-3707-E842-863C-3813014E551A}">
      <dgm:prSet/>
      <dgm:spPr/>
      <dgm:t>
        <a:bodyPr/>
        <a:lstStyle/>
        <a:p>
          <a:pPr algn="ctr"/>
          <a:endParaRPr lang="en-US"/>
        </a:p>
      </dgm:t>
    </dgm:pt>
    <dgm:pt modelId="{10A6F250-996E-BF48-8F26-9DE511E9DAAD}">
      <dgm:prSet phldrT="[Text]" custT="1"/>
      <dgm:spPr>
        <a:xfrm>
          <a:off x="2120984" y="1546611"/>
          <a:ext cx="1231865" cy="78777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US" sz="11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reviewing compatibility of actions with existing </a:t>
          </a:r>
          <a:r>
            <a:rPr lang="en-US" sz="11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institutional frameworks</a:t>
          </a:r>
        </a:p>
      </dgm:t>
    </dgm:pt>
    <dgm:pt modelId="{117C0AD3-B3B3-474F-9145-18DF9E005862}" type="parTrans" cxnId="{AC0D904E-3DB2-814E-B93C-9E62EE8D5E68}">
      <dgm:prSet/>
      <dgm:spPr/>
      <dgm:t>
        <a:bodyPr/>
        <a:lstStyle/>
        <a:p>
          <a:pPr algn="ctr"/>
          <a:endParaRPr lang="en-US"/>
        </a:p>
      </dgm:t>
    </dgm:pt>
    <dgm:pt modelId="{BB0D53BC-71CE-9649-BF40-B69FD894CB7A}" type="sibTrans" cxnId="{AC0D904E-3DB2-814E-B93C-9E62EE8D5E68}">
      <dgm:prSet/>
      <dgm:spPr/>
      <dgm:t>
        <a:bodyPr/>
        <a:lstStyle/>
        <a:p>
          <a:pPr algn="ctr"/>
          <a:endParaRPr lang="en-US"/>
        </a:p>
      </dgm:t>
    </dgm:pt>
    <dgm:pt modelId="{D97B88E6-30D1-B047-B140-99B36776C14B}">
      <dgm:prSet phldrT="[Text]" custT="1"/>
      <dgm:spPr>
        <a:xfrm>
          <a:off x="3029106" y="2363244"/>
          <a:ext cx="968904" cy="678201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US" sz="11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filtering and prioritizing actions; estimating cost and feasibility</a:t>
          </a:r>
          <a:endParaRPr lang="en-US" sz="11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DC6210F5-228C-4F46-A0DA-2ED74935FC73}" type="parTrans" cxnId="{4B5F96B2-F89D-E041-89E4-C4FC9B8221A1}">
      <dgm:prSet/>
      <dgm:spPr/>
      <dgm:t>
        <a:bodyPr/>
        <a:lstStyle/>
        <a:p>
          <a:pPr algn="ctr"/>
          <a:endParaRPr lang="en-US"/>
        </a:p>
      </dgm:t>
    </dgm:pt>
    <dgm:pt modelId="{191569FC-8A4D-A84B-826D-4136E1BE2F6F}" type="sibTrans" cxnId="{4B5F96B2-F89D-E041-89E4-C4FC9B8221A1}">
      <dgm:prSet/>
      <dgm:spPr/>
      <dgm:t>
        <a:bodyPr/>
        <a:lstStyle/>
        <a:p>
          <a:pPr algn="ctr"/>
          <a:endParaRPr lang="en-US"/>
        </a:p>
      </dgm:t>
    </dgm:pt>
    <dgm:pt modelId="{86CC5654-5D39-7F48-8AAC-6ECBB242AA83}">
      <dgm:prSet phldrT="[Text]" custT="1"/>
      <dgm:spPr>
        <a:xfrm>
          <a:off x="4022326" y="3148012"/>
          <a:ext cx="1028530" cy="804862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US" sz="11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recommendations for the next </a:t>
          </a:r>
          <a:r>
            <a:rPr lang="en-US" sz="11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steps</a:t>
          </a:r>
          <a:endParaRPr lang="en-US" sz="11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E91FBA89-B6C0-2B48-AFA1-D04AED13C65B}" type="parTrans" cxnId="{EB76C672-B17A-9E40-AB28-54FF622A017A}">
      <dgm:prSet/>
      <dgm:spPr/>
      <dgm:t>
        <a:bodyPr/>
        <a:lstStyle/>
        <a:p>
          <a:pPr algn="ctr"/>
          <a:endParaRPr lang="en-US"/>
        </a:p>
      </dgm:t>
    </dgm:pt>
    <dgm:pt modelId="{2EA62649-A1D5-E942-9B76-6581FB1820CB}" type="sibTrans" cxnId="{EB76C672-B17A-9E40-AB28-54FF622A017A}">
      <dgm:prSet/>
      <dgm:spPr/>
      <dgm:t>
        <a:bodyPr/>
        <a:lstStyle/>
        <a:p>
          <a:pPr algn="ctr"/>
          <a:endParaRPr lang="en-US"/>
        </a:p>
      </dgm:t>
    </dgm:pt>
    <dgm:pt modelId="{B0730E96-36C6-764C-BF55-7E7AA46795AD}" type="pres">
      <dgm:prSet presAssocID="{3E36860E-C67F-C64E-B2C3-A5D5C1B8A23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9528E7A-EA08-5644-A9B1-AE97D596FDC2}" type="pres">
      <dgm:prSet presAssocID="{6901CAA4-D2B8-394C-8B83-B818B8EA8A72}" presName="composite" presStyleCnt="0"/>
      <dgm:spPr/>
    </dgm:pt>
    <dgm:pt modelId="{9BCBDF30-A050-D047-A464-852424C87E73}" type="pres">
      <dgm:prSet presAssocID="{6901CAA4-D2B8-394C-8B83-B818B8EA8A72}" presName="bentUpArrow1" presStyleLbl="alignImgPlace1" presStyleIdx="0" presStyleCnt="4"/>
      <dgm:spPr>
        <a:xfrm rot="5400000">
          <a:off x="666823" y="660943"/>
          <a:ext cx="575560" cy="65525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4F81BD">
            <a:tint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34FE577F-EDFC-D949-AEE3-9B166BEE2F39}" type="pres">
      <dgm:prSet presAssocID="{6901CAA4-D2B8-394C-8B83-B818B8EA8A72}" presName="ParentText" presStyleLbl="node1" presStyleIdx="0" presStyleCnt="5" custScaleX="166005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en-US"/>
        </a:p>
      </dgm:t>
    </dgm:pt>
    <dgm:pt modelId="{7BDF94E8-6F63-CC4B-9256-D36903FD16BD}" type="pres">
      <dgm:prSet presAssocID="{6901CAA4-D2B8-394C-8B83-B818B8EA8A72}" presName="ChildText" presStyleLbl="revTx" presStyleIdx="0" presStyleCnt="4">
        <dgm:presLayoutVars>
          <dgm:chMax val="0"/>
          <dgm:chPref val="0"/>
          <dgm:bulletEnabled val="1"/>
        </dgm:presLayoutVars>
      </dgm:prSet>
      <dgm:spPr>
        <a:xfrm>
          <a:off x="1483239" y="87605"/>
          <a:ext cx="704688" cy="54815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6007AA10-4DB6-E844-98E6-0C612B608673}" type="pres">
      <dgm:prSet presAssocID="{818AB2BB-4306-324F-AF38-F46CCA7E4E66}" presName="sibTrans" presStyleCnt="0"/>
      <dgm:spPr/>
    </dgm:pt>
    <dgm:pt modelId="{2042780F-B616-A742-82BA-ED2F63CBE8F8}" type="pres">
      <dgm:prSet presAssocID="{65C40948-DCFC-CB4A-BBC7-B2F27A7B6880}" presName="composite" presStyleCnt="0"/>
      <dgm:spPr/>
    </dgm:pt>
    <dgm:pt modelId="{C97DCA88-E284-C14C-A002-924EB5CDE171}" type="pres">
      <dgm:prSet presAssocID="{65C40948-DCFC-CB4A-BBC7-B2F27A7B6880}" presName="bentUpArrow1" presStyleLbl="alignImgPlace1" presStyleIdx="1" presStyleCnt="4"/>
      <dgm:spPr>
        <a:xfrm rot="5400000">
          <a:off x="1470148" y="1422787"/>
          <a:ext cx="575560" cy="65525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4F81BD">
            <a:tint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60DB325C-F05D-A342-97C6-4785B7352D54}" type="pres">
      <dgm:prSet presAssocID="{65C40948-DCFC-CB4A-BBC7-B2F27A7B6880}" presName="ParentText" presStyleLbl="node1" presStyleIdx="1" presStyleCnt="5" custScaleX="171197" custLinFactNeighborX="16868" custLinFactNeighborY="-1284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en-US"/>
        </a:p>
      </dgm:t>
    </dgm:pt>
    <dgm:pt modelId="{A7A16968-B3B6-524D-B4A1-70C1EA2F5C58}" type="pres">
      <dgm:prSet presAssocID="{65C40948-DCFC-CB4A-BBC7-B2F27A7B6880}" presName="ChildText" presStyleLbl="revTx" presStyleIdx="1" presStyleCnt="4">
        <dgm:presLayoutVars>
          <dgm:chMax val="0"/>
          <dgm:chPref val="0"/>
          <dgm:bulletEnabled val="1"/>
        </dgm:presLayoutVars>
      </dgm:prSet>
      <dgm:spPr>
        <a:xfrm>
          <a:off x="2286564" y="849449"/>
          <a:ext cx="704688" cy="54815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FDE028AD-8278-E345-BA52-2F7EF12BA0B5}" type="pres">
      <dgm:prSet presAssocID="{36A476ED-E5E9-5246-B35E-FCB082C59BB9}" presName="sibTrans" presStyleCnt="0"/>
      <dgm:spPr/>
    </dgm:pt>
    <dgm:pt modelId="{42928B2D-F25D-864F-AEA3-5BF4699D588C}" type="pres">
      <dgm:prSet presAssocID="{10A6F250-996E-BF48-8F26-9DE511E9DAAD}" presName="composite" presStyleCnt="0"/>
      <dgm:spPr/>
    </dgm:pt>
    <dgm:pt modelId="{BF7AE35E-5EED-7A4B-A748-336E5009F9AF}" type="pres">
      <dgm:prSet presAssocID="{10A6F250-996E-BF48-8F26-9DE511E9DAAD}" presName="bentUpArrow1" presStyleLbl="alignImgPlace1" presStyleIdx="2" presStyleCnt="4"/>
      <dgm:spPr>
        <a:xfrm rot="5400000">
          <a:off x="2404953" y="2239420"/>
          <a:ext cx="575560" cy="65525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4F81BD">
            <a:tint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849BA0C3-4588-6841-A04F-E153FAA1520C}" type="pres">
      <dgm:prSet presAssocID="{10A6F250-996E-BF48-8F26-9DE511E9DAAD}" presName="ParentText" presStyleLbl="node1" presStyleIdx="2" presStyleCnt="5" custScaleX="205081" custScaleY="116157" custLinFactNeighborX="16011" custLinFactNeighborY="-11902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en-US"/>
        </a:p>
      </dgm:t>
    </dgm:pt>
    <dgm:pt modelId="{9A54C42B-54F0-5D4D-B8C7-D01C34774CD2}" type="pres">
      <dgm:prSet presAssocID="{10A6F250-996E-BF48-8F26-9DE511E9DAAD}" presName="ChildText" presStyleLbl="revTx" presStyleIdx="2" presStyleCnt="4">
        <dgm:presLayoutVars>
          <dgm:chMax val="0"/>
          <dgm:chPref val="0"/>
          <dgm:bulletEnabled val="1"/>
        </dgm:presLayoutVars>
      </dgm:prSet>
      <dgm:spPr>
        <a:xfrm>
          <a:off x="3221369" y="1666082"/>
          <a:ext cx="704688" cy="54815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B297B57B-B03D-A741-B702-1F15603D5CC3}" type="pres">
      <dgm:prSet presAssocID="{BB0D53BC-71CE-9649-BF40-B69FD894CB7A}" presName="sibTrans" presStyleCnt="0"/>
      <dgm:spPr/>
    </dgm:pt>
    <dgm:pt modelId="{A3B20537-103D-BA4B-922A-9CB3F0EAEC1D}" type="pres">
      <dgm:prSet presAssocID="{D97B88E6-30D1-B047-B140-99B36776C14B}" presName="composite" presStyleCnt="0"/>
      <dgm:spPr/>
    </dgm:pt>
    <dgm:pt modelId="{6998F697-7C30-E34C-8F78-AEA4EBCCF9BA}" type="pres">
      <dgm:prSet presAssocID="{D97B88E6-30D1-B047-B140-99B36776C14B}" presName="bentUpArrow1" presStyleLbl="alignImgPlace1" presStyleIdx="3" presStyleCnt="4" custLinFactNeighborX="36325" custLinFactNeighborY="4923"/>
      <dgm:spPr>
        <a:xfrm rot="5400000">
          <a:off x="3314819" y="3029599"/>
          <a:ext cx="575560" cy="65525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4F81BD">
            <a:tint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34336C8F-66FE-5845-AFC1-1A955A5C994A}" type="pres">
      <dgm:prSet presAssocID="{D97B88E6-30D1-B047-B140-99B36776C14B}" presName="ParentText" presStyleLbl="node1" presStyleIdx="3" presStyleCnt="5" custScaleX="164822" custLinFactNeighborX="32473" custLinFactNeighborY="-5170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en-US"/>
        </a:p>
      </dgm:t>
    </dgm:pt>
    <dgm:pt modelId="{0D6F328D-DCFB-0B41-8034-2205E8A6178C}" type="pres">
      <dgm:prSet presAssocID="{D97B88E6-30D1-B047-B140-99B36776C14B}" presName="ChildText" presStyleLbl="revTx" presStyleIdx="3" presStyleCnt="4">
        <dgm:presLayoutVars>
          <dgm:chMax val="0"/>
          <dgm:chPref val="0"/>
          <dgm:bulletEnabled val="1"/>
        </dgm:presLayoutVars>
      </dgm:prSet>
      <dgm:spPr>
        <a:xfrm>
          <a:off x="3893213" y="2427926"/>
          <a:ext cx="704688" cy="54815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D3BA6FF9-43E3-A84C-822E-A9BFE3D941A8}" type="pres">
      <dgm:prSet presAssocID="{191569FC-8A4D-A84B-826D-4136E1BE2F6F}" presName="sibTrans" presStyleCnt="0"/>
      <dgm:spPr/>
    </dgm:pt>
    <dgm:pt modelId="{3B5F89E4-6F39-8746-99E8-26E900DF0490}" type="pres">
      <dgm:prSet presAssocID="{86CC5654-5D39-7F48-8AAC-6ECBB242AA83}" presName="composite" presStyleCnt="0"/>
      <dgm:spPr/>
    </dgm:pt>
    <dgm:pt modelId="{DB0CEF86-54EA-1545-A37D-80B3B8EDE501}" type="pres">
      <dgm:prSet presAssocID="{86CC5654-5D39-7F48-8AAC-6ECBB242AA83}" presName="ParentText" presStyleLbl="node1" presStyleIdx="4" presStyleCnt="5" custScaleX="147718" custScaleY="118676" custLinFactNeighborX="40998" custLinFactNeighborY="-3074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en-US"/>
        </a:p>
      </dgm:t>
    </dgm:pt>
  </dgm:ptLst>
  <dgm:cxnLst>
    <dgm:cxn modelId="{4B5F96B2-F89D-E041-89E4-C4FC9B8221A1}" srcId="{3E36860E-C67F-C64E-B2C3-A5D5C1B8A23B}" destId="{D97B88E6-30D1-B047-B140-99B36776C14B}" srcOrd="3" destOrd="0" parTransId="{DC6210F5-228C-4F46-A0DA-2ED74935FC73}" sibTransId="{191569FC-8A4D-A84B-826D-4136E1BE2F6F}"/>
    <dgm:cxn modelId="{E82BB9FD-182E-564D-81A2-8018987CD1DD}" srcId="{3E36860E-C67F-C64E-B2C3-A5D5C1B8A23B}" destId="{6901CAA4-D2B8-394C-8B83-B818B8EA8A72}" srcOrd="0" destOrd="0" parTransId="{A89D6968-5E79-2841-BFC0-E19EDFABE043}" sibTransId="{818AB2BB-4306-324F-AF38-F46CCA7E4E66}"/>
    <dgm:cxn modelId="{AC0D904E-3DB2-814E-B93C-9E62EE8D5E68}" srcId="{3E36860E-C67F-C64E-B2C3-A5D5C1B8A23B}" destId="{10A6F250-996E-BF48-8F26-9DE511E9DAAD}" srcOrd="2" destOrd="0" parTransId="{117C0AD3-B3B3-474F-9145-18DF9E005862}" sibTransId="{BB0D53BC-71CE-9649-BF40-B69FD894CB7A}"/>
    <dgm:cxn modelId="{DFF6EDD9-DEA1-4309-B4E9-A8A4726CC4D0}" type="presOf" srcId="{6901CAA4-D2B8-394C-8B83-B818B8EA8A72}" destId="{34FE577F-EDFC-D949-AEE3-9B166BEE2F39}" srcOrd="0" destOrd="0" presId="urn:microsoft.com/office/officeart/2005/8/layout/StepDownProcess"/>
    <dgm:cxn modelId="{3CEE6F9F-3317-42C7-8E7C-36E2D4C32BD9}" type="presOf" srcId="{3E36860E-C67F-C64E-B2C3-A5D5C1B8A23B}" destId="{B0730E96-36C6-764C-BF55-7E7AA46795AD}" srcOrd="0" destOrd="0" presId="urn:microsoft.com/office/officeart/2005/8/layout/StepDownProcess"/>
    <dgm:cxn modelId="{6D984780-3707-E842-863C-3813014E551A}" srcId="{3E36860E-C67F-C64E-B2C3-A5D5C1B8A23B}" destId="{65C40948-DCFC-CB4A-BBC7-B2F27A7B6880}" srcOrd="1" destOrd="0" parTransId="{1EA5AFE3-757F-0B4B-9180-5DBF52E981BD}" sibTransId="{36A476ED-E5E9-5246-B35E-FCB082C59BB9}"/>
    <dgm:cxn modelId="{AFC88C57-95E9-4612-BA4F-5DF08BB678DE}" type="presOf" srcId="{10A6F250-996E-BF48-8F26-9DE511E9DAAD}" destId="{849BA0C3-4588-6841-A04F-E153FAA1520C}" srcOrd="0" destOrd="0" presId="urn:microsoft.com/office/officeart/2005/8/layout/StepDownProcess"/>
    <dgm:cxn modelId="{8D71D2B3-BA02-4462-8941-CDD19351B0E5}" type="presOf" srcId="{65C40948-DCFC-CB4A-BBC7-B2F27A7B6880}" destId="{60DB325C-F05D-A342-97C6-4785B7352D54}" srcOrd="0" destOrd="0" presId="urn:microsoft.com/office/officeart/2005/8/layout/StepDownProcess"/>
    <dgm:cxn modelId="{8DF9DDAD-D532-4C33-B915-5FC830DF096A}" type="presOf" srcId="{86CC5654-5D39-7F48-8AAC-6ECBB242AA83}" destId="{DB0CEF86-54EA-1545-A37D-80B3B8EDE501}" srcOrd="0" destOrd="0" presId="urn:microsoft.com/office/officeart/2005/8/layout/StepDownProcess"/>
    <dgm:cxn modelId="{EB76C672-B17A-9E40-AB28-54FF622A017A}" srcId="{3E36860E-C67F-C64E-B2C3-A5D5C1B8A23B}" destId="{86CC5654-5D39-7F48-8AAC-6ECBB242AA83}" srcOrd="4" destOrd="0" parTransId="{E91FBA89-B6C0-2B48-AFA1-D04AED13C65B}" sibTransId="{2EA62649-A1D5-E942-9B76-6581FB1820CB}"/>
    <dgm:cxn modelId="{80FC5FC6-C375-4DCF-8CF1-8F863C990A03}" type="presOf" srcId="{D97B88E6-30D1-B047-B140-99B36776C14B}" destId="{34336C8F-66FE-5845-AFC1-1A955A5C994A}" srcOrd="0" destOrd="0" presId="urn:microsoft.com/office/officeart/2005/8/layout/StepDownProcess"/>
    <dgm:cxn modelId="{9DA00C9C-B507-4EEF-A95A-B47458FCB6B4}" type="presParOf" srcId="{B0730E96-36C6-764C-BF55-7E7AA46795AD}" destId="{E9528E7A-EA08-5644-A9B1-AE97D596FDC2}" srcOrd="0" destOrd="0" presId="urn:microsoft.com/office/officeart/2005/8/layout/StepDownProcess"/>
    <dgm:cxn modelId="{A16276FD-6988-4197-B5A5-63195A8A23A6}" type="presParOf" srcId="{E9528E7A-EA08-5644-A9B1-AE97D596FDC2}" destId="{9BCBDF30-A050-D047-A464-852424C87E73}" srcOrd="0" destOrd="0" presId="urn:microsoft.com/office/officeart/2005/8/layout/StepDownProcess"/>
    <dgm:cxn modelId="{6415F1F5-B068-4629-AABE-BB93551A6186}" type="presParOf" srcId="{E9528E7A-EA08-5644-A9B1-AE97D596FDC2}" destId="{34FE577F-EDFC-D949-AEE3-9B166BEE2F39}" srcOrd="1" destOrd="0" presId="urn:microsoft.com/office/officeart/2005/8/layout/StepDownProcess"/>
    <dgm:cxn modelId="{ED82CE45-5807-4539-B253-B305544401C3}" type="presParOf" srcId="{E9528E7A-EA08-5644-A9B1-AE97D596FDC2}" destId="{7BDF94E8-6F63-CC4B-9256-D36903FD16BD}" srcOrd="2" destOrd="0" presId="urn:microsoft.com/office/officeart/2005/8/layout/StepDownProcess"/>
    <dgm:cxn modelId="{4D65D5BE-BEAD-4DFE-A82F-BCD61EF767AE}" type="presParOf" srcId="{B0730E96-36C6-764C-BF55-7E7AA46795AD}" destId="{6007AA10-4DB6-E844-98E6-0C612B608673}" srcOrd="1" destOrd="0" presId="urn:microsoft.com/office/officeart/2005/8/layout/StepDownProcess"/>
    <dgm:cxn modelId="{16FF3D2A-A32A-41D9-AB7E-6D9D5CCC7905}" type="presParOf" srcId="{B0730E96-36C6-764C-BF55-7E7AA46795AD}" destId="{2042780F-B616-A742-82BA-ED2F63CBE8F8}" srcOrd="2" destOrd="0" presId="urn:microsoft.com/office/officeart/2005/8/layout/StepDownProcess"/>
    <dgm:cxn modelId="{332E94D8-2032-4B52-8A4F-C0AA7045163F}" type="presParOf" srcId="{2042780F-B616-A742-82BA-ED2F63CBE8F8}" destId="{C97DCA88-E284-C14C-A002-924EB5CDE171}" srcOrd="0" destOrd="0" presId="urn:microsoft.com/office/officeart/2005/8/layout/StepDownProcess"/>
    <dgm:cxn modelId="{3530FFC6-BF18-4044-8455-1C678A5A3C4E}" type="presParOf" srcId="{2042780F-B616-A742-82BA-ED2F63CBE8F8}" destId="{60DB325C-F05D-A342-97C6-4785B7352D54}" srcOrd="1" destOrd="0" presId="urn:microsoft.com/office/officeart/2005/8/layout/StepDownProcess"/>
    <dgm:cxn modelId="{CF7A1B1C-2CC9-4C5D-812E-4AB2CABE6D4A}" type="presParOf" srcId="{2042780F-B616-A742-82BA-ED2F63CBE8F8}" destId="{A7A16968-B3B6-524D-B4A1-70C1EA2F5C58}" srcOrd="2" destOrd="0" presId="urn:microsoft.com/office/officeart/2005/8/layout/StepDownProcess"/>
    <dgm:cxn modelId="{DA067862-AE86-474A-8086-F8C67DAE2577}" type="presParOf" srcId="{B0730E96-36C6-764C-BF55-7E7AA46795AD}" destId="{FDE028AD-8278-E345-BA52-2F7EF12BA0B5}" srcOrd="3" destOrd="0" presId="urn:microsoft.com/office/officeart/2005/8/layout/StepDownProcess"/>
    <dgm:cxn modelId="{57E0357F-51F7-44C2-8AFB-8BC880137ACF}" type="presParOf" srcId="{B0730E96-36C6-764C-BF55-7E7AA46795AD}" destId="{42928B2D-F25D-864F-AEA3-5BF4699D588C}" srcOrd="4" destOrd="0" presId="urn:microsoft.com/office/officeart/2005/8/layout/StepDownProcess"/>
    <dgm:cxn modelId="{4FDD930D-2332-401E-B6C2-D8627AC1E72D}" type="presParOf" srcId="{42928B2D-F25D-864F-AEA3-5BF4699D588C}" destId="{BF7AE35E-5EED-7A4B-A748-336E5009F9AF}" srcOrd="0" destOrd="0" presId="urn:microsoft.com/office/officeart/2005/8/layout/StepDownProcess"/>
    <dgm:cxn modelId="{E36D3B07-6A68-4E59-B351-8BB1A734BA44}" type="presParOf" srcId="{42928B2D-F25D-864F-AEA3-5BF4699D588C}" destId="{849BA0C3-4588-6841-A04F-E153FAA1520C}" srcOrd="1" destOrd="0" presId="urn:microsoft.com/office/officeart/2005/8/layout/StepDownProcess"/>
    <dgm:cxn modelId="{042DFE7A-B25F-4FAB-AB38-A92DEC4DB218}" type="presParOf" srcId="{42928B2D-F25D-864F-AEA3-5BF4699D588C}" destId="{9A54C42B-54F0-5D4D-B8C7-D01C34774CD2}" srcOrd="2" destOrd="0" presId="urn:microsoft.com/office/officeart/2005/8/layout/StepDownProcess"/>
    <dgm:cxn modelId="{38C0878A-B1AE-438E-B57C-9DB4BBADDF49}" type="presParOf" srcId="{B0730E96-36C6-764C-BF55-7E7AA46795AD}" destId="{B297B57B-B03D-A741-B702-1F15603D5CC3}" srcOrd="5" destOrd="0" presId="urn:microsoft.com/office/officeart/2005/8/layout/StepDownProcess"/>
    <dgm:cxn modelId="{5AE80B7C-6322-46FF-8841-25FF8AEE9CC9}" type="presParOf" srcId="{B0730E96-36C6-764C-BF55-7E7AA46795AD}" destId="{A3B20537-103D-BA4B-922A-9CB3F0EAEC1D}" srcOrd="6" destOrd="0" presId="urn:microsoft.com/office/officeart/2005/8/layout/StepDownProcess"/>
    <dgm:cxn modelId="{1628B7DC-A358-48A2-9C8B-16816D4A7571}" type="presParOf" srcId="{A3B20537-103D-BA4B-922A-9CB3F0EAEC1D}" destId="{6998F697-7C30-E34C-8F78-AEA4EBCCF9BA}" srcOrd="0" destOrd="0" presId="urn:microsoft.com/office/officeart/2005/8/layout/StepDownProcess"/>
    <dgm:cxn modelId="{353055D9-CFC1-4980-95AF-4CB7EE01AEDA}" type="presParOf" srcId="{A3B20537-103D-BA4B-922A-9CB3F0EAEC1D}" destId="{34336C8F-66FE-5845-AFC1-1A955A5C994A}" srcOrd="1" destOrd="0" presId="urn:microsoft.com/office/officeart/2005/8/layout/StepDownProcess"/>
    <dgm:cxn modelId="{B06B050A-0BF4-4C6D-BB80-D964B25C8F22}" type="presParOf" srcId="{A3B20537-103D-BA4B-922A-9CB3F0EAEC1D}" destId="{0D6F328D-DCFB-0B41-8034-2205E8A6178C}" srcOrd="2" destOrd="0" presId="urn:microsoft.com/office/officeart/2005/8/layout/StepDownProcess"/>
    <dgm:cxn modelId="{AB473BD3-96AC-437B-9F75-004586A96D02}" type="presParOf" srcId="{B0730E96-36C6-764C-BF55-7E7AA46795AD}" destId="{D3BA6FF9-43E3-A84C-822E-A9BFE3D941A8}" srcOrd="7" destOrd="0" presId="urn:microsoft.com/office/officeart/2005/8/layout/StepDownProcess"/>
    <dgm:cxn modelId="{7808CCAA-5FF5-4101-A5BD-22457D4588D9}" type="presParOf" srcId="{B0730E96-36C6-764C-BF55-7E7AA46795AD}" destId="{3B5F89E4-6F39-8746-99E8-26E900DF0490}" srcOrd="8" destOrd="0" presId="urn:microsoft.com/office/officeart/2005/8/layout/StepDownProcess"/>
    <dgm:cxn modelId="{73456AB2-0F59-4AD5-B311-B896D96DBEF9}" type="presParOf" srcId="{3B5F89E4-6F39-8746-99E8-26E900DF0490}" destId="{DB0CEF86-54EA-1545-A37D-80B3B8EDE50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BDF30-A050-D047-A464-852424C87E73}">
      <dsp:nvSpPr>
        <dsp:cNvPr id="0" name=""/>
        <dsp:cNvSpPr/>
      </dsp:nvSpPr>
      <dsp:spPr>
        <a:xfrm rot="5400000">
          <a:off x="875175" y="584071"/>
          <a:ext cx="508619" cy="57904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4F81BD">
            <a:tint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E577F-EDFC-D949-AEE3-9B166BEE2F39}">
      <dsp:nvSpPr>
        <dsp:cNvPr id="0" name=""/>
        <dsp:cNvSpPr/>
      </dsp:nvSpPr>
      <dsp:spPr>
        <a:xfrm>
          <a:off x="457849" y="20256"/>
          <a:ext cx="1421361" cy="599323"/>
        </a:xfrm>
        <a:prstGeom prst="roundRect">
          <a:avLst>
            <a:gd name="adj" fmla="val 166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conceptualizing SAP vision </a:t>
          </a:r>
          <a:r>
            <a:rPr lang="en-US" sz="11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and </a:t>
          </a:r>
          <a:r>
            <a:rPr lang="en-US" sz="11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framework</a:t>
          </a:r>
          <a:endParaRPr lang="en-US" sz="11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487111" y="49518"/>
        <a:ext cx="1362837" cy="540799"/>
      </dsp:txXfrm>
    </dsp:sp>
    <dsp:sp modelId="{7BDF94E8-6F63-CC4B-9256-D36903FD16BD}">
      <dsp:nvSpPr>
        <dsp:cNvPr id="0" name=""/>
        <dsp:cNvSpPr/>
      </dsp:nvSpPr>
      <dsp:spPr>
        <a:xfrm>
          <a:off x="1596638" y="77416"/>
          <a:ext cx="622729" cy="484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DCA88-E284-C14C-A002-924EB5CDE171}">
      <dsp:nvSpPr>
        <dsp:cNvPr id="0" name=""/>
        <dsp:cNvSpPr/>
      </dsp:nvSpPr>
      <dsp:spPr>
        <a:xfrm rot="5400000">
          <a:off x="1742931" y="1257309"/>
          <a:ext cx="508619" cy="57904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4F81BD">
            <a:tint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B325C-F05D-A342-97C6-4785B7352D54}">
      <dsp:nvSpPr>
        <dsp:cNvPr id="0" name=""/>
        <dsp:cNvSpPr/>
      </dsp:nvSpPr>
      <dsp:spPr>
        <a:xfrm>
          <a:off x="1447805" y="685799"/>
          <a:ext cx="1465815" cy="599323"/>
        </a:xfrm>
        <a:prstGeom prst="roundRect">
          <a:avLst>
            <a:gd name="adj" fmla="val 166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identifying and considering actions</a:t>
          </a:r>
          <a:endParaRPr lang="en-US" sz="11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477067" y="715061"/>
        <a:ext cx="1407291" cy="540799"/>
      </dsp:txXfrm>
    </dsp:sp>
    <dsp:sp modelId="{A7A16968-B3B6-524D-B4A1-70C1EA2F5C58}">
      <dsp:nvSpPr>
        <dsp:cNvPr id="0" name=""/>
        <dsp:cNvSpPr/>
      </dsp:nvSpPr>
      <dsp:spPr>
        <a:xfrm>
          <a:off x="2464394" y="750654"/>
          <a:ext cx="622729" cy="484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7AE35E-5EED-7A4B-A748-336E5009F9AF}">
      <dsp:nvSpPr>
        <dsp:cNvPr id="0" name=""/>
        <dsp:cNvSpPr/>
      </dsp:nvSpPr>
      <dsp:spPr>
        <a:xfrm rot="5400000">
          <a:off x="2733520" y="1978964"/>
          <a:ext cx="508619" cy="57904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4F81BD">
            <a:tint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BA0C3-4588-6841-A04F-E153FAA1520C}">
      <dsp:nvSpPr>
        <dsp:cNvPr id="0" name=""/>
        <dsp:cNvSpPr/>
      </dsp:nvSpPr>
      <dsp:spPr>
        <a:xfrm>
          <a:off x="2285996" y="1295401"/>
          <a:ext cx="1755936" cy="696156"/>
        </a:xfrm>
        <a:prstGeom prst="roundRect">
          <a:avLst>
            <a:gd name="adj" fmla="val 166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reviewing compatibility of actions with existing </a:t>
          </a:r>
          <a:r>
            <a:rPr lang="en-US" sz="11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institutional frameworks</a:t>
          </a:r>
        </a:p>
      </dsp:txBody>
      <dsp:txXfrm>
        <a:off x="2319986" y="1329391"/>
        <a:ext cx="1687956" cy="628176"/>
      </dsp:txXfrm>
    </dsp:sp>
    <dsp:sp modelId="{9A54C42B-54F0-5D4D-B8C7-D01C34774CD2}">
      <dsp:nvSpPr>
        <dsp:cNvPr id="0" name=""/>
        <dsp:cNvSpPr/>
      </dsp:nvSpPr>
      <dsp:spPr>
        <a:xfrm>
          <a:off x="3454983" y="1472308"/>
          <a:ext cx="622729" cy="484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8F697-7C30-E34C-8F78-AEA4EBCCF9BA}">
      <dsp:nvSpPr>
        <dsp:cNvPr id="0" name=""/>
        <dsp:cNvSpPr/>
      </dsp:nvSpPr>
      <dsp:spPr>
        <a:xfrm rot="5400000">
          <a:off x="3617036" y="2677241"/>
          <a:ext cx="508619" cy="57904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4F81BD">
            <a:tint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36C8F-66FE-5845-AFC1-1A955A5C994A}">
      <dsp:nvSpPr>
        <dsp:cNvPr id="0" name=""/>
        <dsp:cNvSpPr/>
      </dsp:nvSpPr>
      <dsp:spPr>
        <a:xfrm>
          <a:off x="3272475" y="2057402"/>
          <a:ext cx="1411232" cy="599323"/>
        </a:xfrm>
        <a:prstGeom prst="roundRect">
          <a:avLst>
            <a:gd name="adj" fmla="val 166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filtering and prioritizing actions; estimating cost and feasibility</a:t>
          </a:r>
          <a:endParaRPr lang="en-US" sz="11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3301737" y="2086664"/>
        <a:ext cx="1352708" cy="540799"/>
      </dsp:txXfrm>
    </dsp:sp>
    <dsp:sp modelId="{0D6F328D-DCFB-0B41-8034-2205E8A6178C}">
      <dsp:nvSpPr>
        <dsp:cNvPr id="0" name=""/>
        <dsp:cNvSpPr/>
      </dsp:nvSpPr>
      <dsp:spPr>
        <a:xfrm>
          <a:off x="4128160" y="2145546"/>
          <a:ext cx="622729" cy="484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CEF86-54EA-1545-A37D-80B3B8EDE501}">
      <dsp:nvSpPr>
        <dsp:cNvPr id="0" name=""/>
        <dsp:cNvSpPr/>
      </dsp:nvSpPr>
      <dsp:spPr>
        <a:xfrm>
          <a:off x="4190996" y="2743201"/>
          <a:ext cx="1264785" cy="711253"/>
        </a:xfrm>
        <a:prstGeom prst="roundRect">
          <a:avLst>
            <a:gd name="adj" fmla="val 166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recommendations for the next </a:t>
          </a:r>
          <a:r>
            <a:rPr lang="en-US" sz="11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steps</a:t>
          </a:r>
          <a:endParaRPr lang="en-US" sz="11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4225723" y="2777928"/>
        <a:ext cx="1195331" cy="641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347" cy="496490"/>
          </a:xfrm>
          <a:prstGeom prst="rect">
            <a:avLst/>
          </a:prstGeom>
        </p:spPr>
        <p:txBody>
          <a:bodyPr vert="horz" lIns="94870" tIns="47434" rIns="94870" bIns="4743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4" y="2"/>
            <a:ext cx="2946347" cy="496490"/>
          </a:xfrm>
          <a:prstGeom prst="rect">
            <a:avLst/>
          </a:prstGeom>
        </p:spPr>
        <p:txBody>
          <a:bodyPr vert="horz" lIns="94870" tIns="47434" rIns="94870" bIns="47434" rtlCol="0"/>
          <a:lstStyle>
            <a:lvl1pPr algn="r">
              <a:defRPr sz="1200"/>
            </a:lvl1pPr>
          </a:lstStyle>
          <a:p>
            <a:fld id="{129A3B7E-A866-49B7-8F5E-CF2AF17AAB06}" type="datetimeFigureOut">
              <a:rPr lang="en-GB" smtClean="0"/>
              <a:t>06/03/2018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1363"/>
            <a:ext cx="4967287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70" tIns="47434" rIns="94870" bIns="4743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3"/>
            <a:ext cx="5439410" cy="4468415"/>
          </a:xfrm>
          <a:prstGeom prst="rect">
            <a:avLst/>
          </a:prstGeom>
        </p:spPr>
        <p:txBody>
          <a:bodyPr vert="horz" lIns="94870" tIns="47434" rIns="94870" bIns="4743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1600"/>
            <a:ext cx="2946347" cy="496490"/>
          </a:xfrm>
          <a:prstGeom prst="rect">
            <a:avLst/>
          </a:prstGeom>
        </p:spPr>
        <p:txBody>
          <a:bodyPr vert="horz" lIns="94870" tIns="47434" rIns="94870" bIns="4743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4" y="9431600"/>
            <a:ext cx="2946347" cy="496490"/>
          </a:xfrm>
          <a:prstGeom prst="rect">
            <a:avLst/>
          </a:prstGeom>
        </p:spPr>
        <p:txBody>
          <a:bodyPr vert="horz" lIns="94870" tIns="47434" rIns="94870" bIns="47434" rtlCol="0" anchor="b"/>
          <a:lstStyle>
            <a:lvl1pPr algn="r">
              <a:defRPr sz="1200"/>
            </a:lvl1pPr>
          </a:lstStyle>
          <a:p>
            <a:fld id="{186B23E2-F91F-430A-9FDD-BF01E021E2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0481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E96D0-8E04-4F32-ADCF-AFFFCCE451B6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97399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1363"/>
            <a:ext cx="4967287" cy="372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B23E2-F91F-430A-9FDD-BF01E021E24E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717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926"/>
            <a:ext cx="5143500" cy="124142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087D-39EB-4B04-9AF0-1399DFC4CB10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FE8F-8C61-4F7A-82EC-D739C259C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448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087D-39EB-4B04-9AF0-1399DFC4CB10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FE8F-8C61-4F7A-82EC-D739C259C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28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4639"/>
            <a:ext cx="1478756" cy="435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4639"/>
            <a:ext cx="4321969" cy="4357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087D-39EB-4B04-9AF0-1399DFC4CB10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FE8F-8C61-4F7A-82EC-D739C259C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648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00"/>
            <a:ext cx="6857987" cy="47461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0222"/>
            <a:ext cx="6857987" cy="5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03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00"/>
            <a:ext cx="6857987" cy="47461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0222"/>
            <a:ext cx="6857987" cy="5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6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4630222"/>
            <a:ext cx="6857987" cy="5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57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126907"/>
            <a:ext cx="3028950" cy="3394472"/>
          </a:xfrm>
        </p:spPr>
        <p:txBody>
          <a:bodyPr/>
          <a:lstStyle>
            <a:lvl1pPr>
              <a:defRPr sz="1575">
                <a:latin typeface="Arial" pitchFamily="34" charset="0"/>
                <a:cs typeface="Arial" pitchFamily="34" charset="0"/>
              </a:defRPr>
            </a:lvl1pPr>
            <a:lvl2pPr>
              <a:defRPr sz="1350">
                <a:latin typeface="Arial" pitchFamily="34" charset="0"/>
                <a:cs typeface="Arial" pitchFamily="34" charset="0"/>
              </a:defRPr>
            </a:lvl2pPr>
            <a:lvl3pPr>
              <a:defRPr sz="1125">
                <a:latin typeface="Arial" pitchFamily="34" charset="0"/>
                <a:cs typeface="Arial" pitchFamily="34" charset="0"/>
              </a:defRPr>
            </a:lvl3pPr>
            <a:lvl4pPr>
              <a:defRPr sz="1013">
                <a:latin typeface="Arial" pitchFamily="34" charset="0"/>
                <a:cs typeface="Arial" pitchFamily="34" charset="0"/>
              </a:defRPr>
            </a:lvl4pPr>
            <a:lvl5pPr>
              <a:defRPr sz="1013">
                <a:latin typeface="Arial" pitchFamily="34" charset="0"/>
                <a:cs typeface="Arial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153541"/>
            <a:ext cx="3028950" cy="3394472"/>
          </a:xfrm>
        </p:spPr>
        <p:txBody>
          <a:bodyPr/>
          <a:lstStyle>
            <a:lvl1pPr>
              <a:defRPr sz="1575">
                <a:latin typeface="Arial" pitchFamily="34" charset="0"/>
                <a:cs typeface="Arial" pitchFamily="34" charset="0"/>
              </a:defRPr>
            </a:lvl1pPr>
            <a:lvl2pPr>
              <a:defRPr sz="1350">
                <a:latin typeface="Arial" pitchFamily="34" charset="0"/>
                <a:cs typeface="Arial" pitchFamily="34" charset="0"/>
              </a:defRPr>
            </a:lvl2pPr>
            <a:lvl3pPr>
              <a:defRPr sz="1125">
                <a:latin typeface="Arial" pitchFamily="34" charset="0"/>
                <a:cs typeface="Arial" pitchFamily="34" charset="0"/>
              </a:defRPr>
            </a:lvl3pPr>
            <a:lvl4pPr>
              <a:defRPr sz="1013">
                <a:latin typeface="Arial" pitchFamily="34" charset="0"/>
                <a:cs typeface="Arial" pitchFamily="34" charset="0"/>
              </a:defRPr>
            </a:lvl4pPr>
            <a:lvl5pPr>
              <a:defRPr sz="1013">
                <a:latin typeface="Arial" pitchFamily="34" charset="0"/>
                <a:cs typeface="Arial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30AA-49E1-4E89-BF06-DF5532A9EF7E}" type="datetimeFigureOut">
              <a:rPr lang="en-GB" smtClean="0"/>
              <a:t>06/03/2018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9D7-BB11-424E-A7D5-CC28139A8A41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4531855"/>
            <a:ext cx="6858000" cy="530671"/>
            <a:chOff x="0" y="6033594"/>
            <a:chExt cx="9144000" cy="707561"/>
          </a:xfrm>
        </p:grpSpPr>
        <p:pic>
          <p:nvPicPr>
            <p:cNvPr id="16" name="Picture 15" descr="IMWI_logo_mediu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000" y="6033594"/>
              <a:ext cx="990600" cy="697406"/>
            </a:xfrm>
            <a:prstGeom prst="rect">
              <a:avLst/>
            </a:prstGeom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0" y="6412468"/>
              <a:ext cx="9144000" cy="2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88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/>
                </a:rPr>
                <a:t>www.iwmi.org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0" y="6082269"/>
              <a:ext cx="9144000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13" dirty="0">
                  <a:solidFill>
                    <a:srgbClr val="0070C0"/>
                  </a:solidFill>
                  <a:latin typeface="Arial"/>
                  <a:cs typeface="Arial"/>
                </a:rPr>
                <a:t>Water for a food-secure world</a:t>
              </a:r>
              <a:endParaRPr lang="en-GB" sz="1013" dirty="0">
                <a:solidFill>
                  <a:srgbClr val="0070C0"/>
                </a:solidFill>
                <a:latin typeface="Arial"/>
                <a:cs typeface="Arial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6063" y="6083780"/>
              <a:ext cx="2135187" cy="657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0" name="Straight Connector 19"/>
          <p:cNvCxnSpPr/>
          <p:nvPr/>
        </p:nvCxnSpPr>
        <p:spPr>
          <a:xfrm flipV="1">
            <a:off x="3424822" y="1136343"/>
            <a:ext cx="0" cy="3419835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938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30AA-49E1-4E89-BF06-DF5532A9EF7E}" type="datetimeFigureOut">
              <a:rPr lang="en-GB" smtClean="0"/>
              <a:t>06/03/2018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9D7-BB11-424E-A7D5-CC28139A8A41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4444121"/>
            <a:ext cx="6858000" cy="833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0" y="4525197"/>
            <a:ext cx="6858000" cy="530671"/>
            <a:chOff x="0" y="6033594"/>
            <a:chExt cx="9144000" cy="707561"/>
          </a:xfrm>
        </p:grpSpPr>
        <p:pic>
          <p:nvPicPr>
            <p:cNvPr id="20" name="Picture 19" descr="IMWI_logo_mediu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000" y="6033594"/>
              <a:ext cx="990600" cy="697406"/>
            </a:xfrm>
            <a:prstGeom prst="rect">
              <a:avLst/>
            </a:prstGeom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0" y="6412468"/>
              <a:ext cx="9144000" cy="2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88" b="1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www.iwmi.org</a:t>
              </a:r>
              <a:endParaRPr lang="en-GB" sz="788" b="1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0" y="6082269"/>
              <a:ext cx="9132378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13" kern="1200" dirty="0" smtClean="0">
                  <a:solidFill>
                    <a:srgbClr val="0070C0"/>
                  </a:solidFill>
                  <a:latin typeface="Arial"/>
                  <a:cs typeface="Arial"/>
                </a:rPr>
                <a:t>Water for a food-secure world</a:t>
              </a:r>
              <a:endParaRPr lang="en-GB" sz="1013" dirty="0">
                <a:solidFill>
                  <a:srgbClr val="0070C0"/>
                </a:solidFill>
                <a:latin typeface="Arial"/>
                <a:cs typeface="Arial"/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6063" y="6083780"/>
              <a:ext cx="2135187" cy="657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 descr="C:\Users\Mmascarenhas\AppData\Local\Microsoft\Windows\Temporary Internet Files\Content.Outlook\IXSVHC43\IWMI_SWP_2012_Logo_TEXT only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611" y="6043885"/>
              <a:ext cx="537641" cy="682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9622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0E49-02E5-4F28-BC94-FF97E4B3D4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B022-964F-4A81-966A-0E552EF1F1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6053502" y="3641502"/>
            <a:ext cx="142998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prstClr val="white"/>
                </a:solidFill>
              </a:rPr>
              <a:t>Photo: David Brazier/IWMI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5994783" y="3573598"/>
            <a:ext cx="1547419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prstClr val="white"/>
                </a:solidFill>
              </a:rPr>
              <a:t>Photo :Tom van Cakenberghe/IWMI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6081516" y="4392782"/>
            <a:ext cx="142998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prstClr val="white"/>
                </a:solidFill>
              </a:rPr>
              <a:t>Photo : David Brazier/IWMI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6060521" y="4362031"/>
            <a:ext cx="142998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prstClr val="white"/>
                </a:solidFill>
              </a:rPr>
              <a:t>Photo: David Brazier/IWMI</a:t>
            </a:r>
          </a:p>
        </p:txBody>
      </p:sp>
    </p:spTree>
    <p:extLst>
      <p:ext uri="{BB962C8B-B14F-4D97-AF65-F5344CB8AC3E}">
        <p14:creationId xmlns:p14="http://schemas.microsoft.com/office/powerpoint/2010/main" val="373198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>
            <a:noAutofit/>
          </a:bodyPr>
          <a:lstStyle>
            <a:lvl1pPr marL="0" indent="0">
              <a:buNone/>
              <a:defRPr sz="1238" b="1">
                <a:latin typeface="Arial" pitchFamily="34" charset="0"/>
                <a:cs typeface="Arial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350">
                <a:latin typeface="Arial" pitchFamily="34" charset="0"/>
                <a:cs typeface="Arial" pitchFamily="34" charset="0"/>
              </a:defRPr>
            </a:lvl1pPr>
            <a:lvl2pPr>
              <a:defRPr sz="1125">
                <a:latin typeface="Arial" pitchFamily="34" charset="0"/>
                <a:cs typeface="Arial" pitchFamily="34" charset="0"/>
              </a:defRPr>
            </a:lvl2pPr>
            <a:lvl3pPr>
              <a:defRPr sz="1013">
                <a:latin typeface="Arial" pitchFamily="34" charset="0"/>
                <a:cs typeface="Arial" pitchFamily="34" charset="0"/>
              </a:defRPr>
            </a:lvl3pPr>
            <a:lvl4pPr>
              <a:defRPr sz="900">
                <a:latin typeface="Arial" pitchFamily="34" charset="0"/>
                <a:cs typeface="Arial" pitchFamily="34" charset="0"/>
              </a:defRPr>
            </a:lvl4pPr>
            <a:lvl5pPr>
              <a:defRPr sz="900">
                <a:latin typeface="Arial" pitchFamily="34" charset="0"/>
                <a:cs typeface="Arial" pitchFamily="34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>
            <a:noAutofit/>
          </a:bodyPr>
          <a:lstStyle>
            <a:lvl1pPr marL="0" indent="0">
              <a:buNone/>
              <a:defRPr sz="1238" b="1">
                <a:latin typeface="Arial" pitchFamily="34" charset="0"/>
                <a:cs typeface="Arial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30AA-49E1-4E89-BF06-DF5532A9EF7E}" type="datetimeFigureOut">
              <a:rPr lang="en-GB" smtClean="0"/>
              <a:t>06/03/2018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9D7-BB11-424E-A7D5-CC28139A8A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482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30AA-49E1-4E89-BF06-DF5532A9EF7E}" type="datetimeFigureOut">
              <a:rPr lang="en-GB" smtClean="0"/>
              <a:t>06/03/2018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9D7-BB11-424E-A7D5-CC28139A8A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54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087D-39EB-4B04-9AF0-1399DFC4CB10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FE8F-8C61-4F7A-82EC-D739C259C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705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125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575">
                <a:latin typeface="Arial" pitchFamily="34" charset="0"/>
                <a:cs typeface="Arial" pitchFamily="34" charset="0"/>
              </a:defRPr>
            </a:lvl2pPr>
            <a:lvl3pPr>
              <a:defRPr sz="1350">
                <a:latin typeface="Arial" pitchFamily="34" charset="0"/>
                <a:cs typeface="Arial" pitchFamily="34" charset="0"/>
              </a:defRPr>
            </a:lvl3pPr>
            <a:lvl4pPr>
              <a:defRPr sz="1125">
                <a:latin typeface="Arial" pitchFamily="34" charset="0"/>
                <a:cs typeface="Arial" pitchFamily="34" charset="0"/>
              </a:defRPr>
            </a:lvl4pPr>
            <a:lvl5pPr>
              <a:defRPr sz="1125">
                <a:latin typeface="Arial" pitchFamily="34" charset="0"/>
                <a:cs typeface="Arial" pitchFamily="34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788">
                <a:latin typeface="Arial" pitchFamily="34" charset="0"/>
                <a:cs typeface="Arial" pitchFamily="34" charset="0"/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30AA-49E1-4E89-BF06-DF5532A9EF7E}" type="datetimeFigureOut">
              <a:rPr lang="en-GB" smtClean="0"/>
              <a:t>06/03/2018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9D7-BB11-424E-A7D5-CC28139A8A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938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125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788">
                <a:latin typeface="Arial" pitchFamily="34" charset="0"/>
                <a:cs typeface="Arial" pitchFamily="34" charset="0"/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30AA-49E1-4E89-BF06-DF5532A9EF7E}" type="datetimeFigureOut">
              <a:rPr lang="en-GB" smtClean="0"/>
              <a:t>06/03/2018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9D7-BB11-424E-A7D5-CC28139A8A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9592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30AA-49E1-4E89-BF06-DF5532A9EF7E}" type="datetimeFigureOut">
              <a:rPr lang="en-GB" smtClean="0"/>
              <a:t>06/03/2018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9D7-BB11-424E-A7D5-CC28139A8A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767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30AA-49E1-4E89-BF06-DF5532A9EF7E}" type="datetimeFigureOut">
              <a:rPr lang="en-GB" smtClean="0"/>
              <a:t>06/03/2018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9D7-BB11-424E-A7D5-CC28139A8A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910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00152"/>
            <a:ext cx="6172200" cy="322669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4"/>
            <a:ext cx="1600200" cy="273844"/>
          </a:xfrm>
          <a:prstGeom prst="rect">
            <a:avLst/>
          </a:prstGeom>
        </p:spPr>
        <p:txBody>
          <a:bodyPr/>
          <a:lstStyle/>
          <a:p>
            <a:fld id="{3C2D30AA-49E1-4E89-BF06-DF5532A9EF7E}" type="datetimeFigureOut">
              <a:rPr lang="en-GB" smtClean="0"/>
              <a:t>06/03/2018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2" y="4767264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67264"/>
            <a:ext cx="1600200" cy="273844"/>
          </a:xfrm>
          <a:prstGeom prst="rect">
            <a:avLst/>
          </a:prstGeom>
        </p:spPr>
        <p:txBody>
          <a:bodyPr/>
          <a:lstStyle/>
          <a:p>
            <a:fld id="{105C09D7-BB11-424E-A7D5-CC28139A8A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15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700"/>
            <a:ext cx="5915025" cy="21399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1700"/>
            <a:ext cx="5915025" cy="112553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087D-39EB-4B04-9AF0-1399DFC4CB10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FE8F-8C61-4F7A-82EC-D739C259C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09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370013"/>
            <a:ext cx="2900363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370013"/>
            <a:ext cx="2900363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087D-39EB-4B04-9AF0-1399DFC4CB10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FE8F-8C61-4F7A-82EC-D739C259C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59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79" y="274639"/>
            <a:ext cx="5915025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679" y="1260475"/>
            <a:ext cx="2901553" cy="619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679" y="1879600"/>
            <a:ext cx="2901553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5841" cy="619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5841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087D-39EB-4B04-9AF0-1399DFC4CB10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FE8F-8C61-4F7A-82EC-D739C259C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57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087D-39EB-4B04-9AF0-1399DFC4CB10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FE8F-8C61-4F7A-82EC-D739C259C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50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087D-39EB-4B04-9AF0-1399DFC4CB10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FE8F-8C61-4F7A-82EC-D739C259C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7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79" y="342900"/>
            <a:ext cx="2212181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41" y="741364"/>
            <a:ext cx="3471863" cy="36544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679" y="1543050"/>
            <a:ext cx="2212181" cy="28590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087D-39EB-4B04-9AF0-1399DFC4CB10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FE8F-8C61-4F7A-82EC-D739C259C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688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79" y="342900"/>
            <a:ext cx="2212181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841" y="741364"/>
            <a:ext cx="3471863" cy="36544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679" y="1543050"/>
            <a:ext cx="2212181" cy="28590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087D-39EB-4B04-9AF0-1399DFC4CB10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FE8F-8C61-4F7A-82EC-D739C259C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69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4639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1087D-39EB-4B04-9AF0-1399DFC4CB10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0FE8F-8C61-4F7A-82EC-D739C259C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47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802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1087D-39EB-4B04-9AF0-1399DFC4CB10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0FE8F-8C61-4F7A-82EC-D739C259C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75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iming>
    <p:tnLst>
      <p:par>
        <p:cTn id="1" dur="indefinite" restart="never" nodeType="tmRoot"/>
      </p:par>
    </p:tnLst>
  </p:timing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Users\k.villholth\Pictures\2014\06 Jun 2014\P1000578_sma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5" r="18001" b="6316"/>
          <a:stretch/>
        </p:blipFill>
        <p:spPr bwMode="auto">
          <a:xfrm>
            <a:off x="-32657" y="-1427"/>
            <a:ext cx="6895104" cy="527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" y="-1"/>
            <a:ext cx="6858000" cy="1035965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RAMOTSWA PROJECT </a:t>
            </a:r>
            <a:endParaRPr lang="en-ZA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RAMOTSWA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2:-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Strategic Action Plan / Linkages to RBOs </a:t>
            </a:r>
            <a:r>
              <a:rPr lang="en-Z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06 March 2018</a:t>
            </a:r>
            <a:endParaRPr lang="en-GB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462487"/>
            <a:ext cx="6858000" cy="6810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" y="4000812"/>
            <a:ext cx="6858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ZA" sz="12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ZA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Regional </a:t>
            </a:r>
            <a:r>
              <a:rPr lang="en-ZA" sz="1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Meeting on Tools </a:t>
            </a:r>
            <a:r>
              <a:rPr lang="en-ZA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 the </a:t>
            </a:r>
            <a:r>
              <a:rPr lang="en-ZA" sz="1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Sustainable Management of Transboundary Aquifers </a:t>
            </a:r>
          </a:p>
          <a:p>
            <a:r>
              <a:rPr lang="da-DK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06-09 March 2018, Gaborone</a:t>
            </a:r>
            <a:r>
              <a:rPr lang="en-GB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Botswana </a:t>
            </a:r>
            <a:endParaRPr lang="en-GB" sz="1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I:\IGRAC\H. Communication\Corporate Style\Logos\IGRAC-logos\IGRAC-Offici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849" y="4575533"/>
            <a:ext cx="1256060" cy="45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1034" y="4557310"/>
            <a:ext cx="1900784" cy="491359"/>
          </a:xfrm>
          <a:prstGeom prst="rect">
            <a:avLst/>
          </a:prstGeom>
        </p:spPr>
      </p:pic>
      <p:pic>
        <p:nvPicPr>
          <p:cNvPr id="15" name="Image 5" descr="sector_sc_ihp_en-col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" y="4546943"/>
            <a:ext cx="918122" cy="51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69" y="4617049"/>
            <a:ext cx="832772" cy="37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"/>
          <p:cNvGrpSpPr>
            <a:grpSpLocks/>
          </p:cNvGrpSpPr>
          <p:nvPr/>
        </p:nvGrpSpPr>
        <p:grpSpPr bwMode="auto">
          <a:xfrm>
            <a:off x="2098251" y="4600648"/>
            <a:ext cx="590134" cy="462862"/>
            <a:chOff x="0" y="0"/>
            <a:chExt cx="1957562" cy="2180804"/>
          </a:xfrm>
        </p:grpSpPr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74227" cy="116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75365"/>
              <a:ext cx="1957562" cy="905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6670" y="4674963"/>
            <a:ext cx="1009569" cy="256050"/>
          </a:xfrm>
          <a:prstGeom prst="rect">
            <a:avLst/>
          </a:prstGeom>
        </p:spPr>
      </p:pic>
      <p:pic>
        <p:nvPicPr>
          <p:cNvPr id="24" name="Picture 13" descr="../Desktop/Screen%20Shot%202016-10-04%20at%2012.26.48%20AM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714" y="2970944"/>
            <a:ext cx="1427170" cy="42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038600" y="3203550"/>
            <a:ext cx="284988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Piet Kenabatho</a:t>
            </a:r>
          </a:p>
          <a:p>
            <a:r>
              <a:rPr lang="en-ZA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University of Botswana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037272"/>
            <a:ext cx="751287" cy="1949180"/>
            <a:chOff x="-1" y="1660475"/>
            <a:chExt cx="751287" cy="1949180"/>
          </a:xfrm>
        </p:grpSpPr>
        <p:sp>
          <p:nvSpPr>
            <p:cNvPr id="25" name="Rectangle 24"/>
            <p:cNvSpPr/>
            <p:nvPr/>
          </p:nvSpPr>
          <p:spPr>
            <a:xfrm>
              <a:off x="-1" y="1660475"/>
              <a:ext cx="751287" cy="19491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481" y="1771068"/>
              <a:ext cx="597842" cy="460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4094" y="2304468"/>
              <a:ext cx="479079" cy="502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8250" y="2939158"/>
              <a:ext cx="430768" cy="529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35" y="3385603"/>
            <a:ext cx="2268228" cy="63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7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6172200" cy="457200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JSAP Vision and Framework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14350"/>
            <a:ext cx="5029200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600" y="104775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Based on consultations in South Africa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29678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0"/>
            <a:ext cx="6172200" cy="44740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Joint Vision and Framework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14398" y="447409"/>
            <a:ext cx="4876799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899" y="3913744"/>
            <a:ext cx="5905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Objectives</a:t>
            </a:r>
            <a:r>
              <a:rPr lang="en-US" dirty="0" smtClean="0"/>
              <a:t>                     </a:t>
            </a:r>
            <a:r>
              <a:rPr lang="en-US" sz="2000" b="1" dirty="0" smtClean="0"/>
              <a:t>Targets</a:t>
            </a:r>
            <a:r>
              <a:rPr lang="en-US" dirty="0" smtClean="0"/>
              <a:t>                      </a:t>
            </a:r>
            <a:r>
              <a:rPr lang="en-US" sz="2000" b="1" dirty="0" smtClean="0"/>
              <a:t>Actions</a:t>
            </a:r>
            <a:endParaRPr lang="en-GB" sz="2000" b="1" dirty="0"/>
          </a:p>
        </p:txBody>
      </p:sp>
      <p:sp>
        <p:nvSpPr>
          <p:cNvPr id="5" name="Right Arrow 4"/>
          <p:cNvSpPr/>
          <p:nvPr/>
        </p:nvSpPr>
        <p:spPr>
          <a:xfrm>
            <a:off x="1588006" y="38714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3505200" y="38714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7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42900" y="205979"/>
            <a:ext cx="6286500" cy="85725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Key actions in the JSAP and linkages to RBOs</a:t>
            </a:r>
            <a:endParaRPr lang="en-GB" sz="2400" b="1" dirty="0"/>
          </a:p>
        </p:txBody>
      </p:sp>
      <p:pic>
        <p:nvPicPr>
          <p:cNvPr id="4" name="Picture 3" descr="C:\Users\davies\Desktop\new pic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8" b="3232"/>
          <a:stretch/>
        </p:blipFill>
        <p:spPr bwMode="auto">
          <a:xfrm>
            <a:off x="369176" y="1219260"/>
            <a:ext cx="5981700" cy="3124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81915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Example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03148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800" b="1" dirty="0"/>
              <a:t>Potential role of Advisory Committee</a:t>
            </a:r>
            <a:br>
              <a:rPr lang="de-DE" sz="2800" b="1" dirty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895350"/>
            <a:ext cx="6553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2000" dirty="0" smtClean="0"/>
              <a:t>Advise </a:t>
            </a:r>
            <a:r>
              <a:rPr lang="en-US" sz="2000" dirty="0"/>
              <a:t>on the project’s </a:t>
            </a:r>
            <a:r>
              <a:rPr lang="en-US" sz="2000" b="1" u="sng" dirty="0"/>
              <a:t>strategic direction </a:t>
            </a:r>
            <a:r>
              <a:rPr lang="en-US" sz="2000" dirty="0"/>
              <a:t>and </a:t>
            </a:r>
            <a:r>
              <a:rPr lang="en-US" sz="2000" b="1" u="sng" dirty="0"/>
              <a:t>prioritization</a:t>
            </a:r>
            <a:r>
              <a:rPr lang="en-US" sz="2000" dirty="0"/>
              <a:t> of key areas and </a:t>
            </a:r>
            <a:r>
              <a:rPr lang="en-US" sz="2000" dirty="0" smtClean="0"/>
              <a:t>topics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000" b="1" dirty="0">
                <a:solidFill>
                  <a:srgbClr val="7030A0"/>
                </a:solidFill>
              </a:rPr>
              <a:t>Foster incremental transition from project committee to standalone working committee, securing support from national authorities and endorsement from the JPTC</a:t>
            </a:r>
            <a:endParaRPr lang="en-GB" sz="2000" b="1" dirty="0">
              <a:solidFill>
                <a:srgbClr val="7030A0"/>
              </a:solidFill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en-US" sz="2000" dirty="0" smtClean="0"/>
              <a:t>Report </a:t>
            </a:r>
            <a:r>
              <a:rPr lang="en-US" sz="2000" dirty="0"/>
              <a:t>to the Joint Permanent Technical Committee (JPTC) on key areas of progress</a:t>
            </a:r>
            <a:endParaRPr lang="en-GB" sz="2000" dirty="0"/>
          </a:p>
          <a:p>
            <a:pPr marL="342900" lvl="0" indent="-342900">
              <a:buFont typeface="+mj-lt"/>
              <a:buAutoNum type="arabicParenR"/>
            </a:pPr>
            <a:r>
              <a:rPr lang="en-US" sz="2000" dirty="0"/>
              <a:t>Provide advice and possible solutions to challenges identified by the project management and associated </a:t>
            </a:r>
            <a:r>
              <a:rPr lang="en-US" sz="2000" dirty="0" smtClean="0"/>
              <a:t>team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3295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800" b="1" dirty="0"/>
              <a:t>Potential role of Advisory Committee</a:t>
            </a:r>
            <a:br>
              <a:rPr lang="de-DE" sz="2800" b="1" dirty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895350"/>
            <a:ext cx="655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5"/>
            </a:pPr>
            <a:r>
              <a:rPr lang="en-US" sz="2000" dirty="0"/>
              <a:t>Highlight challenges identified in the project management team and how they can be addressed </a:t>
            </a:r>
            <a:endParaRPr lang="en-GB" sz="2000" dirty="0"/>
          </a:p>
          <a:p>
            <a:pPr marL="342900" indent="-342900">
              <a:buFont typeface="+mj-lt"/>
              <a:buAutoNum type="arabicParenR" startAt="5"/>
            </a:pPr>
            <a:r>
              <a:rPr lang="en-US" sz="2000" dirty="0" smtClean="0"/>
              <a:t>Help </a:t>
            </a:r>
            <a:r>
              <a:rPr lang="en-US" sz="2000" dirty="0"/>
              <a:t>match investment opportunities identified by the project with available resources</a:t>
            </a:r>
            <a:endParaRPr lang="en-GB" sz="2000" dirty="0"/>
          </a:p>
          <a:p>
            <a:pPr marL="342900" lvl="0" indent="-342900">
              <a:buFont typeface="+mj-lt"/>
              <a:buAutoNum type="arabicParenR" startAt="5"/>
            </a:pPr>
            <a:r>
              <a:rPr lang="en-US" sz="2000" dirty="0"/>
              <a:t>Support and guide outcomes of the SAP</a:t>
            </a:r>
            <a:endParaRPr lang="en-GB" sz="2000" dirty="0"/>
          </a:p>
          <a:p>
            <a:pPr marL="342900" lvl="0" indent="-342900">
              <a:buFont typeface="+mj-lt"/>
              <a:buAutoNum type="arabicParenR" startAt="5"/>
            </a:pPr>
            <a:r>
              <a:rPr lang="en-US" sz="2000" dirty="0" smtClean="0"/>
              <a:t>Promote </a:t>
            </a:r>
            <a:r>
              <a:rPr lang="en-US" sz="2000" dirty="0"/>
              <a:t>awareness of transboundary groundwater management risks and opportunities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4106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210300" cy="857250"/>
          </a:xfrm>
        </p:spPr>
        <p:txBody>
          <a:bodyPr/>
          <a:lstStyle/>
          <a:p>
            <a:r>
              <a:rPr lang="en-US" b="1" dirty="0" smtClean="0"/>
              <a:t>Composition of the Advisory Committee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276350"/>
            <a:ext cx="6553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arenR"/>
            </a:pPr>
            <a:r>
              <a:rPr lang="en-US" sz="2000" dirty="0"/>
              <a:t>SADC (Water): Phera Ramoeli/Ken Msibi</a:t>
            </a:r>
            <a:endParaRPr lang="en-GB" sz="2000" dirty="0"/>
          </a:p>
          <a:p>
            <a:pPr marL="342900" lvl="0" indent="-342900">
              <a:buFont typeface="+mj-lt"/>
              <a:buAutoNum type="arabicParenR"/>
            </a:pPr>
            <a:r>
              <a:rPr lang="en-US" sz="2000" dirty="0"/>
              <a:t>JPTC (SA Member)</a:t>
            </a:r>
            <a:endParaRPr lang="en-GB" sz="2000" dirty="0"/>
          </a:p>
          <a:p>
            <a:pPr marL="342900" lvl="0" indent="-342900">
              <a:buFont typeface="+mj-lt"/>
              <a:buAutoNum type="arabicParenR"/>
            </a:pPr>
            <a:r>
              <a:rPr lang="en-US" sz="2000" dirty="0"/>
              <a:t>JPTC (Botswana Member)</a:t>
            </a:r>
            <a:endParaRPr lang="en-GB" sz="2000" dirty="0"/>
          </a:p>
          <a:p>
            <a:pPr marL="342900" lvl="0" indent="-342900">
              <a:buFont typeface="+mj-lt"/>
              <a:buAutoNum type="arabicParenR"/>
            </a:pPr>
            <a:r>
              <a:rPr lang="en-US" sz="2000" dirty="0"/>
              <a:t>DWA (Botswana; co-chair): Keodumetse Keetile</a:t>
            </a:r>
            <a:endParaRPr lang="en-GB" sz="2000" dirty="0"/>
          </a:p>
          <a:p>
            <a:pPr marL="342900" lvl="0" indent="-342900">
              <a:buFont typeface="+mj-lt"/>
              <a:buAutoNum type="arabicParenR"/>
            </a:pPr>
            <a:r>
              <a:rPr lang="en-US" sz="2000" dirty="0"/>
              <a:t>DWS (South </a:t>
            </a:r>
            <a:r>
              <a:rPr lang="en-US" sz="2000" dirty="0" smtClean="0"/>
              <a:t>Africa: </a:t>
            </a:r>
            <a:r>
              <a:rPr lang="en-US" sz="2000" dirty="0"/>
              <a:t>co-chair): Sakhile Mndaweni </a:t>
            </a:r>
            <a:endParaRPr lang="en-GB" sz="2000" dirty="0"/>
          </a:p>
          <a:p>
            <a:pPr marL="342900" lvl="0" indent="-342900">
              <a:buFont typeface="+mj-lt"/>
              <a:buAutoNum type="arabicParenR"/>
            </a:pPr>
            <a:r>
              <a:rPr lang="en-US" sz="2000" dirty="0"/>
              <a:t>LIMCOM: Sergio Sitoe</a:t>
            </a:r>
            <a:endParaRPr lang="en-GB" sz="2000" dirty="0"/>
          </a:p>
          <a:p>
            <a:pPr marL="342900" lvl="0" indent="-342900">
              <a:buFont typeface="+mj-lt"/>
              <a:buAutoNum type="arabicParenR"/>
            </a:pPr>
            <a:r>
              <a:rPr lang="en-US" sz="2000" dirty="0"/>
              <a:t>IWMI: Karen Villholth/Jonathan Lautze</a:t>
            </a:r>
            <a:endParaRPr lang="en-GB" sz="2000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71475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7030A0"/>
                </a:solidFill>
              </a:rPr>
              <a:t>All invited for a meeting on Wednesday at 4PM</a:t>
            </a:r>
            <a:endParaRPr lang="en-GB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1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38150"/>
            <a:ext cx="6400801" cy="411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95187" y="3486150"/>
            <a:ext cx="288541" cy="94809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75" dirty="0">
                <a:solidFill>
                  <a:schemeClr val="bg1"/>
                </a:solidFill>
              </a:rPr>
              <a:t>Photo by  Y. </a:t>
            </a:r>
            <a:r>
              <a:rPr lang="en-US" sz="675" dirty="0" err="1">
                <a:solidFill>
                  <a:schemeClr val="bg1"/>
                </a:solidFill>
              </a:rPr>
              <a:t>ALtchenko</a:t>
            </a:r>
            <a:endParaRPr lang="fr-FR" sz="675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0622" y="2914650"/>
            <a:ext cx="4251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Thank You</a:t>
            </a:r>
          </a:p>
          <a:p>
            <a:endParaRPr lang="en-GB" sz="2700" dirty="0">
              <a:solidFill>
                <a:schemeClr val="bg1"/>
              </a:solidFill>
            </a:endParaRPr>
          </a:p>
          <a:p>
            <a:r>
              <a:rPr lang="en-GB" sz="2700" dirty="0">
                <a:solidFill>
                  <a:schemeClr val="bg1"/>
                </a:solidFill>
              </a:rPr>
              <a:t>http://ramotswa.iwmi.org/ </a:t>
            </a:r>
          </a:p>
          <a:p>
            <a:r>
              <a:rPr lang="en-US" sz="2700" dirty="0">
                <a:solidFill>
                  <a:schemeClr val="bg1"/>
                </a:solidFill>
              </a:rPr>
              <a:t>                    </a:t>
            </a:r>
            <a:endParaRPr lang="en-GB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60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04800" y="308618"/>
            <a:ext cx="6846569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GB" sz="1400" dirty="0"/>
          </a:p>
          <a:p>
            <a:pPr marL="214313" indent="-214313">
              <a:buFont typeface="Arial" charset="0"/>
              <a:buChar char="•"/>
            </a:pPr>
            <a:endParaRPr lang="en-GB" sz="1600" b="1" dirty="0" smtClean="0"/>
          </a:p>
          <a:p>
            <a:pPr marL="457200" indent="-457200">
              <a:buFont typeface="+mj-lt"/>
              <a:buAutoNum type="arabicParenR"/>
            </a:pPr>
            <a:r>
              <a:rPr lang="en-GB" sz="2400" b="1" dirty="0" smtClean="0"/>
              <a:t>Overview of SAP Process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b="1" dirty="0" smtClean="0"/>
              <a:t>JSAP vision </a:t>
            </a:r>
            <a:r>
              <a:rPr lang="en-GB" sz="2400" b="1" dirty="0"/>
              <a:t>and </a:t>
            </a:r>
            <a:r>
              <a:rPr lang="en-GB" sz="2400" b="1" dirty="0" smtClean="0"/>
              <a:t>framework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b="1" dirty="0" smtClean="0"/>
              <a:t>Key Actions in </a:t>
            </a:r>
            <a:r>
              <a:rPr lang="en-GB" sz="2400" b="1" dirty="0"/>
              <a:t>the SAP </a:t>
            </a:r>
            <a:r>
              <a:rPr lang="en-GB" sz="2400" b="1" dirty="0" smtClean="0"/>
              <a:t>and linkages to </a:t>
            </a:r>
            <a:r>
              <a:rPr lang="en-GB" sz="2400" b="1" dirty="0"/>
              <a:t>RBOs </a:t>
            </a:r>
            <a:endParaRPr lang="en-GB" sz="2400" b="1" dirty="0" smtClean="0"/>
          </a:p>
          <a:p>
            <a:pPr marL="457200" indent="-457200">
              <a:buFont typeface="+mj-lt"/>
              <a:buAutoNum type="arabicParenR"/>
            </a:pPr>
            <a:r>
              <a:rPr lang="de-DE" sz="2400" b="1" dirty="0" smtClean="0"/>
              <a:t>Potential role of Advisory Committee</a:t>
            </a:r>
          </a:p>
          <a:p>
            <a:pPr marL="457200" indent="-457200">
              <a:buFont typeface="+mj-lt"/>
              <a:buAutoNum type="arabicParenR"/>
            </a:pPr>
            <a:r>
              <a:rPr lang="de-DE" sz="2400" b="1" dirty="0" smtClean="0"/>
              <a:t>Launch of the Committee</a:t>
            </a:r>
            <a:endParaRPr lang="de-DE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65" y="0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Presentation outline</a:t>
            </a:r>
            <a:endParaRPr lang="en-GB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4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57527"/>
            <a:ext cx="6172200" cy="533023"/>
          </a:xfrm>
        </p:spPr>
        <p:txBody>
          <a:bodyPr>
            <a:normAutofit fontScale="90000"/>
          </a:bodyPr>
          <a:lstStyle/>
          <a:p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Overview </a:t>
            </a:r>
            <a:r>
              <a:rPr lang="en-GB" sz="2800" b="1" dirty="0"/>
              <a:t>of SAP Process</a:t>
            </a:r>
            <a:br>
              <a:rPr lang="en-GB" sz="2800" b="1" dirty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895350"/>
            <a:ext cx="670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SAP</a:t>
            </a:r>
            <a:r>
              <a:rPr lang="en-US" b="1" dirty="0" smtClean="0"/>
              <a:t>-a </a:t>
            </a:r>
            <a:r>
              <a:rPr lang="en-US" b="1" dirty="0"/>
              <a:t>S</a:t>
            </a:r>
            <a:r>
              <a:rPr lang="en-US" b="1" dirty="0" smtClean="0"/>
              <a:t>trategic </a:t>
            </a:r>
            <a:r>
              <a:rPr lang="en-US" b="1" dirty="0"/>
              <a:t>A</a:t>
            </a:r>
            <a:r>
              <a:rPr lang="en-US" b="1" dirty="0" smtClean="0"/>
              <a:t>ction </a:t>
            </a:r>
            <a:r>
              <a:rPr lang="en-US" b="1" dirty="0"/>
              <a:t>P</a:t>
            </a:r>
            <a:r>
              <a:rPr lang="en-US" b="1" dirty="0" smtClean="0"/>
              <a:t>lan </a:t>
            </a:r>
            <a:r>
              <a:rPr lang="en-US" dirty="0" smtClean="0"/>
              <a:t>can </a:t>
            </a:r>
            <a:r>
              <a:rPr lang="en-US" dirty="0"/>
              <a:t>be defined as a tool or framework for identifying investments and interventions that help improve water use and increase the composite benefits derived therefrom</a:t>
            </a:r>
            <a:r>
              <a:rPr lang="en-US" dirty="0" smtClean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Can also be a tool that describes the framework for management of the water and related land resources in the basin (GWP, 2012).</a:t>
            </a:r>
            <a:endParaRPr lang="en-US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The scale at which SAPs are undertaken often correspond to a hydrologic unit such as a basin, sub-basin or </a:t>
            </a:r>
            <a:r>
              <a:rPr lang="en-US" dirty="0" smtClean="0"/>
              <a:t>an aquifer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Given </a:t>
            </a:r>
            <a:r>
              <a:rPr lang="en-US" dirty="0"/>
              <a:t>that such units often cross borders, SAPs are often </a:t>
            </a:r>
            <a:r>
              <a:rPr lang="en-US" dirty="0" err="1"/>
              <a:t>transboundary</a:t>
            </a:r>
            <a:r>
              <a:rPr lang="en-US" dirty="0"/>
              <a:t> in nature, where they are often jointly developed by involved states, hence the term </a:t>
            </a:r>
            <a:r>
              <a:rPr lang="en-US" dirty="0" smtClean="0"/>
              <a:t>Joint </a:t>
            </a:r>
            <a:r>
              <a:rPr lang="en-US" dirty="0"/>
              <a:t>S</a:t>
            </a:r>
            <a:r>
              <a:rPr lang="en-US" dirty="0" smtClean="0"/>
              <a:t>trategic </a:t>
            </a:r>
            <a:r>
              <a:rPr lang="en-US" dirty="0"/>
              <a:t>A</a:t>
            </a:r>
            <a:r>
              <a:rPr lang="en-US" dirty="0" smtClean="0"/>
              <a:t>ction </a:t>
            </a:r>
            <a:r>
              <a:rPr lang="en-US" dirty="0"/>
              <a:t>P</a:t>
            </a:r>
            <a:r>
              <a:rPr lang="en-US" dirty="0" smtClean="0"/>
              <a:t>lan </a:t>
            </a:r>
            <a:r>
              <a:rPr lang="en-US" dirty="0"/>
              <a:t>(JSAP). </a:t>
            </a:r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92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3335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SAP typically builds on previous identification of priority issues, and normally begins with convergence toward a </a:t>
            </a:r>
            <a:r>
              <a:rPr lang="en-US" b="1" dirty="0"/>
              <a:t>vision</a:t>
            </a:r>
            <a:r>
              <a:rPr lang="en-US" dirty="0"/>
              <a:t> and </a:t>
            </a:r>
            <a:r>
              <a:rPr lang="en-US" b="1" dirty="0" smtClean="0"/>
              <a:t>objectives</a:t>
            </a:r>
            <a:endParaRPr lang="en-GB" dirty="0"/>
          </a:p>
        </p:txBody>
      </p:sp>
      <p:pic>
        <p:nvPicPr>
          <p:cNvPr id="5" name="Picture 4" descr="image0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42950"/>
            <a:ext cx="3969385" cy="338518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Rectangle 5"/>
          <p:cNvSpPr/>
          <p:nvPr/>
        </p:nvSpPr>
        <p:spPr>
          <a:xfrm>
            <a:off x="914400" y="401955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/>
              <a:t>From TDA to Basin Plan/ SAP (</a:t>
            </a:r>
            <a:r>
              <a:rPr lang="en-ZA" dirty="0" err="1"/>
              <a:t>Pegram</a:t>
            </a:r>
            <a:r>
              <a:rPr lang="en-ZA" dirty="0"/>
              <a:t> et al., 2013</a:t>
            </a:r>
            <a:endParaRPr lang="en-GB" dirty="0"/>
          </a:p>
        </p:txBody>
      </p:sp>
      <p:sp>
        <p:nvSpPr>
          <p:cNvPr id="7" name="Right Brace 6"/>
          <p:cNvSpPr/>
          <p:nvPr/>
        </p:nvSpPr>
        <p:spPr>
          <a:xfrm>
            <a:off x="4495800" y="1292542"/>
            <a:ext cx="762000" cy="2286000"/>
          </a:xfrm>
          <a:prstGeom prst="rightBrac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 rot="5400000">
            <a:off x="4452981" y="2022590"/>
            <a:ext cx="2676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Consultative and Participatory Approach</a:t>
            </a:r>
            <a:endParaRPr lang="en-GB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Rationale for </a:t>
            </a:r>
            <a:r>
              <a:rPr lang="en-US" b="1" dirty="0" smtClean="0"/>
              <a:t>a </a:t>
            </a:r>
            <a:r>
              <a:rPr lang="en-US" b="1" dirty="0"/>
              <a:t>JSAP in the </a:t>
            </a:r>
            <a:r>
              <a:rPr lang="en-US" b="1" dirty="0" err="1"/>
              <a:t>The</a:t>
            </a:r>
            <a:r>
              <a:rPr lang="en-US" b="1" dirty="0"/>
              <a:t> </a:t>
            </a:r>
            <a:r>
              <a:rPr lang="en-US" b="1" dirty="0" err="1"/>
              <a:t>Ramotswa</a:t>
            </a:r>
            <a:r>
              <a:rPr lang="en-US" b="1" dirty="0"/>
              <a:t> </a:t>
            </a:r>
            <a:r>
              <a:rPr lang="en-US" b="1" dirty="0" err="1"/>
              <a:t>Transboundary</a:t>
            </a:r>
            <a:r>
              <a:rPr lang="en-US" b="1" dirty="0"/>
              <a:t> Aquifer Area (RTBAA)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02784"/>
            <a:ext cx="6781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The RTBAA </a:t>
            </a:r>
            <a:r>
              <a:rPr lang="en-US" dirty="0"/>
              <a:t>Joint SAP (JSAP) is undertaken to </a:t>
            </a:r>
            <a:r>
              <a:rPr lang="en-US" b="1" dirty="0"/>
              <a:t>identify</a:t>
            </a:r>
            <a:r>
              <a:rPr lang="en-US" dirty="0"/>
              <a:t> and </a:t>
            </a:r>
            <a:r>
              <a:rPr lang="en-US" b="1" dirty="0"/>
              <a:t>prioritize</a:t>
            </a:r>
            <a:r>
              <a:rPr lang="en-US" dirty="0"/>
              <a:t> investments and actions that can be pursued to enhance the benefits derived from the shared </a:t>
            </a:r>
            <a:r>
              <a:rPr lang="en-US" dirty="0" smtClean="0"/>
              <a:t>water resource</a:t>
            </a:r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Investments and actions will respond to </a:t>
            </a:r>
            <a:r>
              <a:rPr lang="en-US" b="1" dirty="0"/>
              <a:t>key challenges </a:t>
            </a:r>
            <a:r>
              <a:rPr lang="en-US" dirty="0"/>
              <a:t>identified in the baseline report (</a:t>
            </a:r>
            <a:r>
              <a:rPr lang="en-US" dirty="0" err="1"/>
              <a:t>Altchenko</a:t>
            </a:r>
            <a:r>
              <a:rPr lang="en-US" dirty="0"/>
              <a:t> et al., 2016</a:t>
            </a:r>
            <a:r>
              <a:rPr lang="en-US" dirty="0" smtClean="0"/>
              <a:t>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but </a:t>
            </a:r>
            <a:r>
              <a:rPr lang="en-US" dirty="0"/>
              <a:t>will also </a:t>
            </a:r>
            <a:r>
              <a:rPr lang="en-US" dirty="0" smtClean="0"/>
              <a:t>consider </a:t>
            </a:r>
            <a:r>
              <a:rPr lang="en-US" dirty="0"/>
              <a:t>ways to harness </a:t>
            </a:r>
            <a:r>
              <a:rPr lang="en-US" b="1" dirty="0"/>
              <a:t>opportunities</a:t>
            </a:r>
            <a:r>
              <a:rPr lang="en-US" dirty="0"/>
              <a:t> accruing from </a:t>
            </a:r>
            <a:r>
              <a:rPr lang="en-US" b="1" dirty="0"/>
              <a:t>integrated </a:t>
            </a:r>
            <a:r>
              <a:rPr lang="en-US" dirty="0"/>
              <a:t>management of the RTBAA </a:t>
            </a:r>
            <a:r>
              <a:rPr lang="en-US" dirty="0" smtClean="0"/>
              <a:t>system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Ultimately, </a:t>
            </a:r>
            <a:r>
              <a:rPr lang="en-US" dirty="0" smtClean="0"/>
              <a:t>strategic </a:t>
            </a:r>
            <a:r>
              <a:rPr lang="en-US" dirty="0"/>
              <a:t>formulation of interventions in the RTBAA is expected to contribute to optimizing management of the </a:t>
            </a:r>
            <a:r>
              <a:rPr lang="en-US" dirty="0" smtClean="0"/>
              <a:t>aquifer,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And contribute </a:t>
            </a:r>
            <a:r>
              <a:rPr lang="en-US" dirty="0"/>
              <a:t>to broader developmental goals in the area </a:t>
            </a:r>
            <a:r>
              <a:rPr lang="en-US" dirty="0" smtClean="0"/>
              <a:t>such </a:t>
            </a:r>
            <a:r>
              <a:rPr lang="en-US" dirty="0"/>
              <a:t>as resilience-strengthening and socioeconomic development, which are the overall goals of the RAMOTSWA-2 project. </a:t>
            </a:r>
            <a:endParaRPr lang="en-GB" dirty="0"/>
          </a:p>
          <a:p>
            <a:pPr marL="285750" indent="-285750">
              <a:buFont typeface="Wingdings" pitchFamily="2" charset="2"/>
              <a:buChar char="ü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1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6172200" cy="6096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JSAP PROCESS IN THE RTBAA</a:t>
            </a:r>
            <a:endParaRPr lang="en-GB" sz="20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30579913"/>
              </p:ext>
            </p:extLst>
          </p:nvPr>
        </p:nvGraphicFramePr>
        <p:xfrm>
          <a:off x="1143000" y="590550"/>
          <a:ext cx="5562600" cy="3493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457200" y="3975616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Steps for Developing the Joint Strategic Action Plan</a:t>
            </a:r>
          </a:p>
        </p:txBody>
      </p:sp>
      <p:sp>
        <p:nvSpPr>
          <p:cNvPr id="5" name="Rectangle 4"/>
          <p:cNvSpPr/>
          <p:nvPr/>
        </p:nvSpPr>
        <p:spPr>
          <a:xfrm>
            <a:off x="3467100" y="514350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As far back in Sept. 2016 in Mafikeng, South Africa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550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590550"/>
          </a:xfrm>
        </p:spPr>
        <p:txBody>
          <a:bodyPr>
            <a:normAutofit/>
          </a:bodyPr>
          <a:lstStyle/>
          <a:p>
            <a:r>
              <a:rPr lang="en-GB" sz="2000" b="1" i="1" dirty="0"/>
              <a:t>Conceptualizing a shared vision and framework</a:t>
            </a:r>
            <a:r>
              <a:rPr lang="en-GB" sz="20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" y="666750"/>
            <a:ext cx="6781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900" dirty="0"/>
              <a:t>Development of the JSAP framework was focused on identifying the set of components, into which priority actions can be logically </a:t>
            </a:r>
            <a:r>
              <a:rPr lang="en-US" sz="1900" dirty="0" err="1" smtClean="0"/>
              <a:t>orgnanised</a:t>
            </a:r>
            <a:endParaRPr lang="en-US" sz="19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900" dirty="0"/>
              <a:t>The last quarter of 2016 was </a:t>
            </a:r>
            <a:r>
              <a:rPr lang="en-US" sz="1900" dirty="0" smtClean="0"/>
              <a:t>devoted </a:t>
            </a:r>
            <a:r>
              <a:rPr lang="en-US" sz="1900" dirty="0"/>
              <a:t>to finalizing the </a:t>
            </a:r>
            <a:r>
              <a:rPr lang="en-US" sz="1900" dirty="0" smtClean="0"/>
              <a:t>Vision </a:t>
            </a:r>
            <a:r>
              <a:rPr lang="en-US" sz="1900" dirty="0"/>
              <a:t>and framework. </a:t>
            </a:r>
            <a:endParaRPr lang="en-US" sz="19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900" dirty="0"/>
              <a:t>Important first steps in JSAP development, </a:t>
            </a:r>
            <a:r>
              <a:rPr lang="en-US" sz="1900" dirty="0" smtClean="0"/>
              <a:t>involved </a:t>
            </a:r>
            <a:r>
              <a:rPr lang="en-US" sz="1900" dirty="0" err="1" smtClean="0"/>
              <a:t>i</a:t>
            </a:r>
            <a:r>
              <a:rPr lang="en-US" sz="1900" dirty="0"/>
              <a:t>) generating an overarching vision for the joint transboundary management of the RTBAA, and ii) working toward a framework within which particular actions would </a:t>
            </a:r>
            <a:r>
              <a:rPr lang="en-US" sz="1900" dirty="0" smtClean="0"/>
              <a:t>fall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Focus was on </a:t>
            </a:r>
            <a:r>
              <a:rPr lang="en-US" sz="2000" dirty="0"/>
              <a:t>validating key challenges to sustainable use of the RTBAA as identified in the baseline </a:t>
            </a:r>
            <a:r>
              <a:rPr lang="en-US" sz="2000" dirty="0" smtClean="0"/>
              <a:t>report.</a:t>
            </a: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175961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8100"/>
            <a:ext cx="6172200" cy="857250"/>
          </a:xfrm>
        </p:spPr>
        <p:txBody>
          <a:bodyPr/>
          <a:lstStyle/>
          <a:p>
            <a:r>
              <a:rPr lang="en-US" dirty="0" smtClean="0"/>
              <a:t>Some lessons learnt from local workshops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09550" y="895350"/>
            <a:ext cx="65722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ZA" i="1" dirty="0"/>
              <a:t>There is a need for verification of current groundwater use</a:t>
            </a:r>
            <a:r>
              <a:rPr lang="en-ZA" dirty="0"/>
              <a:t> </a:t>
            </a:r>
            <a:endParaRPr lang="en-ZA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ZA" i="1" dirty="0" smtClean="0"/>
              <a:t>Need </a:t>
            </a:r>
            <a:r>
              <a:rPr lang="en-ZA" i="1" dirty="0"/>
              <a:t>for verification of current groundwater use</a:t>
            </a:r>
            <a:r>
              <a:rPr lang="en-ZA" dirty="0"/>
              <a:t> </a:t>
            </a:r>
            <a:endParaRPr lang="en-ZA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ZA" i="1" dirty="0" smtClean="0"/>
              <a:t>Need </a:t>
            </a:r>
            <a:r>
              <a:rPr lang="en-ZA" i="1" dirty="0"/>
              <a:t>for improved zoning of land use to control </a:t>
            </a:r>
            <a:r>
              <a:rPr lang="en-ZA" i="1" dirty="0" smtClean="0"/>
              <a:t>contamination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ZA" i="1" dirty="0"/>
              <a:t>Enforcement of water quality by-laws. </a:t>
            </a:r>
            <a:endParaRPr lang="en-ZA" i="1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ZA" i="1" dirty="0" smtClean="0"/>
              <a:t>Investing </a:t>
            </a:r>
            <a:r>
              <a:rPr lang="en-ZA" i="1" dirty="0"/>
              <a:t>in infrastructure that promotes multiple water </a:t>
            </a:r>
            <a:r>
              <a:rPr lang="en-ZA" i="1" dirty="0" smtClean="0"/>
              <a:t>use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ZA" i="1" dirty="0" smtClean="0"/>
              <a:t>Maintain </a:t>
            </a:r>
            <a:r>
              <a:rPr lang="en-ZA" i="1" dirty="0"/>
              <a:t>and regularly update water supply databases of local authority and water board. </a:t>
            </a:r>
            <a:endParaRPr lang="en-ZA" i="1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ZA" i="1" dirty="0" smtClean="0"/>
              <a:t>Factor </a:t>
            </a:r>
            <a:r>
              <a:rPr lang="en-ZA" i="1" dirty="0"/>
              <a:t>in future water use in planning – economic growth and agricultural potential. </a:t>
            </a:r>
            <a:endParaRPr lang="en-GB" i="1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ZA" i="1" dirty="0"/>
              <a:t>Address acid mine water drainage (AMD) in local mines</a:t>
            </a:r>
            <a:r>
              <a:rPr lang="en-ZA" i="1" dirty="0" smtClean="0"/>
              <a:t>..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1670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2692"/>
            <a:ext cx="6172200" cy="634058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JSAP Vision and Framework</a:t>
            </a:r>
            <a:endParaRPr lang="en-GB" sz="2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14350"/>
            <a:ext cx="51816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600" y="1047750"/>
            <a:ext cx="148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Based on consultations in Botswana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6018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WMI template PPT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WMI template PPT 2016.potx" id="{5141AC25-4A21-4AF4-B8B0-4FA55B1B13AE}" vid="{7098207B-2B3D-4E1A-AAE8-4B5167E737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IWMI_PPT_Template-4x3_30th</Template>
  <TotalTime>4631</TotalTime>
  <Words>809</Words>
  <Application>Microsoft Office PowerPoint</Application>
  <PresentationFormat>Custom</PresentationFormat>
  <Paragraphs>84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MS Mincho</vt:lpstr>
      <vt:lpstr>Arial</vt:lpstr>
      <vt:lpstr>Calibri</vt:lpstr>
      <vt:lpstr>Calibri Light</vt:lpstr>
      <vt:lpstr>Cambria</vt:lpstr>
      <vt:lpstr>Times New Roman</vt:lpstr>
      <vt:lpstr>Wingdings</vt:lpstr>
      <vt:lpstr>Custom Design</vt:lpstr>
      <vt:lpstr>IWMI template PPT 2016</vt:lpstr>
      <vt:lpstr>PowerPoint Presentation</vt:lpstr>
      <vt:lpstr>PowerPoint Presentation</vt:lpstr>
      <vt:lpstr> Overview of SAP Process </vt:lpstr>
      <vt:lpstr>PowerPoint Presentation</vt:lpstr>
      <vt:lpstr>Rationale for a JSAP in the The Ramotswa Transboundary Aquifer Area (RTBAA) </vt:lpstr>
      <vt:lpstr>JSAP PROCESS IN THE RTBAA</vt:lpstr>
      <vt:lpstr>Conceptualizing a shared vision and framework </vt:lpstr>
      <vt:lpstr>Some lessons learnt from local workshops</vt:lpstr>
      <vt:lpstr>JSAP Vision and Framework</vt:lpstr>
      <vt:lpstr>JSAP Vision and Framework</vt:lpstr>
      <vt:lpstr>Joint Vision and Framework</vt:lpstr>
      <vt:lpstr>Key actions in the JSAP and linkages to RBOs</vt:lpstr>
      <vt:lpstr>Potential role of Advisory Committee </vt:lpstr>
      <vt:lpstr>Potential role of Advisory Committee </vt:lpstr>
      <vt:lpstr>Composition of the Advisory Committee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Yvan Altchenko (IWMI-SA)</dc:creator>
  <cp:lastModifiedBy>Dr. Piet Kenabatho</cp:lastModifiedBy>
  <cp:revision>386</cp:revision>
  <cp:lastPrinted>2016-07-15T10:46:00Z</cp:lastPrinted>
  <dcterms:created xsi:type="dcterms:W3CDTF">2013-06-03T10:05:56Z</dcterms:created>
  <dcterms:modified xsi:type="dcterms:W3CDTF">2018-03-06T12:18:10Z</dcterms:modified>
</cp:coreProperties>
</file>