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352" r:id="rId3"/>
    <p:sldId id="353" r:id="rId4"/>
    <p:sldId id="367" r:id="rId5"/>
    <p:sldId id="363" r:id="rId6"/>
    <p:sldId id="365" r:id="rId7"/>
    <p:sldId id="366" r:id="rId8"/>
    <p:sldId id="368" r:id="rId9"/>
    <p:sldId id="369" r:id="rId10"/>
    <p:sldId id="370" r:id="rId11"/>
    <p:sldId id="371" r:id="rId12"/>
    <p:sldId id="357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" initials="U" lastIdx="9" clrIdx="0"/>
  <p:cmAuthor id="1" name="Rubio, Marina" initials="RM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5BE37"/>
    <a:srgbClr val="C34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0816" autoAdjust="0"/>
  </p:normalViewPr>
  <p:slideViewPr>
    <p:cSldViewPr>
      <p:cViewPr varScale="1">
        <p:scale>
          <a:sx n="58" d="100"/>
          <a:sy n="58" d="100"/>
        </p:scale>
        <p:origin x="10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4888-E05F-415A-A0E4-035ED5B9703B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60AE9-0A3F-4700-B57A-BE64E399773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06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65A19-33BE-4D7B-8B79-C6FE3B8E3FBF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6E24-9E97-4224-A647-261C54616A7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12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617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88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048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2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0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know about international rivers and </a:t>
            </a:r>
            <a:r>
              <a:rPr lang="en-US" b="0" kern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treatees</a:t>
            </a: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long been in place to manage them.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endParaRPr lang="en-US" b="0" kern="0" baseline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0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latest</a:t>
            </a: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survey shows that there is at least 600 </a:t>
            </a:r>
            <a:r>
              <a:rPr lang="en-US" b="0" kern="0" baseline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transboundary</a:t>
            </a: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aquifers around the world.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endParaRPr lang="en-US" b="0" kern="0" baseline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only a handful of international agreements on </a:t>
            </a:r>
            <a:r>
              <a:rPr lang="en-US" b="0" kern="0" baseline="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transboundary</a:t>
            </a: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aquifers have been signed. </a:t>
            </a:r>
          </a:p>
          <a:p>
            <a:pPr lvl="1" algn="l" eaLnBrk="1" hangingPunct="1">
              <a:buFont typeface="Wingdings" pitchFamily="2" charset="2"/>
              <a:buNone/>
              <a:defRPr/>
            </a:pPr>
            <a:r>
              <a:rPr lang="en-US" b="0" kern="0" baseline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put more emphasis groundwater</a:t>
            </a:r>
            <a:r>
              <a:rPr lang="en-US" b="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governance, policies both at national and international</a:t>
            </a:r>
            <a:r>
              <a:rPr lang="en-US" b="0" kern="0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  <a:endParaRPr lang="en-US" b="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13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15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7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26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491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15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E6E24-9E97-4224-A647-261C54616A7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89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7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95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93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05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4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9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1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48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4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4156-1C7C-4A61-AC48-5CB8F228E8D9}" type="datetimeFigureOut">
              <a:rPr lang="fr-FR" smtClean="0"/>
              <a:pPr/>
              <a:t>07/09/2017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F6F7A-C2B4-4374-AD53-BB3717E978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08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6.tiff"/><Relationship Id="rId8" Type="http://schemas.openxmlformats.org/officeDocument/2006/relationships/image" Target="../media/image17.png"/><Relationship Id="rId9" Type="http://schemas.openxmlformats.org/officeDocument/2006/relationships/image" Target="../media/image18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9.emf"/><Relationship Id="rId8" Type="http://schemas.openxmlformats.org/officeDocument/2006/relationships/image" Target="../media/image20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phicnetwork.net/newsletter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VPFyu_tHQ" TargetMode="External"/><Relationship Id="rId4" Type="http://schemas.openxmlformats.org/officeDocument/2006/relationships/hyperlink" Target="https://www.youtube.com/watch?v=ecBgUrGlKps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tiff"/><Relationship Id="rId8" Type="http://schemas.openxmlformats.org/officeDocument/2006/relationships/image" Target="../media/image12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2656" y="0"/>
            <a:ext cx="1047665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378904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03" lvl="0"/>
            <a:r>
              <a:rPr lang="fr-FR" sz="4000" b="1" spc="197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entury Gothic"/>
                <a:cs typeface="Century Gothic"/>
              </a:rPr>
              <a:t>GROUNDW</a:t>
            </a:r>
            <a:r>
              <a:rPr lang="fr-FR" sz="4000" b="1" spc="-9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entury Gothic"/>
                <a:cs typeface="Century Gothic"/>
              </a:rPr>
              <a:t>A</a:t>
            </a:r>
            <a:r>
              <a:rPr lang="fr-FR" sz="4000" b="1" spc="44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entury Gothic"/>
                <a:cs typeface="Century Gothic"/>
              </a:rPr>
              <a:t>TER</a:t>
            </a:r>
            <a:endParaRPr lang="fr-FR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04993" y="5640176"/>
            <a:ext cx="10329782" cy="1384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451" marR="5561" lvl="0" indent="584608" algn="ctr">
              <a:lnSpc>
                <a:spcPct val="69400"/>
              </a:lnSpc>
            </a:pPr>
            <a:endParaRPr lang="en-US" sz="2400" b="1" dirty="0" smtClean="0">
              <a:solidFill>
                <a:schemeClr val="tx2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5451" marR="5561" lvl="0" indent="584608" algn="ctr">
              <a:lnSpc>
                <a:spcPct val="694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Tales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Carvalho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Resende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51" marR="5561" lvl="0" indent="584608" algn="ctr">
              <a:lnSpc>
                <a:spcPct val="69400"/>
              </a:lnSpc>
            </a:pP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51" marR="5561" lvl="0" indent="584608" algn="ctr">
              <a:lnSpc>
                <a:spcPct val="69400"/>
              </a:lnSpc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 Programme</a:t>
            </a:r>
          </a:p>
          <a:p>
            <a:pPr marL="35451" marR="5561" lvl="0" indent="584608" algn="r">
              <a:lnSpc>
                <a:spcPct val="69400"/>
              </a:lnSpc>
            </a:pPr>
            <a:endParaRPr lang="en-US" b="1" spc="109" dirty="0" smtClean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03" lvl="0" indent="1273486" algn="r">
              <a:lnSpc>
                <a:spcPts val="1303"/>
              </a:lnSpc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2791974" cy="1722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437112"/>
            <a:ext cx="6668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CLIMATE CHANGE ADAPTATION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733256"/>
            <a:ext cx="149965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6207900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539550" cy="476672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74" y="6383108"/>
            <a:ext cx="990538" cy="337357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31" y="6282619"/>
            <a:ext cx="1198693" cy="437846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8"/>
          <p:cNvGrpSpPr/>
          <p:nvPr/>
        </p:nvGrpSpPr>
        <p:grpSpPr>
          <a:xfrm>
            <a:off x="1314450" y="1002982"/>
            <a:ext cx="6515100" cy="4852035"/>
            <a:chOff x="0" y="0"/>
            <a:chExt cx="6515100" cy="4852036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0"/>
              <a:ext cx="3523585" cy="4852036"/>
              <a:chOff x="0" y="0"/>
              <a:chExt cx="4883486" cy="672534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4234608" cy="326030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846" y="3465579"/>
                <a:ext cx="4463640" cy="3259764"/>
              </a:xfrm>
              <a:prstGeom prst="rect">
                <a:avLst/>
              </a:prstGeom>
            </p:spPr>
          </p:pic>
          <p:sp>
            <p:nvSpPr>
              <p:cNvPr id="27" name="Text Box 59"/>
              <p:cNvSpPr txBox="1"/>
              <p:nvPr/>
            </p:nvSpPr>
            <p:spPr>
              <a:xfrm>
                <a:off x="1021765" y="314509"/>
                <a:ext cx="1086890" cy="513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200">
                    <a:solidFill>
                      <a:srgbClr val="011893"/>
                    </a:solidFill>
                    <a:effectLst/>
                    <a:latin typeface="Calibri" charset="0"/>
                    <a:ea typeface="Calibri" charset="0"/>
                  </a:rPr>
                  <a:t>AMO -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  <p:sp>
            <p:nvSpPr>
              <p:cNvPr id="28" name="Text Box 60"/>
              <p:cNvSpPr txBox="1"/>
              <p:nvPr/>
            </p:nvSpPr>
            <p:spPr>
              <a:xfrm>
                <a:off x="2764309" y="314509"/>
                <a:ext cx="1147615" cy="513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200">
                    <a:solidFill>
                      <a:srgbClr val="FF0000"/>
                    </a:solidFill>
                    <a:effectLst/>
                    <a:latin typeface="Calibri" charset="0"/>
                    <a:ea typeface="Calibri" charset="0"/>
                  </a:rPr>
                  <a:t>AMO +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393979" y="278296"/>
                <a:ext cx="4665" cy="25444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1552370" y="5493162"/>
                <a:ext cx="821634" cy="821635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97962" y="4591528"/>
                <a:ext cx="572930" cy="616046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Text Box 66"/>
              <p:cNvSpPr txBox="1"/>
              <p:nvPr/>
            </p:nvSpPr>
            <p:spPr>
              <a:xfrm>
                <a:off x="1770667" y="4945364"/>
                <a:ext cx="449717" cy="531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solidFill>
                      <a:srgbClr val="FF0000"/>
                    </a:solidFill>
                    <a:effectLst/>
                    <a:latin typeface="Arial" charset="0"/>
                    <a:ea typeface="Arial" charset="0"/>
                    <a:cs typeface="Times New Roman" charset="0"/>
                  </a:rPr>
                  <a:t>1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  <p:sp>
            <p:nvSpPr>
              <p:cNvPr id="33" name="Text Box 67"/>
              <p:cNvSpPr txBox="1"/>
              <p:nvPr/>
            </p:nvSpPr>
            <p:spPr>
              <a:xfrm>
                <a:off x="3450379" y="4108254"/>
                <a:ext cx="449717" cy="531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solidFill>
                      <a:srgbClr val="FF0000"/>
                    </a:solidFill>
                    <a:effectLst/>
                    <a:latin typeface="Arial" charset="0"/>
                    <a:ea typeface="Arial" charset="0"/>
                    <a:cs typeface="Times New Roman" charset="0"/>
                  </a:rPr>
                  <a:t>3</a:t>
                </a:r>
                <a:endParaRPr lang="en-US" sz="1200">
                  <a:effectLst/>
                  <a:latin typeface="Times New Roman" charset="0"/>
                  <a:ea typeface="Calibri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828518" y="2810933"/>
              <a:ext cx="572135" cy="6883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69"/>
            <p:cNvSpPr txBox="1"/>
            <p:nvPr/>
          </p:nvSpPr>
          <p:spPr>
            <a:xfrm>
              <a:off x="1486253" y="3042073"/>
              <a:ext cx="324485" cy="383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solidFill>
                    <a:srgbClr val="FF0000"/>
                  </a:solidFill>
                  <a:effectLst/>
                  <a:latin typeface="Arial" charset="0"/>
                  <a:ea typeface="Arial" charset="0"/>
                  <a:cs typeface="Times New Roman" charset="0"/>
                </a:rPr>
                <a:t>2</a:t>
              </a:r>
              <a:endParaRPr lang="en-US" sz="1200">
                <a:effectLst/>
                <a:latin typeface="Times New Roman" charset="0"/>
                <a:ea typeface="Calibri" charset="0"/>
              </a:endParaRPr>
            </a:p>
          </p:txBody>
        </p:sp>
        <p:pic>
          <p:nvPicPr>
            <p:cNvPr id="23" name="Picture 22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458026" y="0"/>
              <a:ext cx="3057074" cy="2500261"/>
            </a:xfrm>
            <a:prstGeom prst="rect">
              <a:avLst/>
            </a:prstGeom>
          </p:spPr>
        </p:pic>
      </p:grpSp>
      <p:sp>
        <p:nvSpPr>
          <p:cNvPr id="34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Impact of climate variability on the NWSAS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6207900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539550" cy="476672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74" y="6383108"/>
            <a:ext cx="990538" cy="337357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31" y="6282619"/>
            <a:ext cx="1198693" cy="437846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Impact of climate variability on water storage in the Sahel</a:t>
            </a:r>
            <a:endParaRPr lang="en-US" sz="2600" dirty="0">
              <a:latin typeface="+mn-lt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7"/>
          <a:stretch>
            <a:fillRect/>
          </a:stretch>
        </p:blipFill>
        <p:spPr>
          <a:xfrm>
            <a:off x="2750647" y="692737"/>
            <a:ext cx="3272350" cy="6042895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46" y="3618588"/>
            <a:ext cx="3352677" cy="32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9691" y="195269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latin typeface="+mn-lt"/>
              </a:rPr>
              <a:t>Become involved with GRAPHIC</a:t>
            </a:r>
            <a:endParaRPr lang="en-US" dirty="0">
              <a:latin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5733256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Please sign up for our newsletter &amp; mailing list: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http://www.graphicnetwork.net/newsletter/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t.carvalho-resende@unesco.org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3464" t="13458" r="24581" b="561"/>
          <a:stretch>
            <a:fillRect/>
          </a:stretch>
        </p:blipFill>
        <p:spPr bwMode="auto">
          <a:xfrm>
            <a:off x="2915816" y="1052736"/>
            <a:ext cx="3298304" cy="407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/>
          <p:nvPr/>
        </p:nvSpPr>
        <p:spPr>
          <a:xfrm rot="20480179">
            <a:off x="2632875" y="2699925"/>
            <a:ext cx="4110299" cy="70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98" marR="5561" lvl="0" algn="ctr">
              <a:lnSpc>
                <a:spcPct val="111100"/>
              </a:lnSpc>
            </a:pPr>
            <a:r>
              <a:rPr lang="en-US" sz="3600" b="1" i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THANK  YOU!</a:t>
            </a:r>
            <a:endParaRPr lang="en-US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9691" y="195269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000" dirty="0" err="1" smtClean="0">
                <a:latin typeface="+mn-lt"/>
              </a:rPr>
              <a:t>Stampriet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Transboundary</a:t>
            </a:r>
            <a:r>
              <a:rPr lang="en-US" sz="2000" dirty="0" smtClean="0">
                <a:latin typeface="+mn-lt"/>
              </a:rPr>
              <a:t> Aquifer System</a:t>
            </a:r>
            <a:endParaRPr lang="en-US" sz="2000" dirty="0" smtClean="0">
              <a:latin typeface="+mn-lt"/>
            </a:endParaRPr>
          </a:p>
          <a:p>
            <a:pPr lvl="0">
              <a:defRPr/>
            </a:pPr>
            <a:r>
              <a:rPr lang="en-US" sz="2000" dirty="0" smtClean="0">
                <a:latin typeface="+mn-lt"/>
              </a:rPr>
              <a:t>(Botswana, Namibia, and South Africa)</a:t>
            </a:r>
            <a:endParaRPr lang="en-US" sz="2000" dirty="0">
              <a:latin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3528" y="836712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1" descr="Screen Shot 2015-12-08 at 00.31.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940152" cy="410445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796136" y="948690"/>
            <a:ext cx="316835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Area: 86 000 km2</a:t>
            </a:r>
          </a:p>
          <a:p>
            <a:pPr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Rainfall: 150-300 mm/yr</a:t>
            </a:r>
          </a:p>
          <a:p>
            <a:pPr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Population: 50 000</a:t>
            </a:r>
          </a:p>
          <a:p>
            <a:pPr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Human dependency on groundwater: 100%</a:t>
            </a:r>
          </a:p>
          <a:p>
            <a:pPr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Increased </a:t>
            </a:r>
            <a:r>
              <a:rPr lang="en-US" b="1" dirty="0" err="1" smtClean="0">
                <a:solidFill>
                  <a:schemeClr val="tx2"/>
                </a:solidFill>
              </a:rPr>
              <a:t>interannual</a:t>
            </a:r>
            <a:r>
              <a:rPr lang="en-US" b="1" dirty="0" smtClean="0">
                <a:solidFill>
                  <a:schemeClr val="tx2"/>
                </a:solidFill>
              </a:rPr>
              <a:t> variability (more floods + more droughts)</a:t>
            </a:r>
          </a:p>
          <a:p>
            <a:pPr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Main economic activity: </a:t>
            </a:r>
            <a:r>
              <a:rPr lang="en-US" b="1" dirty="0" smtClean="0">
                <a:solidFill>
                  <a:schemeClr val="tx2"/>
                </a:solidFill>
              </a:rPr>
              <a:t>Agriculture and livestock (highly climate change dependent)</a:t>
            </a:r>
          </a:p>
          <a:p>
            <a:pPr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2"/>
                </a:solidFill>
              </a:rPr>
              <a:t>70% of abstraction occurs from shallow and highly vulnerable aquifers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10800000">
            <a:off x="4139952" y="5877272"/>
            <a:ext cx="1296144" cy="28803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5589240"/>
            <a:ext cx="3744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Need to assess climate variability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accent6"/>
                </a:solidFill>
              </a:rPr>
              <a:t>impact on shallow aquifers recharge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9691" y="195269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3212976"/>
            <a:ext cx="41403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200" b="1" kern="0" dirty="0" smtClean="0">
              <a:latin typeface="+mj-lt"/>
              <a:ea typeface="+mj-ea"/>
              <a:cs typeface="+mj-cs"/>
              <a:sym typeface="Helvetica Light" charset="0"/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7200" b="1" dirty="0" smtClean="0">
                <a:solidFill>
                  <a:schemeClr val="tx2"/>
                </a:solidFill>
              </a:rPr>
              <a:t>Gravity Recovery and Climate Experiment (GRACE):</a:t>
            </a:r>
          </a:p>
          <a:p>
            <a:pPr marL="1200150" lvl="1" indent="-742950">
              <a:buFontTx/>
              <a:buChar char="-"/>
              <a:defRPr/>
            </a:pPr>
            <a:r>
              <a:rPr lang="en-US" sz="7200" i="1" dirty="0" smtClean="0">
                <a:solidFill>
                  <a:schemeClr val="tx2"/>
                </a:solidFill>
              </a:rPr>
              <a:t> First satellite mission able to monitor total water</a:t>
            </a:r>
            <a:r>
              <a:rPr lang="en-US" sz="7200" i="1" strike="sngStrike" dirty="0" smtClean="0">
                <a:solidFill>
                  <a:schemeClr val="tx2"/>
                </a:solidFill>
              </a:rPr>
              <a:t> </a:t>
            </a:r>
            <a:r>
              <a:rPr lang="en-US" sz="7200" i="1" dirty="0" smtClean="0">
                <a:solidFill>
                  <a:schemeClr val="tx2"/>
                </a:solidFill>
              </a:rPr>
              <a:t>storage changes (including groundwater) remotely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7200" b="1" dirty="0" smtClean="0">
              <a:solidFill>
                <a:schemeClr val="tx2"/>
              </a:solidFill>
            </a:endParaRPr>
          </a:p>
          <a:p>
            <a:pPr marL="742950" lvl="0" indent="-742950" defTabSz="914400">
              <a:buFont typeface="Arial" pitchFamily="34" charset="0"/>
              <a:buChar char="•"/>
              <a:defRPr/>
            </a:pPr>
            <a:r>
              <a:rPr lang="fr-FR" sz="7200" b="1" dirty="0" smtClean="0">
                <a:solidFill>
                  <a:schemeClr val="tx2"/>
                </a:solidFill>
              </a:rPr>
              <a:t>Global </a:t>
            </a:r>
            <a:r>
              <a:rPr lang="fr-FR" sz="7200" b="1" dirty="0" err="1" smtClean="0">
                <a:solidFill>
                  <a:schemeClr val="tx2"/>
                </a:solidFill>
              </a:rPr>
              <a:t>datasets</a:t>
            </a:r>
            <a:r>
              <a:rPr lang="fr-FR" sz="7200" b="1" dirty="0" smtClean="0">
                <a:solidFill>
                  <a:schemeClr val="tx2"/>
                </a:solidFill>
              </a:rPr>
              <a:t> </a:t>
            </a:r>
            <a:r>
              <a:rPr lang="fr-FR" sz="7200" b="1" dirty="0">
                <a:solidFill>
                  <a:schemeClr val="tx2"/>
                </a:solidFill>
              </a:rPr>
              <a:t>for </a:t>
            </a:r>
            <a:r>
              <a:rPr lang="fr-FR" sz="7200" b="1" dirty="0" err="1" smtClean="0">
                <a:solidFill>
                  <a:schemeClr val="tx2"/>
                </a:solidFill>
              </a:rPr>
              <a:t>precipitation</a:t>
            </a:r>
            <a:r>
              <a:rPr lang="fr-FR" sz="7200" b="1" dirty="0">
                <a:solidFill>
                  <a:schemeClr val="tx2"/>
                </a:solidFill>
              </a:rPr>
              <a:t>, </a:t>
            </a:r>
            <a:r>
              <a:rPr lang="fr-FR" sz="7200" b="1" dirty="0" err="1">
                <a:solidFill>
                  <a:schemeClr val="tx2"/>
                </a:solidFill>
              </a:rPr>
              <a:t>runoff</a:t>
            </a:r>
            <a:r>
              <a:rPr lang="fr-FR" sz="7200" b="1" dirty="0">
                <a:solidFill>
                  <a:schemeClr val="tx2"/>
                </a:solidFill>
              </a:rPr>
              <a:t> and </a:t>
            </a:r>
            <a:r>
              <a:rPr lang="fr-FR" sz="7200" b="1" dirty="0" err="1" smtClean="0">
                <a:solidFill>
                  <a:schemeClr val="tx2"/>
                </a:solidFill>
              </a:rPr>
              <a:t>evapotranspiration</a:t>
            </a:r>
            <a:endParaRPr lang="fr-FR" sz="7200" b="1" dirty="0" smtClean="0">
              <a:solidFill>
                <a:schemeClr val="tx2"/>
              </a:solidFill>
            </a:endParaRPr>
          </a:p>
          <a:p>
            <a:pPr marL="742950" lvl="0" indent="-742950" defTabSz="914400">
              <a:buFontTx/>
              <a:buChar char="-"/>
              <a:defRPr/>
            </a:pPr>
            <a:endParaRPr lang="fr-FR" sz="7200" b="1" dirty="0">
              <a:solidFill>
                <a:schemeClr val="tx2"/>
              </a:solidFill>
            </a:endParaRPr>
          </a:p>
          <a:p>
            <a:pPr marL="742950" lvl="0" indent="-742950" defTabSz="914400">
              <a:buFont typeface="Arial" pitchFamily="34" charset="0"/>
              <a:buChar char="•"/>
              <a:defRPr/>
            </a:pPr>
            <a:r>
              <a:rPr lang="fr-FR" sz="7200" b="1" dirty="0" err="1" smtClean="0">
                <a:solidFill>
                  <a:schemeClr val="tx2"/>
                </a:solidFill>
              </a:rPr>
              <a:t>Simplified</a:t>
            </a:r>
            <a:r>
              <a:rPr lang="fr-FR" sz="7200" b="1" dirty="0" smtClean="0">
                <a:solidFill>
                  <a:schemeClr val="tx2"/>
                </a:solidFill>
              </a:rPr>
              <a:t> water balance </a:t>
            </a:r>
            <a:r>
              <a:rPr lang="fr-FR" sz="7200" b="1" dirty="0" smtClean="0">
                <a:solidFill>
                  <a:schemeClr val="tx2"/>
                </a:solidFill>
              </a:rPr>
              <a:t>model</a:t>
            </a:r>
            <a:endParaRPr lang="fr-FR" sz="7200" b="1" dirty="0" smtClean="0">
              <a:solidFill>
                <a:schemeClr val="tx2"/>
              </a:solidFill>
            </a:endParaRPr>
          </a:p>
          <a:p>
            <a:pPr marL="742950" lvl="0" indent="-742950" defTabSz="914400">
              <a:buFontTx/>
              <a:buChar char="-"/>
              <a:defRPr/>
            </a:pPr>
            <a:endParaRPr lang="fr-FR" sz="7200" b="1" dirty="0">
              <a:solidFill>
                <a:schemeClr val="tx2"/>
              </a:solidFill>
            </a:endParaRPr>
          </a:p>
          <a:p>
            <a:pPr marL="742950" lvl="0" indent="-742950" defTabSz="914400">
              <a:buFont typeface="Arial" pitchFamily="34" charset="0"/>
              <a:buChar char="•"/>
              <a:defRPr/>
            </a:pPr>
            <a:r>
              <a:rPr lang="fr-FR" sz="7200" b="1" dirty="0" smtClean="0">
                <a:solidFill>
                  <a:schemeClr val="tx2"/>
                </a:solidFill>
              </a:rPr>
              <a:t>Limited water </a:t>
            </a:r>
            <a:r>
              <a:rPr lang="fr-FR" sz="7200" b="1" dirty="0" err="1" smtClean="0">
                <a:solidFill>
                  <a:schemeClr val="tx2"/>
                </a:solidFill>
              </a:rPr>
              <a:t>level</a:t>
            </a:r>
            <a:r>
              <a:rPr lang="fr-FR" sz="7200" b="1" dirty="0" smtClean="0">
                <a:solidFill>
                  <a:schemeClr val="tx2"/>
                </a:solidFill>
              </a:rPr>
              <a:t> / </a:t>
            </a:r>
            <a:r>
              <a:rPr lang="fr-FR" sz="7200" b="1" dirty="0" err="1" smtClean="0">
                <a:solidFill>
                  <a:schemeClr val="tx2"/>
                </a:solidFill>
              </a:rPr>
              <a:t>borehole</a:t>
            </a:r>
            <a:r>
              <a:rPr lang="fr-FR" sz="7200" b="1" dirty="0" smtClean="0">
                <a:solidFill>
                  <a:schemeClr val="tx2"/>
                </a:solidFill>
              </a:rPr>
              <a:t> data</a:t>
            </a:r>
            <a:r>
              <a:rPr lang="en-US" sz="7200" b="1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2709760" cy="236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517498"/>
            <a:ext cx="4283968" cy="134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796464" cy="21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8520" y="2780928"/>
            <a:ext cx="2232248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latin typeface="+mn-lt"/>
              </a:rPr>
              <a:t>Methods: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908720"/>
            <a:ext cx="2232248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latin typeface="+mn-lt"/>
              </a:rPr>
              <a:t>Objective:</a:t>
            </a:r>
            <a:endParaRPr lang="en-US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1340768"/>
            <a:ext cx="3850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Assess the impact of climate variability in recharge </a:t>
            </a:r>
            <a:r>
              <a:rPr lang="en-US" sz="2000" b="1" u="sng" dirty="0" smtClean="0">
                <a:solidFill>
                  <a:schemeClr val="accent6"/>
                </a:solidFill>
              </a:rPr>
              <a:t>despite the lack of data</a:t>
            </a:r>
            <a:r>
              <a:rPr lang="en-US" sz="2000" b="1" dirty="0" smtClean="0">
                <a:solidFill>
                  <a:schemeClr val="accent6"/>
                </a:solidFill>
              </a:rPr>
              <a:t> to support sound management strategies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Climate Change ad</a:t>
            </a:r>
            <a:r>
              <a:rPr lang="en-US" sz="2600" dirty="0" smtClean="0">
                <a:latin typeface="+mn-lt"/>
              </a:rPr>
              <a:t>aptation in the STAS</a:t>
            </a:r>
            <a:endParaRPr lang="en-US" sz="2600" dirty="0">
              <a:latin typeface="+mn-lt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9691" y="195269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114737" y="3096255"/>
            <a:ext cx="536510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200" b="1" kern="0" dirty="0" smtClean="0">
              <a:latin typeface="+mj-lt"/>
              <a:ea typeface="+mj-ea"/>
              <a:cs typeface="+mj-cs"/>
              <a:sym typeface="Helvetica Light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b="1" dirty="0" smtClean="0">
                <a:solidFill>
                  <a:schemeClr val="tx2"/>
                </a:solidFill>
              </a:rPr>
              <a:t>Gravity Recovery and Climate Experiment (GRACE</a:t>
            </a:r>
            <a:r>
              <a:rPr lang="en-US" sz="7200" b="1" dirty="0" smtClean="0">
                <a:solidFill>
                  <a:schemeClr val="tx2"/>
                </a:solidFill>
              </a:rPr>
              <a:t>):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i="1" dirty="0" smtClean="0">
                <a:solidFill>
                  <a:schemeClr val="tx2"/>
                </a:solidFill>
              </a:rPr>
              <a:t>First </a:t>
            </a:r>
            <a:r>
              <a:rPr lang="en-US" sz="7200" i="1" dirty="0" smtClean="0">
                <a:solidFill>
                  <a:schemeClr val="tx2"/>
                </a:solidFill>
              </a:rPr>
              <a:t>satellite mission able to monitor total water</a:t>
            </a:r>
            <a:r>
              <a:rPr lang="en-US" sz="7200" i="1" strike="sngStrike" dirty="0" smtClean="0">
                <a:solidFill>
                  <a:schemeClr val="tx2"/>
                </a:solidFill>
              </a:rPr>
              <a:t> </a:t>
            </a:r>
            <a:r>
              <a:rPr lang="en-US" sz="7200" i="1" dirty="0" smtClean="0">
                <a:solidFill>
                  <a:schemeClr val="tx2"/>
                </a:solidFill>
              </a:rPr>
              <a:t>storage changes (including groundwater) </a:t>
            </a:r>
            <a:r>
              <a:rPr lang="en-US" sz="7200" i="1" dirty="0" smtClean="0">
                <a:solidFill>
                  <a:schemeClr val="tx2"/>
                </a:solidFill>
              </a:rPr>
              <a:t>remotely</a:t>
            </a:r>
            <a:endParaRPr lang="fr-FR" sz="7200" b="1" dirty="0" smtClean="0">
              <a:solidFill>
                <a:schemeClr val="tx2"/>
              </a:solidFill>
            </a:endParaRPr>
          </a:p>
          <a:p>
            <a:pPr lvl="0">
              <a:defRPr/>
            </a:pPr>
            <a:r>
              <a:rPr lang="fr-FR" sz="7200" b="1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fr-FR" sz="7200" b="1" dirty="0" smtClean="0">
                <a:solidFill>
                  <a:schemeClr val="tx2"/>
                </a:solidFill>
                <a:hlinkClick r:id="rId3"/>
              </a:rPr>
              <a:t>www.youtube.com/watch?v=fKVPFyu_tHQ</a:t>
            </a:r>
            <a:endParaRPr lang="fr-FR" sz="7200" b="1" dirty="0">
              <a:solidFill>
                <a:schemeClr val="tx2"/>
              </a:solidFill>
            </a:endParaRPr>
          </a:p>
          <a:p>
            <a:pPr lvl="0">
              <a:defRPr/>
            </a:pPr>
            <a:r>
              <a:rPr lang="fr-FR" sz="7200" b="1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fr-FR" sz="7200" b="1" dirty="0" smtClean="0">
                <a:solidFill>
                  <a:schemeClr val="tx2"/>
                </a:solidFill>
                <a:hlinkClick r:id="rId4"/>
              </a:rPr>
              <a:t>www.youtube.com/watch?v=ecBgUrGlKps</a:t>
            </a:r>
            <a:endParaRPr lang="fr-FR" sz="7200" b="1" dirty="0">
              <a:solidFill>
                <a:schemeClr val="tx2"/>
              </a:solidFill>
            </a:endParaRPr>
          </a:p>
          <a:p>
            <a:pPr lvl="0">
              <a:defRPr/>
            </a:pPr>
            <a:endParaRPr lang="fr-FR" sz="7200" b="1" dirty="0" smtClean="0">
              <a:solidFill>
                <a:schemeClr val="tx2"/>
              </a:solidFill>
            </a:endParaRPr>
          </a:p>
          <a:p>
            <a:pPr lvl="0">
              <a:defRPr/>
            </a:pPr>
            <a:r>
              <a:rPr lang="fr-FR" sz="7200" b="1" dirty="0" smtClean="0">
                <a:solidFill>
                  <a:schemeClr val="tx2"/>
                </a:solidFill>
              </a:rPr>
              <a:t>Global </a:t>
            </a:r>
            <a:r>
              <a:rPr lang="fr-FR" sz="7200" b="1" dirty="0" err="1" smtClean="0">
                <a:solidFill>
                  <a:schemeClr val="tx2"/>
                </a:solidFill>
              </a:rPr>
              <a:t>datasets</a:t>
            </a:r>
            <a:r>
              <a:rPr lang="fr-FR" sz="7200" b="1" dirty="0" smtClean="0">
                <a:solidFill>
                  <a:schemeClr val="tx2"/>
                </a:solidFill>
              </a:rPr>
              <a:t> </a:t>
            </a:r>
            <a:r>
              <a:rPr lang="fr-FR" sz="7200" b="1" dirty="0">
                <a:solidFill>
                  <a:schemeClr val="tx2"/>
                </a:solidFill>
              </a:rPr>
              <a:t>for </a:t>
            </a:r>
            <a:r>
              <a:rPr lang="fr-FR" sz="7200" b="1" dirty="0" err="1" smtClean="0">
                <a:solidFill>
                  <a:schemeClr val="tx2"/>
                </a:solidFill>
              </a:rPr>
              <a:t>precipitation</a:t>
            </a:r>
            <a:r>
              <a:rPr lang="fr-FR" sz="7200" b="1" dirty="0">
                <a:solidFill>
                  <a:schemeClr val="tx2"/>
                </a:solidFill>
              </a:rPr>
              <a:t>, </a:t>
            </a:r>
            <a:r>
              <a:rPr lang="fr-FR" sz="7200" b="1" dirty="0" err="1">
                <a:solidFill>
                  <a:schemeClr val="tx2"/>
                </a:solidFill>
              </a:rPr>
              <a:t>runoff</a:t>
            </a:r>
            <a:r>
              <a:rPr lang="fr-FR" sz="7200" b="1" dirty="0">
                <a:solidFill>
                  <a:schemeClr val="tx2"/>
                </a:solidFill>
              </a:rPr>
              <a:t> and </a:t>
            </a:r>
            <a:r>
              <a:rPr lang="fr-FR" sz="7200" b="1" dirty="0" err="1" smtClean="0">
                <a:solidFill>
                  <a:schemeClr val="tx2"/>
                </a:solidFill>
              </a:rPr>
              <a:t>evapotranspiration</a:t>
            </a:r>
            <a:endParaRPr lang="fr-FR" sz="7200" b="1" dirty="0" smtClean="0">
              <a:solidFill>
                <a:schemeClr val="tx2"/>
              </a:solidFill>
            </a:endParaRPr>
          </a:p>
          <a:p>
            <a:pPr lvl="0">
              <a:defRPr/>
            </a:pPr>
            <a:endParaRPr lang="fr-FR" sz="7200" b="1" dirty="0">
              <a:solidFill>
                <a:schemeClr val="tx2"/>
              </a:solidFill>
            </a:endParaRPr>
          </a:p>
          <a:p>
            <a:pPr lvl="0" defTabSz="914400">
              <a:defRPr/>
            </a:pPr>
            <a:r>
              <a:rPr lang="fr-FR" sz="7200" b="1" dirty="0" err="1" smtClean="0">
                <a:solidFill>
                  <a:schemeClr val="tx2"/>
                </a:solidFill>
              </a:rPr>
              <a:t>Simplified</a:t>
            </a:r>
            <a:r>
              <a:rPr lang="fr-FR" sz="7200" b="1" dirty="0" smtClean="0">
                <a:solidFill>
                  <a:schemeClr val="tx2"/>
                </a:solidFill>
              </a:rPr>
              <a:t> water balance </a:t>
            </a:r>
            <a:r>
              <a:rPr lang="fr-FR" sz="7200" b="1" dirty="0" smtClean="0">
                <a:solidFill>
                  <a:schemeClr val="tx2"/>
                </a:solidFill>
              </a:rPr>
              <a:t>model</a:t>
            </a:r>
          </a:p>
          <a:p>
            <a:pPr lvl="0" defTabSz="914400">
              <a:defRPr/>
            </a:pPr>
            <a:endParaRPr lang="fr-FR" sz="7200" b="1" dirty="0">
              <a:solidFill>
                <a:schemeClr val="tx2"/>
              </a:solidFill>
            </a:endParaRPr>
          </a:p>
          <a:p>
            <a:pPr lvl="0" defTabSz="914400">
              <a:defRPr/>
            </a:pPr>
            <a:r>
              <a:rPr lang="fr-FR" sz="7200" b="1" dirty="0" smtClean="0">
                <a:solidFill>
                  <a:schemeClr val="tx2"/>
                </a:solidFill>
              </a:rPr>
              <a:t>Limited water </a:t>
            </a:r>
            <a:r>
              <a:rPr lang="fr-FR" sz="7200" b="1" dirty="0" err="1" smtClean="0">
                <a:solidFill>
                  <a:schemeClr val="tx2"/>
                </a:solidFill>
              </a:rPr>
              <a:t>level</a:t>
            </a:r>
            <a:r>
              <a:rPr lang="fr-FR" sz="7200" b="1" dirty="0" smtClean="0">
                <a:solidFill>
                  <a:schemeClr val="tx2"/>
                </a:solidFill>
              </a:rPr>
              <a:t> / </a:t>
            </a:r>
            <a:r>
              <a:rPr lang="fr-FR" sz="7200" b="1" dirty="0" err="1" smtClean="0">
                <a:solidFill>
                  <a:schemeClr val="tx2"/>
                </a:solidFill>
              </a:rPr>
              <a:t>borehole</a:t>
            </a:r>
            <a:r>
              <a:rPr lang="fr-FR" sz="7200" b="1" dirty="0" smtClean="0">
                <a:solidFill>
                  <a:schemeClr val="tx2"/>
                </a:solidFill>
              </a:rPr>
              <a:t> data</a:t>
            </a:r>
            <a:r>
              <a:rPr lang="en-US" sz="7200" b="1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80728"/>
            <a:ext cx="2709760" cy="236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517498"/>
            <a:ext cx="4283968" cy="134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140968"/>
            <a:ext cx="2796464" cy="21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1044" y="2864922"/>
            <a:ext cx="2232248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latin typeface="+mn-lt"/>
              </a:rPr>
              <a:t>Methods:</a:t>
            </a:r>
            <a:endParaRPr lang="en-US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908720"/>
            <a:ext cx="2232248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latin typeface="+mn-lt"/>
              </a:rPr>
              <a:t>Objective:</a:t>
            </a:r>
            <a:endParaRPr lang="en-US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20" y="1340768"/>
            <a:ext cx="3850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Assess the impact of climate variability in recharge </a:t>
            </a:r>
            <a:r>
              <a:rPr lang="en-US" sz="2000" b="1" u="sng" dirty="0" smtClean="0">
                <a:solidFill>
                  <a:schemeClr val="accent6"/>
                </a:solidFill>
              </a:rPr>
              <a:t>despite the lack of data</a:t>
            </a:r>
            <a:r>
              <a:rPr lang="en-US" sz="2000" b="1" dirty="0" smtClean="0">
                <a:solidFill>
                  <a:schemeClr val="accent6"/>
                </a:solidFill>
              </a:rPr>
              <a:t> to support sound management strategies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Climate Change ad</a:t>
            </a:r>
            <a:r>
              <a:rPr lang="en-US" sz="2600" dirty="0" smtClean="0">
                <a:latin typeface="+mn-lt"/>
              </a:rPr>
              <a:t>aptation in the STAS</a:t>
            </a:r>
            <a:endParaRPr lang="en-US" sz="2600" dirty="0">
              <a:latin typeface="+mn-lt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9691" y="1392457"/>
            <a:ext cx="82296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El Ni</a:t>
            </a:r>
            <a:r>
              <a:rPr lang="en-US" sz="2400" dirty="0" smtClean="0">
                <a:solidFill>
                  <a:schemeClr val="tx2"/>
                </a:solidFill>
              </a:rPr>
              <a:t>ño Southern Oscillation (E</a:t>
            </a:r>
            <a:r>
              <a:rPr lang="en-US" sz="2400" dirty="0" smtClean="0">
                <a:solidFill>
                  <a:schemeClr val="tx2"/>
                </a:solidFill>
              </a:rPr>
              <a:t>NSO): 2-7 years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North Atlantic Oscillation (NAO): 3-6 years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Pacific Decadal Oscillation (PDO): 20-30 years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Atlantic </a:t>
            </a:r>
            <a:r>
              <a:rPr lang="en-US" sz="2400" dirty="0" err="1" smtClean="0">
                <a:solidFill>
                  <a:schemeClr val="tx2"/>
                </a:solidFill>
              </a:rPr>
              <a:t>Multidecadal</a:t>
            </a:r>
            <a:r>
              <a:rPr lang="en-US" sz="2400" dirty="0" smtClean="0">
                <a:solidFill>
                  <a:schemeClr val="tx2"/>
                </a:solidFill>
              </a:rPr>
              <a:t> Oscillation (AMO): 50-70 years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850341"/>
            <a:ext cx="4408351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3000" dirty="0" smtClean="0">
                <a:latin typeface="+mn-lt"/>
              </a:rPr>
              <a:t>Climate variability cycles:</a:t>
            </a:r>
            <a:endParaRPr lang="en-US" sz="3000" dirty="0">
              <a:latin typeface="+mn-lt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6207900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539550" cy="476672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74" y="6383108"/>
            <a:ext cx="990538" cy="337357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31" y="6282619"/>
            <a:ext cx="1198693" cy="43784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Climate Change ad</a:t>
            </a:r>
            <a:r>
              <a:rPr lang="en-US" sz="2600" dirty="0" smtClean="0">
                <a:latin typeface="+mn-lt"/>
              </a:rPr>
              <a:t>aptation in the STAS</a:t>
            </a:r>
            <a:endParaRPr lang="en-US" sz="2600" dirty="0">
              <a:latin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899" y="3522714"/>
            <a:ext cx="2086847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3000" smtClean="0">
                <a:latin typeface="+mn-lt"/>
              </a:rPr>
              <a:t>Challenge:</a:t>
            </a:r>
            <a:endParaRPr lang="en-US" sz="3000" dirty="0">
              <a:latin typeface="+mn-lt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9691" y="3573437"/>
            <a:ext cx="82295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GRACE’s limited time scale </a:t>
            </a:r>
            <a:r>
              <a:rPr lang="en-US" sz="2400" dirty="0" smtClean="0">
                <a:solidFill>
                  <a:schemeClr val="tx2"/>
                </a:solidFill>
              </a:rPr>
              <a:t>(15 years) &lt; some natural climate </a:t>
            </a:r>
            <a:r>
              <a:rPr lang="en-US" sz="2400" smtClean="0">
                <a:solidFill>
                  <a:schemeClr val="tx2"/>
                </a:solidFill>
              </a:rPr>
              <a:t>variability cycles.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 </a:t>
            </a:r>
            <a:r>
              <a:rPr lang="en-US" sz="2400" dirty="0" smtClean="0">
                <a:solidFill>
                  <a:schemeClr val="tx2"/>
                </a:solidFill>
              </a:rPr>
              <a:t>better understanding on how natural climate variability (ENSO, etc…) affects precipitation and groundwater storage needs time scales &gt; 10 years</a:t>
            </a:r>
          </a:p>
        </p:txBody>
      </p:sp>
    </p:spTree>
    <p:extLst>
      <p:ext uri="{BB962C8B-B14F-4D97-AF65-F5344CB8AC3E}">
        <p14:creationId xmlns:p14="http://schemas.microsoft.com/office/powerpoint/2010/main" val="29846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243" y="1688351"/>
            <a:ext cx="2232248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latin typeface="+mn-lt"/>
              </a:rPr>
              <a:t>Solution:</a:t>
            </a:r>
            <a:endParaRPr lang="en-US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75559" y="2561315"/>
            <a:ext cx="5520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”Extend” GRACE time frame to the past with adequate models to “reconstruct” groundwater level fluctuations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6207900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539550" cy="476672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74" y="6383108"/>
            <a:ext cx="990538" cy="337357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31" y="6282619"/>
            <a:ext cx="1198693" cy="43784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Climate Change ad</a:t>
            </a:r>
            <a:r>
              <a:rPr lang="en-US" sz="2600" dirty="0" smtClean="0">
                <a:latin typeface="+mn-lt"/>
              </a:rPr>
              <a:t>aptation in the STAS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3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6207900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539550" cy="476672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74" y="6383108"/>
            <a:ext cx="990538" cy="337357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31" y="6282619"/>
            <a:ext cx="1198693" cy="437846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7"/>
          <a:stretch>
            <a:fillRect/>
          </a:stretch>
        </p:blipFill>
        <p:spPr>
          <a:xfrm>
            <a:off x="2270234" y="867537"/>
            <a:ext cx="4608513" cy="37456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5785" y="4328207"/>
            <a:ext cx="4774592" cy="239722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Climate Change ad</a:t>
            </a:r>
            <a:r>
              <a:rPr lang="en-US" sz="2600" dirty="0" smtClean="0">
                <a:latin typeface="+mn-lt"/>
              </a:rPr>
              <a:t>aptation in the STAS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7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6207900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539550" cy="476672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74" y="6383108"/>
            <a:ext cx="990538" cy="337357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31" y="6282619"/>
            <a:ext cx="1198693" cy="43784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197725" y="2994549"/>
            <a:ext cx="3225303" cy="2470373"/>
            <a:chOff x="6503614" y="2070911"/>
            <a:chExt cx="4206943" cy="33435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614" y="2070911"/>
              <a:ext cx="4206943" cy="334350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204163" y="2635303"/>
              <a:ext cx="688465" cy="50417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85238" y="3866063"/>
              <a:ext cx="688465" cy="50417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03665" y="3158524"/>
              <a:ext cx="1002862" cy="84120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0" y="809424"/>
            <a:ext cx="2232248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latin typeface="+mn-lt"/>
              </a:rPr>
              <a:t>Main findings:</a:t>
            </a:r>
            <a:endParaRPr lang="en-US" dirty="0">
              <a:latin typeface="+mn-lt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323813" y="1290197"/>
            <a:ext cx="39604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Shallow aquifers are highly responsive to </a:t>
            </a:r>
            <a:r>
              <a:rPr lang="en-US" sz="1600" b="1" dirty="0" smtClean="0">
                <a:solidFill>
                  <a:schemeClr val="tx2"/>
                </a:solidFill>
              </a:rPr>
              <a:t>rainfall (1-4 months lag)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Strong correlation between ENSO and groundwater levels</a:t>
            </a:r>
          </a:p>
          <a:p>
            <a:pPr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El Nino years (ENSO+): falling water table</a:t>
            </a:r>
          </a:p>
          <a:p>
            <a:pPr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La Nina years (</a:t>
            </a:r>
            <a:r>
              <a:rPr lang="en-US" sz="1600" b="1" dirty="0" smtClean="0">
                <a:solidFill>
                  <a:srgbClr val="FF0000"/>
                </a:solidFill>
              </a:rPr>
              <a:t>ENSO-</a:t>
            </a:r>
            <a:r>
              <a:rPr lang="en-US" sz="1600" b="1" dirty="0" smtClean="0">
                <a:solidFill>
                  <a:schemeClr val="tx2"/>
                </a:solidFill>
              </a:rPr>
              <a:t>): rising water table</a:t>
            </a:r>
          </a:p>
          <a:p>
            <a:pPr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Need to strengthen links with </a:t>
            </a:r>
            <a:r>
              <a:rPr lang="en-US" sz="1600" b="1" dirty="0" err="1" smtClean="0">
                <a:solidFill>
                  <a:schemeClr val="tx2"/>
                </a:solidFill>
              </a:rPr>
              <a:t>metereological</a:t>
            </a:r>
            <a:r>
              <a:rPr lang="en-US" sz="1600" b="1" dirty="0" smtClean="0">
                <a:solidFill>
                  <a:schemeClr val="tx2"/>
                </a:solidFill>
              </a:rPr>
              <a:t> agencies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 Efficient CC adaptation strategies require stakeholder consultation from basin (ORASECOM) to local (farmers)</a:t>
            </a:r>
          </a:p>
          <a:p>
            <a:pPr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 Work will provide further guidelines for agriculture and livestock planning (especially during drought periods)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7337317" y="1558631"/>
            <a:ext cx="14111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Niña-dominant years</a:t>
            </a:r>
            <a:endParaRPr lang="en-US" b="1" i="1" u="sng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5618743" y="2163073"/>
            <a:ext cx="1410011" cy="33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n-US" b="1" dirty="0" smtClean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Strong El Niño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followed </a:t>
            </a:r>
            <a:r>
              <a:rPr lang="en-US" b="1" dirty="0" smtClean="0">
                <a:latin typeface="Helvetica Neue" charset="0"/>
                <a:ea typeface="Helvetica Neue" charset="0"/>
                <a:cs typeface="Helvetica Neue" charset="0"/>
              </a:rPr>
              <a:t>by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strong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La Niña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b="1" i="1" u="sng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36" name="Straight Arrow Connector 16"/>
          <p:cNvCxnSpPr>
            <a:stCxn id="35" idx="2"/>
          </p:cNvCxnSpPr>
          <p:nvPr/>
        </p:nvCxnSpPr>
        <p:spPr bwMode="auto">
          <a:xfrm flipH="1">
            <a:off x="5998719" y="2495776"/>
            <a:ext cx="325030" cy="915778"/>
          </a:xfrm>
          <a:prstGeom prst="straightConnector1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7" name="Straight Arrow Connector 20"/>
          <p:cNvCxnSpPr>
            <a:stCxn id="35" idx="2"/>
            <a:endCxn id="28" idx="0"/>
          </p:cNvCxnSpPr>
          <p:nvPr/>
        </p:nvCxnSpPr>
        <p:spPr bwMode="auto">
          <a:xfrm>
            <a:off x="6323749" y="2495776"/>
            <a:ext cx="427123" cy="1825133"/>
          </a:xfrm>
          <a:prstGeom prst="straightConnector1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8" name="Straight Arrow Connector 36"/>
          <p:cNvCxnSpPr>
            <a:endCxn id="29" idx="0"/>
          </p:cNvCxnSpPr>
          <p:nvPr/>
        </p:nvCxnSpPr>
        <p:spPr bwMode="auto">
          <a:xfrm flipH="1">
            <a:off x="7575513" y="2565561"/>
            <a:ext cx="323562" cy="1232578"/>
          </a:xfrm>
          <a:prstGeom prst="straightConnector1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7" name="Straight Connector 46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Climate Change ad</a:t>
            </a:r>
            <a:r>
              <a:rPr lang="en-US" sz="2600" dirty="0" smtClean="0">
                <a:latin typeface="+mn-lt"/>
              </a:rPr>
              <a:t>aptation in the STAS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07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/>
          <p:nvPr/>
        </p:nvSpPr>
        <p:spPr>
          <a:xfrm>
            <a:off x="7798745" y="4623418"/>
            <a:ext cx="24005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  <a:p>
            <a:pPr marL="13903">
              <a:spcBef>
                <a:spcPts val="131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691" y="692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1916"/>
            <a:ext cx="820484" cy="5060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6381328"/>
            <a:ext cx="539550" cy="476672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2" y="6207900"/>
            <a:ext cx="820484" cy="5060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237312"/>
            <a:ext cx="539550" cy="476672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74" y="6383108"/>
            <a:ext cx="990538" cy="337357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31" y="6282619"/>
            <a:ext cx="1198693" cy="437846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362023" y="640750"/>
            <a:ext cx="842493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595854" y="64900"/>
            <a:ext cx="8229600" cy="4974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sz="2600" dirty="0" smtClean="0">
                <a:latin typeface="+mn-lt"/>
              </a:rPr>
              <a:t>Impact of climate variability on water storage across Africa</a:t>
            </a:r>
            <a:endParaRPr lang="en-US" sz="2600" dirty="0">
              <a:latin typeface="+mn-lt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7"/>
          <a:stretch>
            <a:fillRect/>
          </a:stretch>
        </p:blipFill>
        <p:spPr>
          <a:xfrm>
            <a:off x="1602691" y="860131"/>
            <a:ext cx="5943600" cy="52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</TotalTime>
  <Words>584</Words>
  <Application>Microsoft Macintosh PowerPoint</Application>
  <PresentationFormat>On-screen Show (4:3)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Century Gothic</vt:lpstr>
      <vt:lpstr>Helvetica Light</vt:lpstr>
      <vt:lpstr>Helvetica Neue</vt:lpstr>
      <vt:lpstr>Times New Roman</vt:lpstr>
      <vt:lpstr>Wingdings</vt:lpstr>
      <vt:lpstr>Arial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Gagnier, Laicia</dc:creator>
  <cp:lastModifiedBy>Microsoft Office User</cp:lastModifiedBy>
  <cp:revision>201</cp:revision>
  <dcterms:created xsi:type="dcterms:W3CDTF">2016-04-05T18:38:21Z</dcterms:created>
  <dcterms:modified xsi:type="dcterms:W3CDTF">2017-09-07T07:21:38Z</dcterms:modified>
</cp:coreProperties>
</file>