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326" r:id="rId2"/>
    <p:sldId id="361" r:id="rId3"/>
    <p:sldId id="363" r:id="rId4"/>
    <p:sldId id="366" r:id="rId5"/>
    <p:sldId id="367" r:id="rId6"/>
  </p:sldIdLst>
  <p:sldSz cx="9144000" cy="6858000" type="screen4x3"/>
  <p:notesSz cx="6797675" cy="9926638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valho Resende, Tales" initials="TC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2" autoAdjust="0"/>
    <p:restoredTop sz="94453" autoAdjust="0"/>
  </p:normalViewPr>
  <p:slideViewPr>
    <p:cSldViewPr>
      <p:cViewPr varScale="1">
        <p:scale>
          <a:sx n="95" d="100"/>
          <a:sy n="95" d="100"/>
        </p:scale>
        <p:origin x="9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958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5C54C-E75C-4E53-9837-2D9333A2BD7A}" type="datetimeFigureOut">
              <a:rPr lang="en-GB" smtClean="0"/>
              <a:pPr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1FF-6A7B-4CE2-B8BD-05FCC97C779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87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E5775-9400-4094-A176-FE42FE30D48B}" type="datetimeFigureOut">
              <a:rPr lang="en-GB" smtClean="0"/>
              <a:pPr/>
              <a:t>03/11/2016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AE589-A799-4E84-B67F-C2664A093C3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E783-B34F-47FC-BF1D-103E8A27B9C3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318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758C-B913-4FE3-9ED2-7D389540149F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848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151930"/>
            <a:ext cx="1839516" cy="31789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69" y="1151930"/>
            <a:ext cx="5411391" cy="31789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DBBD-CB7B-42A1-9CCA-4F905C139351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29270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0F3C-B854-4224-87E9-6A3A5329865E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5025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456C8-FBFF-425C-9150-C703686DB237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178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69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6730E-851B-483B-8E09-2236EC69DC2A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5550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D8CED-9909-44C0-9F76-11B864717AD3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9240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0089A-A041-4BE3-9793-489E11076EDF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9546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F16A-E9F0-4094-8511-B449CBA33165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0527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A6D9D-00BE-45D6-9583-C27AF0D67125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4423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145D0-EDBD-4EF8-8673-C2008392287D}" type="slidenum">
              <a:rPr lang="en-US" altLang="en-US"/>
              <a:pPr>
                <a:defRPr/>
              </a:pPr>
              <a:t>‹N°›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8205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2969" y="1151930"/>
            <a:ext cx="7358063" cy="232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3536156"/>
            <a:ext cx="7358063" cy="7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 Light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36939" y="6505277"/>
            <a:ext cx="260077" cy="2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0CB4070-C39A-44CF-A7BD-8BB55247C7CC}" type="slidenum">
              <a:rPr lang="en-US" altLang="en-US" sz="2500">
                <a:solidFill>
                  <a:srgbClr val="000000"/>
                </a:solidFill>
                <a:sym typeface="Helvetica Light" charset="0"/>
              </a:rPr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altLang="en-US" sz="1300">
              <a:solidFill>
                <a:srgbClr val="000000"/>
              </a:solidFill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160729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321457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482186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642915" algn="l" defTabSz="410751" rtl="0" eaLnBrk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964372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285829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1607287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1928744" algn="l" defTabSz="410751" rtl="0" fontAlgn="base" hangingPunct="0">
        <a:spcBef>
          <a:spcPts val="2953"/>
        </a:spcBef>
        <a:spcAft>
          <a:spcPct val="0"/>
        </a:spcAft>
        <a:defRPr sz="25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/>
          </p:cNvSpPr>
          <p:nvPr/>
        </p:nvSpPr>
        <p:spPr bwMode="auto">
          <a:xfrm>
            <a:off x="6972693" y="5808364"/>
            <a:ext cx="1949460" cy="245567"/>
          </a:xfrm>
          <a:custGeom>
            <a:avLst/>
            <a:gdLst>
              <a:gd name="T0" fmla="*/ 2147483647 w 21600"/>
              <a:gd name="T1" fmla="*/ 1045462871 h 21600"/>
              <a:gd name="T2" fmla="*/ 2147483647 w 21600"/>
              <a:gd name="T3" fmla="*/ 1045462871 h 21600"/>
              <a:gd name="T4" fmla="*/ 2147483647 w 21600"/>
              <a:gd name="T5" fmla="*/ 1045462871 h 21600"/>
              <a:gd name="T6" fmla="*/ 2147483647 w 21600"/>
              <a:gd name="T7" fmla="*/ 104546287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Shammy</a:t>
            </a:r>
            <a:r>
              <a:rPr lang="en-US" altLang="en-US" sz="13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13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Puri</a:t>
            </a: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560338" y="2634258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523503" y="5777508"/>
            <a:ext cx="809587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53" name="AutoShape 5"/>
          <p:cNvSpPr>
            <a:spLocks/>
          </p:cNvSpPr>
          <p:nvPr/>
        </p:nvSpPr>
        <p:spPr bwMode="auto">
          <a:xfrm>
            <a:off x="6923260" y="6068822"/>
            <a:ext cx="1761380" cy="196453"/>
          </a:xfrm>
          <a:custGeom>
            <a:avLst/>
            <a:gdLst>
              <a:gd name="T0" fmla="*/ 2147483647 w 21600"/>
              <a:gd name="T1" fmla="*/ 1045462871 h 21600"/>
              <a:gd name="T2" fmla="*/ 2147483647 w 21600"/>
              <a:gd name="T3" fmla="*/ 1045462871 h 21600"/>
              <a:gd name="T4" fmla="*/ 2147483647 w 21600"/>
              <a:gd name="T5" fmla="*/ 1045462871 h 21600"/>
              <a:gd name="T6" fmla="*/ 2147483647 w 21600"/>
              <a:gd name="T7" fmla="*/ 104546287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3 November 2016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4" name="AutoShape 6"/>
          <p:cNvSpPr>
            <a:spLocks/>
          </p:cNvSpPr>
          <p:nvPr/>
        </p:nvSpPr>
        <p:spPr bwMode="auto">
          <a:xfrm>
            <a:off x="6858001" y="6212512"/>
            <a:ext cx="2181769" cy="360040"/>
          </a:xfrm>
          <a:custGeom>
            <a:avLst/>
            <a:gdLst>
              <a:gd name="T0" fmla="*/ 2147483647 w 21600"/>
              <a:gd name="T1" fmla="*/ 1045462871 h 21600"/>
              <a:gd name="T2" fmla="*/ 2147483647 w 21600"/>
              <a:gd name="T3" fmla="*/ 1045462871 h 21600"/>
              <a:gd name="T4" fmla="*/ 2147483647 w 21600"/>
              <a:gd name="T5" fmla="*/ 1045462871 h 21600"/>
              <a:gd name="T6" fmla="*/ 2147483647 w 21600"/>
              <a:gd name="T7" fmla="*/ 104546287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Paris, France</a:t>
            </a: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2443387" y="3535041"/>
            <a:ext cx="2369715" cy="500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514575" y="6573367"/>
            <a:ext cx="8113737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pic>
        <p:nvPicPr>
          <p:cNvPr id="2059" name="Picture 11" descr="12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5"/>
          <a:stretch>
            <a:fillRect/>
          </a:stretch>
        </p:blipFill>
        <p:spPr bwMode="auto">
          <a:xfrm>
            <a:off x="287458" y="5864544"/>
            <a:ext cx="1397496" cy="67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60" name="Picture 12" descr="SDC_RV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7" y="5951573"/>
            <a:ext cx="110616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1" name="Line 19"/>
          <p:cNvSpPr>
            <a:spLocks noChangeShapeType="1"/>
          </p:cNvSpPr>
          <p:nvPr/>
        </p:nvSpPr>
        <p:spPr bwMode="auto">
          <a:xfrm flipV="1">
            <a:off x="560338" y="267891"/>
            <a:ext cx="8021092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 flipV="1">
            <a:off x="514575" y="6618015"/>
            <a:ext cx="8113737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 flipV="1">
            <a:off x="523503" y="5738441"/>
            <a:ext cx="809587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4" name="Line 22"/>
          <p:cNvSpPr>
            <a:spLocks noChangeShapeType="1"/>
          </p:cNvSpPr>
          <p:nvPr/>
        </p:nvSpPr>
        <p:spPr bwMode="auto">
          <a:xfrm>
            <a:off x="559222" y="2681139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5" name="Line 23"/>
          <p:cNvSpPr>
            <a:spLocks noChangeShapeType="1"/>
          </p:cNvSpPr>
          <p:nvPr/>
        </p:nvSpPr>
        <p:spPr bwMode="auto">
          <a:xfrm>
            <a:off x="559222" y="321469"/>
            <a:ext cx="8022208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</a:pPr>
            <a:endParaRPr lang="en-GB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2066" name="AutoShape 24"/>
          <p:cNvSpPr>
            <a:spLocks/>
          </p:cNvSpPr>
          <p:nvPr/>
        </p:nvSpPr>
        <p:spPr bwMode="auto">
          <a:xfrm>
            <a:off x="242332" y="2921709"/>
            <a:ext cx="8554518" cy="252351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5" tIns="35715" rIns="35715" bIns="35715" anchor="ctr"/>
          <a:lstStyle>
            <a:lvl1pPr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eaLnBrk="1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00" dirty="0" smtClean="0">
              <a:solidFill>
                <a:srgbClr val="426C86"/>
              </a:solidFill>
              <a:latin typeface="Trebuchet MS Bold" charset="0"/>
              <a:ea typeface="Trebuchet MS Bold" charset="0"/>
              <a:cs typeface="Trebuchet MS Bold" charset="0"/>
              <a:sym typeface="Trebuchet MS Bold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Trebuchet MS Bold" charset="0"/>
                <a:cs typeface="Trebuchet MS Bold" charset="0"/>
                <a:sym typeface="Trebuchet MS Bold" charset="0"/>
              </a:rPr>
              <a:t>Why ‘science’ would help to make better decisions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rebuchet MS Bold" charset="0"/>
              <a:ea typeface="Calibri"/>
              <a:cs typeface="Times New Roman"/>
              <a:sym typeface="Trebuchet MS Bold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Shammy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Puri</a:t>
            </a:r>
            <a:endParaRPr lang="en-GB" sz="2400" b="1" i="1" dirty="0" smtClean="0">
              <a:solidFill>
                <a:schemeClr val="accent1">
                  <a:lumMod val="75000"/>
                </a:schemeClr>
              </a:solidFill>
              <a:latin typeface="Trebuchet MS Bold" charset="0"/>
              <a:ea typeface="Calibri"/>
              <a:cs typeface="Times New Roman"/>
              <a:sym typeface="Trebuchet MS Bold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Trebuchet MS Bold" charset="0"/>
                <a:ea typeface="Calibri"/>
                <a:cs typeface="Times New Roman"/>
                <a:sym typeface="Trebuchet MS Bold" charset="0"/>
              </a:rPr>
              <a:t>Chair IAH Commission on Transboundary Aquifers &amp; former Secretary General of IAH</a:t>
            </a:r>
            <a:endParaRPr lang="en-GB" sz="2000" b="1" i="1" dirty="0" smtClean="0">
              <a:solidFill>
                <a:schemeClr val="accent1">
                  <a:lumMod val="75000"/>
                </a:schemeClr>
              </a:solidFill>
              <a:latin typeface="Trebuchet MS Bold" panose="020B0703020202020204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GB" sz="2400" dirty="0" smtClean="0">
              <a:solidFill>
                <a:srgbClr val="336699"/>
              </a:solidFill>
              <a:latin typeface="Trebuchet MS Bold" panose="020B0703020202020204" pitchFamily="34" charset="0"/>
              <a:ea typeface="Calibri"/>
              <a:cs typeface="Times New Roman"/>
            </a:endParaRPr>
          </a:p>
        </p:txBody>
      </p:sp>
      <p:pic>
        <p:nvPicPr>
          <p:cNvPr id="206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634" y="482204"/>
            <a:ext cx="3455789" cy="189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41" y="5933778"/>
            <a:ext cx="663029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308" y="5900290"/>
            <a:ext cx="535781" cy="55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627" y="5883548"/>
            <a:ext cx="475506" cy="58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0" descr="tile_paper_medgray"/>
          <p:cNvSpPr>
            <a:spLocks/>
          </p:cNvSpPr>
          <p:nvPr/>
        </p:nvSpPr>
        <p:spPr bwMode="auto">
          <a:xfrm>
            <a:off x="4535913" y="-70095"/>
            <a:ext cx="72176" cy="461661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3" name="Rectangle 31" descr="tile_paper_medgray"/>
          <p:cNvSpPr>
            <a:spLocks/>
          </p:cNvSpPr>
          <p:nvPr/>
        </p:nvSpPr>
        <p:spPr bwMode="auto">
          <a:xfrm>
            <a:off x="4519591" y="868569"/>
            <a:ext cx="104818" cy="24525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1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Helvetica Light" charset="0"/>
              </a:rPr>
              <a:t> </a:t>
            </a:r>
            <a:endParaRPr lang="en-GB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4" name="Rectangle 32" descr="tile_paper_medgray"/>
          <p:cNvSpPr>
            <a:spLocks/>
          </p:cNvSpPr>
          <p:nvPr/>
        </p:nvSpPr>
        <p:spPr bwMode="auto">
          <a:xfrm>
            <a:off x="4519591" y="1745911"/>
            <a:ext cx="104818" cy="24525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/>
          <a:p>
            <a:pPr algn="ctr" defTabSz="41073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1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Helvetica Light" charset="0"/>
              </a:rPr>
              <a:t> </a:t>
            </a:r>
            <a:endParaRPr lang="en-GB" altLang="fr-FR" sz="2500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5" name="Rectangle 33" descr="tile_paper_medgray"/>
          <p:cNvSpPr>
            <a:spLocks/>
          </p:cNvSpPr>
          <p:nvPr/>
        </p:nvSpPr>
        <p:spPr bwMode="auto">
          <a:xfrm>
            <a:off x="4608089" y="2727578"/>
            <a:ext cx="72192" cy="626125"/>
          </a:xfrm>
          <a:prstGeom prst="rect">
            <a:avLst/>
          </a:prstGeom>
          <a:noFill/>
          <a:ln>
            <a:noFill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none" lIns="35715" tIns="35715" rIns="35715" bIns="35715" anchor="ctr">
            <a:spAutoFit/>
          </a:bodyPr>
          <a:lstStyle>
            <a:lvl1pPr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algn="l" eaLnBrk="0">
              <a:spcBef>
                <a:spcPts val="4200"/>
              </a:spcBef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ts val="4200"/>
              </a:spcBef>
              <a:spcAft>
                <a:spcPct val="0"/>
              </a:spcAft>
              <a:tabLst>
                <a:tab pos="800100" algn="l"/>
              </a:tabLs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defTabSz="4107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916" y="719769"/>
            <a:ext cx="3564232" cy="140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03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3575" y="670072"/>
            <a:ext cx="8101807" cy="22623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Key Points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187" y="965853"/>
            <a:ext cx="885619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Phase I has been successfully been completed</a:t>
            </a:r>
            <a:endParaRPr lang="en-US" altLang="en-US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en-US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What are the take home messages from this phase?</a:t>
            </a: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endParaRPr lang="en-US" altLang="en-US" sz="20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85750" lvl="1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For Phase II - 	</a:t>
            </a: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planning &amp; further developments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The aquifer system – </a:t>
            </a:r>
            <a:r>
              <a:rPr lang="en-US" altLang="en-US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further understanding </a:t>
            </a:r>
            <a:r>
              <a:rPr lang="en-US" altLang="en-US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its functioning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The aquifer system – clarifying the hydrogeological uncertainties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Quantification of the flows &amp; discharges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Forecasting future alternative </a:t>
            </a:r>
            <a:r>
              <a:rPr lang="en-US" altLang="en-US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scenarios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altLang="en-US" sz="20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85750" lvl="1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Harnessing the science that will provide the answers and taking account of the data gaps – these provide the upper and the lower limits to the risk management</a:t>
            </a:r>
            <a:endParaRPr lang="en-US" altLang="en-US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lvl="1">
              <a:spcBef>
                <a:spcPct val="0"/>
              </a:spcBef>
            </a:pPr>
            <a:endParaRPr lang="en-US" altLang="en-US" sz="2000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85750" lvl="1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Provide input from scientific analysis to the governance for sound long term management &amp; </a:t>
            </a: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sustainability</a:t>
            </a:r>
          </a:p>
          <a:p>
            <a:pPr marL="285750" lvl="1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endParaRPr lang="en-US" altLang="en-US" sz="2000" b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 marL="285750" lvl="1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The “science” that is required here is the practical / applied approach, rather than fundamental research </a:t>
            </a:r>
            <a:endParaRPr lang="en-US" altLang="en-US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3575" y="670072"/>
            <a:ext cx="8101807" cy="22623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From Phase I to Phase II – keep the momentum up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187" y="965853"/>
            <a:ext cx="88561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There seems to be a good understanding of parts of the aquifer system – this needs to be extended in phase II</a:t>
            </a:r>
            <a:endParaRPr lang="en-US" altLang="en-US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fr-FR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Phase I showed that there is relatively good data available – some additional data is needed – perhaps involving more data mining, some more field work, some additional searches</a:t>
            </a: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CONSOLIDATION OF INFORMATION - The </a:t>
            </a:r>
            <a:r>
              <a:rPr lang="en-US" altLang="fr-FR" sz="20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information consolidation can take place through a mathematical simulation model – the existing </a:t>
            </a: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models to be extended and refined</a:t>
            </a: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Some of the key tasks in phase II will be devoted to structuring the simulation </a:t>
            </a: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model – several questions need to be answered … 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 particular the vertical inter relations between aquifers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Water quality variations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Evolution of </a:t>
            </a:r>
            <a:r>
              <a:rPr lang="en-US" altLang="fr-FR" sz="2000" i="1" dirty="0" err="1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hydrogeochemistry</a:t>
            </a:r>
            <a:endParaRPr lang="en-US" altLang="fr-FR" sz="20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3575" y="670072"/>
            <a:ext cx="8101807" cy="22623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Input from Scientific Analysis to sound governance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187" y="965853"/>
            <a:ext cx="885619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The findings are stated in terms that are to be assimilated by ‘non specialists’ </a:t>
            </a:r>
            <a:r>
              <a:rPr lang="en-US" altLang="en-US" sz="2000" b="1" dirty="0" err="1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eg</a:t>
            </a:r>
            <a:endParaRPr lang="en-US" altLang="en-US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How does the estimation of the ‘reserve’ affect the socio economics in the longer term?</a:t>
            </a: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What health / social impact is there of the water quality variations?</a:t>
            </a:r>
            <a:endParaRPr lang="en-US" altLang="fr-FR" sz="20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SUPPORT TO HYDRO DIPLOMACY – so that meaningful discussions take place, the findings of analysis are stated in terms of joint management of environmental risks ….</a:t>
            </a: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INSTITUTIONAL STRENGTHENING – what aspects of the aquifer system management require additional or new expertise within the Departments that have the responsibilities …. 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Groundwater field technicians? Hydrogeologists? Remote sensing specialists?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Drilling rigs? Pump testing equipment? Lab analysis?</a:t>
            </a: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75482" y="6443608"/>
            <a:ext cx="6840760" cy="0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463575" y="6792567"/>
            <a:ext cx="6848697" cy="2744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3575" y="670072"/>
            <a:ext cx="8101807" cy="22623"/>
          </a:xfrm>
          <a:prstGeom prst="line">
            <a:avLst/>
          </a:prstGeom>
          <a:noFill/>
          <a:ln w="25400">
            <a:solidFill>
              <a:srgbClr val="366C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75482" y="187259"/>
            <a:ext cx="8229600" cy="41805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336699"/>
                </a:solidFill>
                <a:latin typeface="Trebuchet MS Bold" charset="0"/>
                <a:sym typeface="Trebuchet MS Bold" charset="0"/>
              </a:rPr>
              <a:t>Practical Science for the sustainability of the STAS</a:t>
            </a:r>
            <a:endParaRPr lang="en-GB" sz="2400" dirty="0">
              <a:solidFill>
                <a:srgbClr val="3366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187" y="965853"/>
            <a:ext cx="88561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en-US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From the WORK PLAN</a:t>
            </a:r>
            <a:endParaRPr lang="en-US" altLang="en-US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MODLOW Model update</a:t>
            </a: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Tools for sustainable management</a:t>
            </a:r>
          </a:p>
          <a:p>
            <a:pPr marL="742927" lvl="1" indent="-285750"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‘Consultative Frameworks / Working Groups’</a:t>
            </a:r>
            <a:endParaRPr lang="en-US" altLang="fr-FR" sz="20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Answers required from MODFLOW – Volumes of the resource, Degree of natural replenishment, Forecast of “Business as Usual”, Forecast of Business with Interventions</a:t>
            </a: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spcBef>
                <a:spcPct val="0"/>
              </a:spcBef>
            </a:pPr>
            <a:endParaRPr lang="en-US" altLang="fr-FR" sz="16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CONSULTATIVE FRAMEWORKS – technical working groups and their findings – feed into the legal and the institutional working groups ….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Outputs should be related to gaining economic benefits</a:t>
            </a:r>
            <a:endParaRPr lang="en-US" altLang="fr-FR" sz="2000" i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altLang="fr-FR" sz="2000" i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Eventual establishment of a more formal consultative mechanism</a:t>
            </a:r>
          </a:p>
          <a:p>
            <a:pPr marL="742927" lvl="1" indent="-285750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altLang="fr-FR" sz="2000" i="1" dirty="0" smtClean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lvl="1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fr-FR" sz="2000" b="1" dirty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The UN’s Draft Articles on the Use of Transboundary Aquifers can help to provide </a:t>
            </a:r>
            <a:r>
              <a:rPr lang="en-US" altLang="fr-FR" sz="2000" b="1" dirty="0" smtClean="0">
                <a:solidFill>
                  <a:srgbClr val="336699"/>
                </a:solidFill>
                <a:latin typeface="Trebuchet MS" charset="0"/>
                <a:ea typeface="Trebuchet MS" charset="0"/>
                <a:cs typeface="Trebuchet MS" charset="0"/>
              </a:rPr>
              <a:t>guidance </a:t>
            </a: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285750" indent="-285750" defTabSz="642915">
              <a:lnSpc>
                <a:spcPct val="90000"/>
              </a:lnSpc>
              <a:spcBef>
                <a:spcPct val="20000"/>
              </a:spcBef>
              <a:buFont typeface="Wingdings" charset="2"/>
              <a:buChar char="Ø"/>
            </a:pPr>
            <a:endParaRPr lang="en-US" altLang="fr-FR" sz="2000" b="1" dirty="0">
              <a:solidFill>
                <a:srgbClr val="336699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62680"/>
            <a:ext cx="1383594" cy="7953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508365"/>
            <a:ext cx="58293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412</Words>
  <Application>Microsoft Office PowerPoint</Application>
  <PresentationFormat>Affichage à l'écran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Calibri</vt:lpstr>
      <vt:lpstr>Helvetica Light</vt:lpstr>
      <vt:lpstr>Times New Roman</vt:lpstr>
      <vt:lpstr>Trebuchet MS</vt:lpstr>
      <vt:lpstr>Trebuchet MS Bold</vt:lpstr>
      <vt:lpstr>Wingdings</vt:lpstr>
      <vt:lpstr>1_Office Theme</vt:lpstr>
      <vt:lpstr>Présentation PowerPoint</vt:lpstr>
      <vt:lpstr>Key Points</vt:lpstr>
      <vt:lpstr>From Phase I to Phase II – keep the momentum up</vt:lpstr>
      <vt:lpstr>Input from Scientific Analysis to sound governance</vt:lpstr>
      <vt:lpstr>Practical Science for the sustainability of the STAS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Geert-Jan Nijsten</dc:creator>
  <cp:lastModifiedBy>Carvalho Resende, Tales</cp:lastModifiedBy>
  <cp:revision>207</cp:revision>
  <cp:lastPrinted>2014-10-16T17:20:03Z</cp:lastPrinted>
  <dcterms:created xsi:type="dcterms:W3CDTF">2013-10-21T18:26:05Z</dcterms:created>
  <dcterms:modified xsi:type="dcterms:W3CDTF">2016-11-03T09:38:14Z</dcterms:modified>
</cp:coreProperties>
</file>