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</p:sldMasterIdLst>
  <p:notesMasterIdLst>
    <p:notesMasterId r:id="rId7"/>
  </p:notesMasterIdLst>
  <p:handoutMasterIdLst>
    <p:handoutMasterId r:id="rId8"/>
  </p:handoutMasterIdLst>
  <p:sldIdLst>
    <p:sldId id="347" r:id="rId3"/>
    <p:sldId id="349" r:id="rId4"/>
    <p:sldId id="350" r:id="rId5"/>
    <p:sldId id="351" r:id="rId6"/>
  </p:sldIdLst>
  <p:sldSz cx="9144000" cy="6858000" type="screen4x3"/>
  <p:notesSz cx="6797675" cy="9926638"/>
  <p:defaultTextStyle>
    <a:defPPr>
      <a:defRPr lang="en-US"/>
    </a:defPPr>
    <a:lvl1pPr marL="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valho Resende, Tales" initials="TCR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8" autoAdjust="0"/>
    <p:restoredTop sz="94660"/>
  </p:normalViewPr>
  <p:slideViewPr>
    <p:cSldViewPr>
      <p:cViewPr varScale="1">
        <p:scale>
          <a:sx n="81" d="100"/>
          <a:sy n="81" d="100"/>
        </p:scale>
        <p:origin x="-82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2958" y="-120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5C54C-E75C-4E53-9837-2D9333A2BD7A}" type="datetimeFigureOut">
              <a:rPr lang="en-GB" smtClean="0"/>
              <a:pPr/>
              <a:t>31/07/2015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CB1FF-6A7B-4CE2-B8BD-05FCC97C779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840387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E5775-9400-4094-A176-FE42FE30D48B}" type="datetimeFigureOut">
              <a:rPr lang="en-GB" smtClean="0"/>
              <a:pPr/>
              <a:t>31/07/2015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AE589-A799-4E84-B67F-C2664A093C3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15364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gi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9E783-B34F-47FC-BF1D-103E8A27B9C3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="" xmlns:p14="http://schemas.microsoft.com/office/powerpoint/2010/main" val="2031826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3758C-B913-4FE3-9ED2-7D389540149F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="" xmlns:p14="http://schemas.microsoft.com/office/powerpoint/2010/main" val="2184833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151930"/>
            <a:ext cx="1839516" cy="31789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69" y="1151930"/>
            <a:ext cx="5411391" cy="31789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6DBBD-CB7B-42A1-9CCA-4F905C139351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="" xmlns:p14="http://schemas.microsoft.com/office/powerpoint/2010/main" val="2292706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48478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350100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2" descr="Y:\14 Communications\00-Logos and guideline\IGRAC-logo-txt-cmyk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02365"/>
            <a:ext cx="192405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Y:\14 Communications\00-Logos and guideline\UNESCO-IHP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6477" y="5969000"/>
            <a:ext cx="1439863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2"/>
          <p:cNvGrpSpPr>
            <a:grpSpLocks noChangeAspect="1"/>
          </p:cNvGrpSpPr>
          <p:nvPr userDrawn="1"/>
        </p:nvGrpSpPr>
        <p:grpSpPr bwMode="auto">
          <a:xfrm>
            <a:off x="3364210" y="6165304"/>
            <a:ext cx="2808000" cy="723380"/>
            <a:chOff x="2348" y="3871"/>
            <a:chExt cx="1530" cy="366"/>
          </a:xfrm>
        </p:grpSpPr>
        <p:pic>
          <p:nvPicPr>
            <p:cNvPr id="16" name="Picture 2" descr="http://www.infomongolia.com/images/stories/news/news/2012/default_pics/logo/swiss_agency_for_development_and_cooperation.gif"/>
            <p:cNvPicPr>
              <a:picLocks noChangeAspect="1" noChangeArrowheads="1"/>
            </p:cNvPicPr>
            <p:nvPr userDrawn="1"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5007" b="45854"/>
            <a:stretch>
              <a:fillRect/>
            </a:stretch>
          </p:blipFill>
          <p:spPr bwMode="auto">
            <a:xfrm>
              <a:off x="2375" y="3871"/>
              <a:ext cx="1503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" descr="http://www.infomongolia.com/images/stories/news/news/2012/default_pics/logo/swiss_agency_for_development_and_cooperation.gif"/>
            <p:cNvPicPr>
              <a:picLocks noChangeAspect="1" noChangeArrowheads="1"/>
            </p:cNvPicPr>
            <p:nvPr userDrawn="1"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-2496" t="7561" r="80106" b="68924"/>
            <a:stretch>
              <a:fillRect/>
            </a:stretch>
          </p:blipFill>
          <p:spPr bwMode="auto">
            <a:xfrm>
              <a:off x="2348" y="3920"/>
              <a:ext cx="296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2780426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155846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24744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268760"/>
            <a:ext cx="9144000" cy="460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307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3701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3694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8164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2" indent="0">
              <a:buNone/>
              <a:defRPr sz="1600" b="1"/>
            </a:lvl4pPr>
            <a:lvl5pPr marL="1828615" indent="0">
              <a:buNone/>
              <a:defRPr sz="1600" b="1"/>
            </a:lvl5pPr>
            <a:lvl6pPr marL="2285769" indent="0">
              <a:buNone/>
              <a:defRPr sz="1600" b="1"/>
            </a:lvl6pPr>
            <a:lvl7pPr marL="2742923" indent="0">
              <a:buNone/>
              <a:defRPr sz="1600" b="1"/>
            </a:lvl7pPr>
            <a:lvl8pPr marL="3200076" indent="0">
              <a:buNone/>
              <a:defRPr sz="1600" b="1"/>
            </a:lvl8pPr>
            <a:lvl9pPr marL="36572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2" indent="0">
              <a:buNone/>
              <a:defRPr sz="1600" b="1"/>
            </a:lvl4pPr>
            <a:lvl5pPr marL="1828615" indent="0">
              <a:buNone/>
              <a:defRPr sz="1600" b="1"/>
            </a:lvl5pPr>
            <a:lvl6pPr marL="2285769" indent="0">
              <a:buNone/>
              <a:defRPr sz="1600" b="1"/>
            </a:lvl6pPr>
            <a:lvl7pPr marL="2742923" indent="0">
              <a:buNone/>
              <a:defRPr sz="1600" b="1"/>
            </a:lvl7pPr>
            <a:lvl8pPr marL="3200076" indent="0">
              <a:buNone/>
              <a:defRPr sz="1600" b="1"/>
            </a:lvl8pPr>
            <a:lvl9pPr marL="36572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5361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28927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8411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B0F3C-B854-4224-87E9-6A3A5329865E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="" xmlns:p14="http://schemas.microsoft.com/office/powerpoint/2010/main" val="33502587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7" indent="0">
              <a:buNone/>
              <a:defRPr sz="1000"/>
            </a:lvl3pPr>
            <a:lvl4pPr marL="1371462" indent="0">
              <a:buNone/>
              <a:defRPr sz="900"/>
            </a:lvl4pPr>
            <a:lvl5pPr marL="1828615" indent="0">
              <a:buNone/>
              <a:defRPr sz="900"/>
            </a:lvl5pPr>
            <a:lvl6pPr marL="2285769" indent="0">
              <a:buNone/>
              <a:defRPr sz="900"/>
            </a:lvl6pPr>
            <a:lvl7pPr marL="2742923" indent="0">
              <a:buNone/>
              <a:defRPr sz="900"/>
            </a:lvl7pPr>
            <a:lvl8pPr marL="3200076" indent="0">
              <a:buNone/>
              <a:defRPr sz="900"/>
            </a:lvl8pPr>
            <a:lvl9pPr marL="36572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6121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7" indent="0">
              <a:buNone/>
              <a:defRPr sz="2400"/>
            </a:lvl3pPr>
            <a:lvl4pPr marL="1371462" indent="0">
              <a:buNone/>
              <a:defRPr sz="2000"/>
            </a:lvl4pPr>
            <a:lvl5pPr marL="1828615" indent="0">
              <a:buNone/>
              <a:defRPr sz="2000"/>
            </a:lvl5pPr>
            <a:lvl6pPr marL="2285769" indent="0">
              <a:buNone/>
              <a:defRPr sz="2000"/>
            </a:lvl6pPr>
            <a:lvl7pPr marL="2742923" indent="0">
              <a:buNone/>
              <a:defRPr sz="2000"/>
            </a:lvl7pPr>
            <a:lvl8pPr marL="3200076" indent="0">
              <a:buNone/>
              <a:defRPr sz="2000"/>
            </a:lvl8pPr>
            <a:lvl9pPr marL="365723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154" indent="0">
              <a:buNone/>
              <a:defRPr sz="1200"/>
            </a:lvl2pPr>
            <a:lvl3pPr marL="914307" indent="0">
              <a:buNone/>
              <a:defRPr sz="1000"/>
            </a:lvl3pPr>
            <a:lvl4pPr marL="1371462" indent="0">
              <a:buNone/>
              <a:defRPr sz="900"/>
            </a:lvl4pPr>
            <a:lvl5pPr marL="1828615" indent="0">
              <a:buNone/>
              <a:defRPr sz="900"/>
            </a:lvl5pPr>
            <a:lvl6pPr marL="2285769" indent="0">
              <a:buNone/>
              <a:defRPr sz="900"/>
            </a:lvl6pPr>
            <a:lvl7pPr marL="2742923" indent="0">
              <a:buNone/>
              <a:defRPr sz="900"/>
            </a:lvl7pPr>
            <a:lvl8pPr marL="3200076" indent="0">
              <a:buNone/>
              <a:defRPr sz="900"/>
            </a:lvl8pPr>
            <a:lvl9pPr marL="365723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0599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8395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1AFA-696D-4B38-9EBC-D50F46EA66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31/07/2015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AA58-208B-43C9-BECC-BAF7C84D21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1608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456C8-FBFF-425C-9150-C703686DB237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="" xmlns:p14="http://schemas.microsoft.com/office/powerpoint/2010/main" val="2517832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3536156"/>
            <a:ext cx="3625453" cy="79474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3536156"/>
            <a:ext cx="3625453" cy="79474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6730E-851B-483B-8E09-2236EC69DC2A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="" xmlns:p14="http://schemas.microsoft.com/office/powerpoint/2010/main" val="2555506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D8CED-9909-44C0-9F76-11B864717AD3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="" xmlns:p14="http://schemas.microsoft.com/office/powerpoint/2010/main" val="492403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0089A-A041-4BE3-9793-489E11076EDF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="" xmlns:p14="http://schemas.microsoft.com/office/powerpoint/2010/main" val="2495461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5F16A-E9F0-4094-8511-B449CBA33165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="" xmlns:p14="http://schemas.microsoft.com/office/powerpoint/2010/main" val="3505272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A6D9D-00BE-45D6-9583-C27AF0D67125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="" xmlns:p14="http://schemas.microsoft.com/office/powerpoint/2010/main" val="2044236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145D0-EDBD-4EF8-8673-C2008392287D}" type="slidenum">
              <a:rPr lang="en-US" altLang="en-US"/>
              <a:pPr>
                <a:defRPr/>
              </a:pPr>
              <a:t>‹#›</a:t>
            </a:fld>
            <a:endParaRPr lang="en-US" altLang="en-US" sz="1300"/>
          </a:p>
        </p:txBody>
      </p:sp>
    </p:spTree>
    <p:extLst>
      <p:ext uri="{BB962C8B-B14F-4D97-AF65-F5344CB8AC3E}">
        <p14:creationId xmlns="" xmlns:p14="http://schemas.microsoft.com/office/powerpoint/2010/main" val="682055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gi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2969" y="1151930"/>
            <a:ext cx="7358063" cy="232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2969" y="3536156"/>
            <a:ext cx="7358063" cy="794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elvetica Light" charset="0"/>
              </a:rPr>
              <a:t>Second level</a:t>
            </a:r>
          </a:p>
          <a:p>
            <a:pPr lvl="2"/>
            <a:r>
              <a:rPr lang="en-US" altLang="en-US" smtClean="0">
                <a:sym typeface="Helvetica Light" charset="0"/>
              </a:rPr>
              <a:t>Third level</a:t>
            </a:r>
          </a:p>
          <a:p>
            <a:pPr lvl="3"/>
            <a:r>
              <a:rPr lang="en-US" altLang="en-US" smtClean="0">
                <a:sym typeface="Helvetica Light" charset="0"/>
              </a:rPr>
              <a:t>Fourth level</a:t>
            </a:r>
          </a:p>
          <a:p>
            <a:pPr lvl="4"/>
            <a:r>
              <a:rPr lang="en-US" altLang="en-US" smtClean="0">
                <a:sym typeface="Helvetica Light" charset="0"/>
              </a:rPr>
              <a:t>Fifth level</a:t>
            </a:r>
          </a:p>
        </p:txBody>
      </p:sp>
      <p:sp>
        <p:nvSpPr>
          <p:cNvPr id="2" name="Rectangle 3"/>
          <p:cNvSpPr>
            <a:spLocks noGrp="1"/>
          </p:cNvSpPr>
          <p:nvPr>
            <p:ph type="sldNum" sz="quarter" idx="2"/>
          </p:nvPr>
        </p:nvSpPr>
        <p:spPr bwMode="auto">
          <a:xfrm>
            <a:off x="4436939" y="6505277"/>
            <a:ext cx="260077" cy="26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algn="ctr" defTabSz="410751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0CB4070-C39A-44CF-A7BD-8BB55247C7CC}" type="slidenum">
              <a:rPr lang="en-US" altLang="en-US" sz="2500">
                <a:solidFill>
                  <a:srgbClr val="000000"/>
                </a:solidFill>
                <a:sym typeface="Helvetica Light" charset="0"/>
              </a:rPr>
              <a:pPr algn="ctr" defTabSz="410751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300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18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1075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457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915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372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829" algn="ctr" defTabSz="41075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algn="l" defTabSz="410751" rtl="0" eaLnBrk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160729" algn="l" defTabSz="410751" rtl="0" eaLnBrk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321457" algn="l" defTabSz="410751" rtl="0" eaLnBrk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482186" algn="l" defTabSz="410751" rtl="0" eaLnBrk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642915" algn="l" defTabSz="410751" rtl="0" eaLnBrk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964372" algn="l" defTabSz="410751" rtl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285829" algn="l" defTabSz="410751" rtl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1607287" algn="l" defTabSz="410751" rtl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1928744" algn="l" defTabSz="410751" rtl="0" fontAlgn="base" hangingPunct="0">
        <a:spcBef>
          <a:spcPts val="2953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 vert="horz" lIns="91431" tIns="45716" rIns="91431" bIns="45716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412777"/>
            <a:ext cx="8229600" cy="4752528"/>
          </a:xfrm>
          <a:prstGeom prst="rect">
            <a:avLst/>
          </a:prstGeom>
        </p:spPr>
        <p:txBody>
          <a:bodyPr vert="horz" lIns="91431" tIns="45716" rIns="91431" bIns="45716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7"/>
            <a:fld id="{51C11AFA-696D-4B38-9EBC-D50F46EA668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07"/>
              <a:t>31/07/2015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7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07"/>
            <a:fld id="{D0E3AA58-208B-43C9-BECC-BAF7C84D210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07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2" descr="Y:\14 Communications\00-Logos and guideline\IGRAC-logo-txt-cmyk.jpg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202365"/>
            <a:ext cx="192405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Y:\14 Communications\00-Logos and guideline\UNESCO-IHP.jpg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6477" y="5969000"/>
            <a:ext cx="1439863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2"/>
          <p:cNvGrpSpPr>
            <a:grpSpLocks noChangeAspect="1"/>
          </p:cNvGrpSpPr>
          <p:nvPr userDrawn="1"/>
        </p:nvGrpSpPr>
        <p:grpSpPr bwMode="auto">
          <a:xfrm>
            <a:off x="3364210" y="6165304"/>
            <a:ext cx="2808000" cy="723380"/>
            <a:chOff x="2348" y="3871"/>
            <a:chExt cx="1530" cy="366"/>
          </a:xfrm>
        </p:grpSpPr>
        <p:pic>
          <p:nvPicPr>
            <p:cNvPr id="16" name="Picture 2" descr="http://www.infomongolia.com/images/stories/news/news/2012/default_pics/logo/swiss_agency_for_development_and_cooperation.gif"/>
            <p:cNvPicPr>
              <a:picLocks noChangeAspect="1" noChangeArrowheads="1"/>
            </p:cNvPicPr>
            <p:nvPr userDrawn="1"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5007" b="45854"/>
            <a:stretch>
              <a:fillRect/>
            </a:stretch>
          </p:blipFill>
          <p:spPr bwMode="auto">
            <a:xfrm>
              <a:off x="2375" y="3871"/>
              <a:ext cx="1503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" descr="http://www.infomongolia.com/images/stories/news/news/2012/default_pics/logo/swiss_agency_for_development_and_cooperation.gif"/>
            <p:cNvPicPr>
              <a:picLocks noChangeAspect="1" noChangeArrowheads="1"/>
            </p:cNvPicPr>
            <p:nvPr userDrawn="1"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-2496" t="7561" r="80106" b="68924"/>
            <a:stretch>
              <a:fillRect/>
            </a:stretch>
          </p:blipFill>
          <p:spPr bwMode="auto">
            <a:xfrm>
              <a:off x="2348" y="3920"/>
              <a:ext cx="296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3627582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30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5" indent="-342865" algn="l" defTabSz="91430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5" indent="-285722" algn="l" defTabSz="91430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5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38" indent="-228577" algn="l" defTabSz="91430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2" indent="-228577" algn="l" defTabSz="91430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5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9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4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6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2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5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9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6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/>
          </p:cNvSpPr>
          <p:nvPr/>
        </p:nvSpPr>
        <p:spPr bwMode="auto">
          <a:xfrm>
            <a:off x="7308304" y="5855643"/>
            <a:ext cx="1514785" cy="222126"/>
          </a:xfrm>
          <a:custGeom>
            <a:avLst/>
            <a:gdLst>
              <a:gd name="T0" fmla="*/ 2147483647 w 21600"/>
              <a:gd name="T1" fmla="*/ 1045462871 h 21600"/>
              <a:gd name="T2" fmla="*/ 2147483647 w 21600"/>
              <a:gd name="T3" fmla="*/ 1045462871 h 21600"/>
              <a:gd name="T4" fmla="*/ 2147483647 w 21600"/>
              <a:gd name="T5" fmla="*/ 1045462871 h 21600"/>
              <a:gd name="T6" fmla="*/ 2147483647 w 21600"/>
              <a:gd name="T7" fmla="*/ 104546287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5" tIns="35715" rIns="35715" bIns="35715" anchor="ctr"/>
          <a:lstStyle>
            <a:lvl1pPr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dirty="0" smtClean="0">
                <a:solidFill>
                  <a:srgbClr val="3B7A6A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A Ross</a:t>
            </a:r>
            <a:endParaRPr lang="en-US" altLang="en-US" dirty="0" smtClean="0"/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560338" y="2634258"/>
            <a:ext cx="802220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 flipV="1">
            <a:off x="523503" y="5777508"/>
            <a:ext cx="809587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53" name="AutoShape 5"/>
          <p:cNvSpPr>
            <a:spLocks/>
          </p:cNvSpPr>
          <p:nvPr/>
        </p:nvSpPr>
        <p:spPr bwMode="auto">
          <a:xfrm>
            <a:off x="7382620" y="6053213"/>
            <a:ext cx="1761380" cy="196453"/>
          </a:xfrm>
          <a:custGeom>
            <a:avLst/>
            <a:gdLst>
              <a:gd name="T0" fmla="*/ 2147483647 w 21600"/>
              <a:gd name="T1" fmla="*/ 1045462871 h 21600"/>
              <a:gd name="T2" fmla="*/ 2147483647 w 21600"/>
              <a:gd name="T3" fmla="*/ 1045462871 h 21600"/>
              <a:gd name="T4" fmla="*/ 2147483647 w 21600"/>
              <a:gd name="T5" fmla="*/ 1045462871 h 21600"/>
              <a:gd name="T6" fmla="*/ 2147483647 w 21600"/>
              <a:gd name="T7" fmla="*/ 104546287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5" tIns="35715" rIns="35715" bIns="35715" anchor="ctr"/>
          <a:lstStyle>
            <a:lvl1pPr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dirty="0" smtClean="0">
                <a:solidFill>
                  <a:srgbClr val="426C86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28  July 2015</a:t>
            </a:r>
            <a:endParaRPr lang="en-US" altLang="en-US" dirty="0" smtClean="0"/>
          </a:p>
        </p:txBody>
      </p:sp>
      <p:sp>
        <p:nvSpPr>
          <p:cNvPr id="2054" name="AutoShape 6"/>
          <p:cNvSpPr>
            <a:spLocks/>
          </p:cNvSpPr>
          <p:nvPr/>
        </p:nvSpPr>
        <p:spPr bwMode="auto">
          <a:xfrm>
            <a:off x="7471222" y="6191620"/>
            <a:ext cx="1584176" cy="360040"/>
          </a:xfrm>
          <a:custGeom>
            <a:avLst/>
            <a:gdLst>
              <a:gd name="T0" fmla="*/ 2147483647 w 21600"/>
              <a:gd name="T1" fmla="*/ 1045462871 h 21600"/>
              <a:gd name="T2" fmla="*/ 2147483647 w 21600"/>
              <a:gd name="T3" fmla="*/ 1045462871 h 21600"/>
              <a:gd name="T4" fmla="*/ 2147483647 w 21600"/>
              <a:gd name="T5" fmla="*/ 1045462871 h 21600"/>
              <a:gd name="T6" fmla="*/ 2147483647 w 21600"/>
              <a:gd name="T7" fmla="*/ 104546287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5" tIns="35715" rIns="35715" bIns="35715" anchor="ctr"/>
          <a:lstStyle>
            <a:lvl1pPr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00" dirty="0" smtClean="0">
                <a:solidFill>
                  <a:srgbClr val="3B7A6A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Johannesburg</a:t>
            </a:r>
            <a:endParaRPr lang="en-US" altLang="en-US" dirty="0" smtClean="0"/>
          </a:p>
        </p:txBody>
      </p:sp>
      <p:sp>
        <p:nvSpPr>
          <p:cNvPr id="2055" name="AutoShape 7"/>
          <p:cNvSpPr>
            <a:spLocks/>
          </p:cNvSpPr>
          <p:nvPr/>
        </p:nvSpPr>
        <p:spPr bwMode="auto">
          <a:xfrm>
            <a:off x="2443387" y="3535041"/>
            <a:ext cx="2369715" cy="5000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5" tIns="35715" rIns="35715" bIns="35715" anchor="ctr"/>
          <a:lstStyle>
            <a:lvl1pPr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 smtClean="0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 flipV="1">
            <a:off x="514575" y="6573367"/>
            <a:ext cx="8113737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pic>
        <p:nvPicPr>
          <p:cNvPr id="2057" name="Picture 9" descr="iucn_logo2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115" y="5961683"/>
            <a:ext cx="532432" cy="506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8" name="Picture 10" descr="IGRAC-logo-txt-cmy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88" y="6133580"/>
            <a:ext cx="997893" cy="33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9" name="Picture 11" descr="12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7345"/>
          <a:stretch>
            <a:fillRect/>
          </a:stretch>
        </p:blipFill>
        <p:spPr bwMode="auto">
          <a:xfrm>
            <a:off x="2109639" y="5855643"/>
            <a:ext cx="1397496" cy="67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60" name="Picture 12" descr="SDC_RVB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38" y="5943824"/>
            <a:ext cx="110616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61" name="Line 19"/>
          <p:cNvSpPr>
            <a:spLocks noChangeShapeType="1"/>
          </p:cNvSpPr>
          <p:nvPr/>
        </p:nvSpPr>
        <p:spPr bwMode="auto">
          <a:xfrm flipV="1">
            <a:off x="560338" y="267891"/>
            <a:ext cx="802109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62" name="Line 20"/>
          <p:cNvSpPr>
            <a:spLocks noChangeShapeType="1"/>
          </p:cNvSpPr>
          <p:nvPr/>
        </p:nvSpPr>
        <p:spPr bwMode="auto">
          <a:xfrm flipV="1">
            <a:off x="514575" y="6618015"/>
            <a:ext cx="8113737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63" name="Line 21"/>
          <p:cNvSpPr>
            <a:spLocks noChangeShapeType="1"/>
          </p:cNvSpPr>
          <p:nvPr/>
        </p:nvSpPr>
        <p:spPr bwMode="auto">
          <a:xfrm flipV="1">
            <a:off x="523503" y="5738441"/>
            <a:ext cx="809587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64" name="Line 22"/>
          <p:cNvSpPr>
            <a:spLocks noChangeShapeType="1"/>
          </p:cNvSpPr>
          <p:nvPr/>
        </p:nvSpPr>
        <p:spPr bwMode="auto">
          <a:xfrm>
            <a:off x="559222" y="2681139"/>
            <a:ext cx="802220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65" name="Line 23"/>
          <p:cNvSpPr>
            <a:spLocks noChangeShapeType="1"/>
          </p:cNvSpPr>
          <p:nvPr/>
        </p:nvSpPr>
        <p:spPr bwMode="auto">
          <a:xfrm>
            <a:off x="559222" y="321469"/>
            <a:ext cx="8022208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GB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066" name="AutoShape 24"/>
          <p:cNvSpPr>
            <a:spLocks/>
          </p:cNvSpPr>
          <p:nvPr/>
        </p:nvSpPr>
        <p:spPr bwMode="auto">
          <a:xfrm>
            <a:off x="626532" y="2885351"/>
            <a:ext cx="8107498" cy="1299379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715" tIns="35715" rIns="35715" bIns="35715" anchor="ctr"/>
          <a:lstStyle>
            <a:lvl1pPr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700" dirty="0" smtClean="0">
              <a:solidFill>
                <a:srgbClr val="426C86"/>
              </a:solidFill>
              <a:latin typeface="Trebuchet MS Bold" charset="0"/>
              <a:ea typeface="Trebuchet MS Bold" charset="0"/>
              <a:cs typeface="Trebuchet MS Bold" charset="0"/>
              <a:sym typeface="Trebuchet MS Bold" charset="0"/>
            </a:endParaRPr>
          </a:p>
          <a:p>
            <a:pPr algn="ctr" defTabSz="410730" eaLnBrk="1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700" dirty="0" smtClean="0">
              <a:solidFill>
                <a:srgbClr val="426C86"/>
              </a:solidFill>
              <a:latin typeface="Trebuchet MS Bold" charset="0"/>
              <a:sym typeface="Trebuchet MS Bold" charset="0"/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altLang="en-US" sz="2800" dirty="0" smtClean="0">
                <a:solidFill>
                  <a:srgbClr val="426C86"/>
                </a:solidFill>
                <a:latin typeface="Trebuchet MS Bold" charset="0"/>
                <a:ea typeface="Trebuchet MS Bold" charset="0"/>
                <a:cs typeface="Trebuchet MS Bold" charset="0"/>
                <a:sym typeface="Trebuchet MS Bold" charset="0"/>
              </a:rPr>
              <a:t>GGRETA: </a:t>
            </a:r>
            <a:r>
              <a:rPr lang="en-US" altLang="en-US" sz="2800" dirty="0" err="1" smtClean="0">
                <a:solidFill>
                  <a:srgbClr val="426C86"/>
                </a:solidFill>
                <a:latin typeface="Trebuchet MS Bold" charset="0"/>
                <a:ea typeface="Trebuchet MS Bold" charset="0"/>
                <a:cs typeface="Trebuchet MS Bold" charset="0"/>
                <a:sym typeface="Trebuchet MS Bold" charset="0"/>
              </a:rPr>
              <a:t>Stampriet</a:t>
            </a:r>
            <a:r>
              <a:rPr lang="en-US" altLang="en-US" sz="2800" dirty="0" smtClean="0">
                <a:solidFill>
                  <a:srgbClr val="426C86"/>
                </a:solidFill>
                <a:latin typeface="Trebuchet MS Bold" charset="0"/>
                <a:ea typeface="Trebuchet MS Bold" charset="0"/>
                <a:cs typeface="Trebuchet MS Bold" charset="0"/>
                <a:sym typeface="Trebuchet MS Bold" charset="0"/>
              </a:rPr>
              <a:t> case study: elements for a possible next phase of the project</a:t>
            </a:r>
            <a:endParaRPr lang="en-GB" sz="2800" dirty="0" smtClean="0">
              <a:solidFill>
                <a:srgbClr val="336699"/>
              </a:solidFill>
              <a:latin typeface="Trebuchet MS Bold" panose="020B0703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GB" sz="2400" dirty="0" smtClean="0">
              <a:solidFill>
                <a:srgbClr val="336699"/>
              </a:solidFill>
              <a:latin typeface="Trebuchet MS Bold" panose="020B0703020202020204" pitchFamily="34" charset="0"/>
              <a:ea typeface="Calibri"/>
              <a:cs typeface="Times New Roman"/>
            </a:endParaRPr>
          </a:p>
        </p:txBody>
      </p:sp>
      <p:pic>
        <p:nvPicPr>
          <p:cNvPr id="2067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634" y="482204"/>
            <a:ext cx="3455789" cy="189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879" y="877342"/>
            <a:ext cx="2905497" cy="12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828" y="5951637"/>
            <a:ext cx="663029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152" y="5928198"/>
            <a:ext cx="535781" cy="55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528" y="5883549"/>
            <a:ext cx="475506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0" descr="tile_paper_medgray"/>
          <p:cNvSpPr>
            <a:spLocks/>
          </p:cNvSpPr>
          <p:nvPr/>
        </p:nvSpPr>
        <p:spPr bwMode="auto">
          <a:xfrm>
            <a:off x="4535913" y="-70095"/>
            <a:ext cx="72176" cy="461661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w="254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wrap="none" lIns="35715" tIns="35715" rIns="35715" bIns="35715" anchor="ctr">
            <a:spAutoFit/>
          </a:bodyPr>
          <a:lstStyle/>
          <a:p>
            <a:pPr algn="ctr" defTabSz="4107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3" name="Rectangle 31" descr="tile_paper_medgray"/>
          <p:cNvSpPr>
            <a:spLocks/>
          </p:cNvSpPr>
          <p:nvPr/>
        </p:nvSpPr>
        <p:spPr bwMode="auto">
          <a:xfrm>
            <a:off x="4519591" y="868569"/>
            <a:ext cx="104818" cy="245255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w="254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wrap="none" lIns="35715" tIns="35715" rIns="35715" bIns="35715" anchor="ctr">
            <a:spAutoFit/>
          </a:bodyPr>
          <a:lstStyle/>
          <a:p>
            <a:pPr algn="ctr" defTabSz="4107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fr-FR" sz="11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Helvetica Light" charset="0"/>
              </a:rPr>
              <a:t> </a:t>
            </a:r>
            <a:endParaRPr lang="en-GB" altLang="fr-FR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" name="Rectangle 32" descr="tile_paper_medgray"/>
          <p:cNvSpPr>
            <a:spLocks/>
          </p:cNvSpPr>
          <p:nvPr/>
        </p:nvSpPr>
        <p:spPr bwMode="auto">
          <a:xfrm>
            <a:off x="4519591" y="1745911"/>
            <a:ext cx="104818" cy="245255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w="254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wrap="none" lIns="35715" tIns="35715" rIns="35715" bIns="35715" anchor="ctr">
            <a:spAutoFit/>
          </a:bodyPr>
          <a:lstStyle/>
          <a:p>
            <a:pPr algn="ctr" defTabSz="41073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fr-FR" sz="1100" b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Helvetica Light" charset="0"/>
              </a:rPr>
              <a:t> </a:t>
            </a:r>
            <a:endParaRPr lang="en-GB" altLang="fr-FR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5" name="Rectangle 33" descr="tile_paper_medgray"/>
          <p:cNvSpPr>
            <a:spLocks/>
          </p:cNvSpPr>
          <p:nvPr/>
        </p:nvSpPr>
        <p:spPr bwMode="auto">
          <a:xfrm>
            <a:off x="4608089" y="2727578"/>
            <a:ext cx="72192" cy="626125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w="254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  <p:txBody>
          <a:bodyPr wrap="none" lIns="35715" tIns="35715" rIns="35715" bIns="35715" anchor="ctr">
            <a:spAutoFit/>
          </a:bodyPr>
          <a:lstStyle>
            <a:lvl1pPr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l" eaLnBrk="0">
              <a:spcBef>
                <a:spcPts val="4200"/>
              </a:spcBef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tabLst>
                <a:tab pos="800100" algn="l"/>
              </a:tabLs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altLang="fr-FR" smtClean="0"/>
          </a:p>
        </p:txBody>
      </p:sp>
    </p:spTree>
    <p:extLst>
      <p:ext uri="{BB962C8B-B14F-4D97-AF65-F5344CB8AC3E}">
        <p14:creationId xmlns="" xmlns:p14="http://schemas.microsoft.com/office/powerpoint/2010/main" val="9324590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General orientation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smtClean="0"/>
              <a:t>The case study countries consider that while there has been substantial progress in understanding the aquifer there are still substantial knowledge gaps about the properties and dynamics of the STAS. </a:t>
            </a:r>
          </a:p>
          <a:p>
            <a:r>
              <a:rPr lang="en-AU" dirty="0" smtClean="0"/>
              <a:t>Recognising that a </a:t>
            </a:r>
            <a:r>
              <a:rPr lang="en-AU" dirty="0" err="1" smtClean="0"/>
              <a:t>transboundary</a:t>
            </a:r>
            <a:r>
              <a:rPr lang="en-AU" dirty="0" smtClean="0"/>
              <a:t> diagnosis can take several years to complete, the countries consider that the first priority for a further phase of the project is cooperative action to further build knowledge of the aquifer, tools to guide decision making and management capacity.  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Priorities for a possible next phase 1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616624"/>
          </a:xfrm>
        </p:spPr>
        <p:txBody>
          <a:bodyPr>
            <a:noAutofit/>
          </a:bodyPr>
          <a:lstStyle/>
          <a:p>
            <a:pPr marL="342865" lvl="1" indent="-342865">
              <a:buFont typeface="Arial" pitchFamily="34" charset="0"/>
              <a:buChar char="•"/>
            </a:pPr>
            <a:r>
              <a:rPr lang="en-AU" sz="2000" dirty="0" smtClean="0"/>
              <a:t>Establishment of a joint monitoring and data collection program for the  STAS</a:t>
            </a:r>
          </a:p>
          <a:p>
            <a:r>
              <a:rPr lang="en-AU" sz="2000" dirty="0" smtClean="0"/>
              <a:t>Further </a:t>
            </a:r>
            <a:r>
              <a:rPr lang="en-AU" sz="2000" dirty="0" smtClean="0"/>
              <a:t>scientific work  to give more precise answers to key questions </a:t>
            </a:r>
          </a:p>
          <a:p>
            <a:pPr lvl="1"/>
            <a:r>
              <a:rPr lang="en-AU" sz="2000" dirty="0" smtClean="0"/>
              <a:t>estimates of the acceptable level annual take from the aquifer</a:t>
            </a:r>
          </a:p>
          <a:p>
            <a:pPr lvl="1"/>
            <a:r>
              <a:rPr lang="en-AU" sz="2000" dirty="0" smtClean="0"/>
              <a:t>descriptions of recharge mechanisms and estimates of recharge</a:t>
            </a:r>
          </a:p>
          <a:p>
            <a:pPr lvl="1"/>
            <a:r>
              <a:rPr lang="en-AU" sz="2000" dirty="0" smtClean="0"/>
              <a:t>more complete and accurate cross-sections of the aquifer</a:t>
            </a:r>
          </a:p>
          <a:p>
            <a:pPr lvl="1"/>
            <a:r>
              <a:rPr lang="en-AU" sz="2000" dirty="0" smtClean="0"/>
              <a:t>potential for increased use of treated water from the salt block </a:t>
            </a:r>
            <a:r>
              <a:rPr lang="en-AU" sz="2000" dirty="0" smtClean="0"/>
              <a:t>region</a:t>
            </a:r>
          </a:p>
          <a:p>
            <a:r>
              <a:rPr lang="en-AU" sz="2000" dirty="0" smtClean="0"/>
              <a:t>Further  </a:t>
            </a:r>
            <a:r>
              <a:rPr lang="en-AU" sz="2000" dirty="0" smtClean="0"/>
              <a:t>boreholes to monitor and measure the deep </a:t>
            </a:r>
            <a:r>
              <a:rPr lang="en-AU" sz="2000" dirty="0" err="1" smtClean="0"/>
              <a:t>transboundary</a:t>
            </a:r>
            <a:r>
              <a:rPr lang="en-AU" sz="2000" dirty="0" smtClean="0"/>
              <a:t> aquifer</a:t>
            </a:r>
          </a:p>
          <a:p>
            <a:r>
              <a:rPr lang="en-AU" sz="2000" dirty="0" smtClean="0"/>
              <a:t>Valuation of the </a:t>
            </a:r>
            <a:r>
              <a:rPr lang="en-AU" sz="2000" dirty="0" err="1" smtClean="0"/>
              <a:t>transboundary</a:t>
            </a:r>
            <a:r>
              <a:rPr lang="en-AU" sz="2000" dirty="0" smtClean="0"/>
              <a:t> aquifer </a:t>
            </a:r>
          </a:p>
          <a:p>
            <a:r>
              <a:rPr lang="en-AU" sz="2000" dirty="0" smtClean="0"/>
              <a:t>Populating the IMS with data and putting it into full operation</a:t>
            </a:r>
          </a:p>
          <a:p>
            <a:r>
              <a:rPr lang="en-AU" sz="2000" dirty="0" smtClean="0"/>
              <a:t>Investments to improve water supply and water use efficiency in remote areas</a:t>
            </a:r>
          </a:p>
          <a:p>
            <a:r>
              <a:rPr lang="en-AU" sz="2000" dirty="0" smtClean="0"/>
              <a:t>Capacity building in research institutions –Botswana, Namibia, South </a:t>
            </a:r>
            <a:r>
              <a:rPr lang="en-AU" sz="2000" dirty="0" smtClean="0"/>
              <a:t>Africa </a:t>
            </a:r>
            <a:endParaRPr lang="en-A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Priorities for a possible next </a:t>
            </a:r>
            <a:r>
              <a:rPr lang="en-AU" smtClean="0"/>
              <a:t>phase 2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000" dirty="0" smtClean="0"/>
              <a:t>Scenario development mining (exploration) and expanding </a:t>
            </a:r>
            <a:r>
              <a:rPr lang="en-AU" sz="2000" dirty="0" smtClean="0"/>
              <a:t>irrigation Identification of further opportunities for development</a:t>
            </a:r>
          </a:p>
          <a:p>
            <a:r>
              <a:rPr lang="en-AU" sz="2000" dirty="0" smtClean="0"/>
              <a:t>Further work to validate the estimates of water use and water quality through the use of on ground surveys</a:t>
            </a:r>
          </a:p>
          <a:p>
            <a:r>
              <a:rPr lang="en-AU" sz="2000" dirty="0" smtClean="0"/>
              <a:t>More comprehensive stakeholder engagement</a:t>
            </a:r>
          </a:p>
          <a:p>
            <a:r>
              <a:rPr lang="en-AU" sz="2000" dirty="0" smtClean="0"/>
              <a:t>Standardised approach to assessing GW vulnerability to </a:t>
            </a:r>
            <a:r>
              <a:rPr lang="en-AU" sz="2000" dirty="0" smtClean="0"/>
              <a:t>pollution</a:t>
            </a:r>
          </a:p>
          <a:p>
            <a:pPr>
              <a:buNone/>
            </a:pPr>
            <a:endParaRPr lang="en-AU" sz="2000" dirty="0" smtClean="0"/>
          </a:p>
          <a:p>
            <a:pPr>
              <a:buNone/>
            </a:pPr>
            <a:r>
              <a:rPr lang="en-AU" sz="2000" dirty="0" smtClean="0"/>
              <a:t>Need for further elaboration of these items so they can be discussed in countries (with experts) and further details on financing and </a:t>
            </a:r>
            <a:r>
              <a:rPr lang="en-AU" sz="2000" dirty="0" err="1" smtClean="0"/>
              <a:t>finace</a:t>
            </a:r>
            <a:r>
              <a:rPr lang="en-AU" sz="2000" smtClean="0"/>
              <a:t> shares</a:t>
            </a:r>
            <a:endParaRPr lang="en-AU" sz="2000" dirty="0" smtClean="0"/>
          </a:p>
          <a:p>
            <a:endParaRPr lang="en-AU" sz="2000" dirty="0" smtClean="0"/>
          </a:p>
          <a:p>
            <a:endParaRPr lang="en-AU" dirty="0" smtClean="0"/>
          </a:p>
          <a:p>
            <a:r>
              <a:rPr lang="en-AU" dirty="0" smtClean="0"/>
              <a:t> 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2173</TotalTime>
  <Words>300</Words>
  <Application>Microsoft Office PowerPoint</Application>
  <PresentationFormat>On-screen Show (4:3)</PresentationFormat>
  <Paragraphs>33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1_Office Theme</vt:lpstr>
      <vt:lpstr>2_Office Theme</vt:lpstr>
      <vt:lpstr>Slide 1</vt:lpstr>
      <vt:lpstr>General orientation</vt:lpstr>
      <vt:lpstr>Priorities for a possible next phase 1 </vt:lpstr>
      <vt:lpstr>Priorities for a possible next phase 2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Geert-Jan Nijsten</dc:creator>
  <cp:lastModifiedBy>Andrew</cp:lastModifiedBy>
  <cp:revision>158</cp:revision>
  <cp:lastPrinted>2015-07-20T16:08:08Z</cp:lastPrinted>
  <dcterms:created xsi:type="dcterms:W3CDTF">2013-10-21T18:26:05Z</dcterms:created>
  <dcterms:modified xsi:type="dcterms:W3CDTF">2015-07-31T10:15:16Z</dcterms:modified>
</cp:coreProperties>
</file>