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61" r:id="rId2"/>
    <p:sldId id="387" r:id="rId3"/>
    <p:sldId id="392" r:id="rId4"/>
    <p:sldId id="390" r:id="rId5"/>
    <p:sldId id="424" r:id="rId6"/>
    <p:sldId id="391" r:id="rId7"/>
    <p:sldId id="400" r:id="rId8"/>
    <p:sldId id="401" r:id="rId9"/>
    <p:sldId id="425" r:id="rId10"/>
    <p:sldId id="402" r:id="rId11"/>
    <p:sldId id="426" r:id="rId12"/>
    <p:sldId id="412" r:id="rId13"/>
    <p:sldId id="427" r:id="rId14"/>
    <p:sldId id="429" r:id="rId15"/>
    <p:sldId id="430" r:id="rId16"/>
    <p:sldId id="413" r:id="rId17"/>
    <p:sldId id="431" r:id="rId18"/>
    <p:sldId id="432" r:id="rId19"/>
    <p:sldId id="433" r:id="rId20"/>
    <p:sldId id="434" r:id="rId21"/>
    <p:sldId id="435" r:id="rId22"/>
    <p:sldId id="436" r:id="rId23"/>
    <p:sldId id="414" r:id="rId24"/>
    <p:sldId id="416" r:id="rId25"/>
    <p:sldId id="417" r:id="rId26"/>
    <p:sldId id="437" r:id="rId27"/>
    <p:sldId id="438" r:id="rId28"/>
    <p:sldId id="421" r:id="rId29"/>
  </p:sldIdLst>
  <p:sldSz cx="9144000" cy="6858000" type="screen4x3"/>
  <p:notesSz cx="7315200" cy="96012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8387" autoAdjust="0"/>
  </p:normalViewPr>
  <p:slideViewPr>
    <p:cSldViewPr>
      <p:cViewPr>
        <p:scale>
          <a:sx n="100" d="100"/>
          <a:sy n="100" d="100"/>
        </p:scale>
        <p:origin x="-378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62" y="1416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E37E57B-CD57-4E8D-A8D0-2E18A0EF48F2}" type="datetimeFigureOut">
              <a:rPr lang="nl-NL" smtClean="0"/>
              <a:pPr/>
              <a:t>31-7-2015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4AD69E0-A1E4-49A4-AC5D-7119273B08B7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172C73D-0826-43C1-BDC5-91E88D565C00}" type="datetimeFigureOut">
              <a:rPr lang="nl-NL" smtClean="0"/>
              <a:pPr/>
              <a:t>31-7-2015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E3401DC-BF0F-4AD5-A76E-C935D1500488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 userDrawn="1"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 userDrawn="1"/>
        </p:nvSpPr>
        <p:spPr bwMode="auto">
          <a:xfrm>
            <a:off x="430213" y="152400"/>
            <a:ext cx="746442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l"/>
            <a:endParaRPr lang="en-US" altLang="en-US" dirty="0"/>
          </a:p>
        </p:txBody>
      </p:sp>
      <p:sp>
        <p:nvSpPr>
          <p:cNvPr id="7" name="Slide Number Placeholder 12"/>
          <p:cNvSpPr txBox="1">
            <a:spLocks/>
          </p:cNvSpPr>
          <p:nvPr userDrawn="1"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08BB1661-0A20-410C-9B95-3B28D728C9B5}" type="slidenum">
              <a:rPr lang="en-US" altLang="en-US" sz="1400" b="1">
                <a:solidFill>
                  <a:srgbClr val="0070C0"/>
                </a:solidFill>
              </a:rPr>
              <a:pPr/>
              <a:t>‹#›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31-7-2015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31-7-2015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pic>
        <p:nvPicPr>
          <p:cNvPr id="4" name="Picture 8" descr="sottopanci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5" name="Line 9"/>
          <p:cNvSpPr>
            <a:spLocks noChangeShapeType="1"/>
          </p:cNvSpPr>
          <p:nvPr userDrawn="1"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1"/>
          <p:cNvSpPr>
            <a:spLocks/>
          </p:cNvSpPr>
          <p:nvPr userDrawn="1"/>
        </p:nvSpPr>
        <p:spPr bwMode="auto">
          <a:xfrm>
            <a:off x="430213" y="152400"/>
            <a:ext cx="746442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l"/>
            <a:endParaRPr lang="en-US" altLang="en-US" dirty="0"/>
          </a:p>
        </p:txBody>
      </p:sp>
      <p:sp>
        <p:nvSpPr>
          <p:cNvPr id="9" name="Slide Number Placeholder 12"/>
          <p:cNvSpPr txBox="1">
            <a:spLocks/>
          </p:cNvSpPr>
          <p:nvPr userDrawn="1"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08BB1661-0A20-410C-9B95-3B28D728C9B5}" type="slidenum">
              <a:rPr lang="en-US" altLang="en-US" sz="1400" b="1">
                <a:solidFill>
                  <a:srgbClr val="0070C0"/>
                </a:solidFill>
              </a:rPr>
              <a:pPr/>
              <a:t>‹#›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31-7-2015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31-7-2015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31-7-2015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31-7-2015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31-7-2015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31-7-2015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31-7-2015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0"/>
            <a:ext cx="82809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/>
          </p:cNvSpPr>
          <p:nvPr/>
        </p:nvSpPr>
        <p:spPr bwMode="auto">
          <a:xfrm>
            <a:off x="6286500" y="5851525"/>
            <a:ext cx="2314575" cy="27218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>
            <a:spAutoFit/>
          </a:bodyPr>
          <a:lstStyle/>
          <a:p>
            <a:pPr algn="r"/>
            <a:r>
              <a:rPr lang="en-US" altLang="en-US" sz="1300" b="1" dirty="0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Tales </a:t>
            </a:r>
            <a:r>
              <a:rPr lang="en-US" altLang="en-US" sz="1300" b="1" dirty="0" err="1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Carvalho</a:t>
            </a:r>
            <a:r>
              <a:rPr lang="en-US" altLang="en-US" sz="1300" b="1" dirty="0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 </a:t>
            </a:r>
            <a:r>
              <a:rPr lang="en-US" altLang="en-US" sz="1300" b="1" dirty="0" err="1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Resende</a:t>
            </a:r>
            <a:r>
              <a:rPr lang="en-US" altLang="en-US" sz="1300" b="1" dirty="0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  </a:t>
            </a:r>
            <a:endParaRPr lang="en-US" altLang="en-US" b="1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560388" y="2633663"/>
            <a:ext cx="80216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523875" y="5776913"/>
            <a:ext cx="80962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7412038" y="6048375"/>
            <a:ext cx="1189037" cy="27218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>
            <a:spAutoFit/>
          </a:bodyPr>
          <a:lstStyle/>
          <a:p>
            <a:pPr algn="r"/>
            <a:r>
              <a:rPr lang="en-US" altLang="en-US" sz="1300" dirty="0" smtClean="0">
                <a:solidFill>
                  <a:srgbClr val="426C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31 July 2015</a:t>
            </a:r>
            <a:endParaRPr lang="en-US" altLang="en-US" dirty="0"/>
          </a:p>
        </p:txBody>
      </p:sp>
      <p:sp>
        <p:nvSpPr>
          <p:cNvPr id="8" name="AutoShape 6"/>
          <p:cNvSpPr>
            <a:spLocks/>
          </p:cNvSpPr>
          <p:nvPr/>
        </p:nvSpPr>
        <p:spPr bwMode="auto">
          <a:xfrm>
            <a:off x="6096000" y="6245225"/>
            <a:ext cx="2519363" cy="27218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wrap="square" lIns="35717" tIns="35717" rIns="35717" bIns="35717" anchor="ctr">
            <a:spAutoFit/>
          </a:bodyPr>
          <a:lstStyle/>
          <a:p>
            <a:pPr algn="r"/>
            <a:r>
              <a:rPr lang="en-US" altLang="en-US" sz="1300" i="1" dirty="0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Johannesburg, South Africa</a:t>
            </a:r>
            <a:endParaRPr lang="en-US" altLang="en-US" dirty="0"/>
          </a:p>
        </p:txBody>
      </p:sp>
      <p:sp>
        <p:nvSpPr>
          <p:cNvPr id="9" name="AutoShape 7"/>
          <p:cNvSpPr>
            <a:spLocks/>
          </p:cNvSpPr>
          <p:nvPr/>
        </p:nvSpPr>
        <p:spPr bwMode="auto">
          <a:xfrm>
            <a:off x="609600" y="3505200"/>
            <a:ext cx="7553325" cy="8207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800" dirty="0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Presentation of the </a:t>
            </a:r>
            <a:r>
              <a:rPr lang="en-US" altLang="en-US" sz="2800" dirty="0" err="1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Stampriet</a:t>
            </a:r>
            <a:r>
              <a:rPr lang="en-US" altLang="en-US" sz="2800" dirty="0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 </a:t>
            </a:r>
            <a:r>
              <a:rPr lang="en-US" altLang="en-US" sz="2800" dirty="0" err="1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Transboundary</a:t>
            </a:r>
            <a:r>
              <a:rPr lang="en-US" altLang="en-US" sz="2800" dirty="0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 Aquifer System assessment indicators</a:t>
            </a:r>
          </a:p>
          <a:p>
            <a:pPr algn="ctr"/>
            <a:r>
              <a:rPr lang="en-US" altLang="en-US" sz="2800" dirty="0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+</a:t>
            </a:r>
          </a:p>
          <a:p>
            <a:pPr algn="ctr"/>
            <a:r>
              <a:rPr lang="en-US" altLang="en-US" sz="2800" dirty="0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Adoption of </a:t>
            </a:r>
            <a:r>
              <a:rPr lang="en-US" altLang="en-US" sz="2800" dirty="0" err="1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workplan</a:t>
            </a:r>
            <a:r>
              <a:rPr lang="en-US" altLang="en-US" sz="2800" dirty="0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 for follow-up</a:t>
            </a:r>
            <a:r>
              <a:rPr lang="en-US" sz="2800" dirty="0" smtClean="0"/>
              <a:t> </a:t>
            </a:r>
            <a:endParaRPr lang="en-US" altLang="en-US" sz="2800" dirty="0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514350" y="6573838"/>
            <a:ext cx="8113713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11" name="Picture 9" descr="iucn_logo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338" y="5961063"/>
            <a:ext cx="531812" cy="5080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2" name="Picture 10" descr="IGRAC-logo-txt-cmy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6134100"/>
            <a:ext cx="998537" cy="33813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3" name="Picture 11" descr="120.png"/>
          <p:cNvPicPr>
            <a:picLocks noChangeAspect="1"/>
          </p:cNvPicPr>
          <p:nvPr/>
        </p:nvPicPr>
        <p:blipFill>
          <a:blip r:embed="rId4" cstate="print"/>
          <a:srcRect b="17345"/>
          <a:stretch>
            <a:fillRect/>
          </a:stretch>
        </p:blipFill>
        <p:spPr bwMode="auto">
          <a:xfrm>
            <a:off x="2109788" y="5856288"/>
            <a:ext cx="1397000" cy="67627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4" name="Picture 12" descr="SDC_RVB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7888" y="5943600"/>
            <a:ext cx="1106487" cy="50006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15" name="Line 20"/>
          <p:cNvSpPr>
            <a:spLocks noChangeShapeType="1"/>
          </p:cNvSpPr>
          <p:nvPr/>
        </p:nvSpPr>
        <p:spPr bwMode="auto">
          <a:xfrm flipV="1">
            <a:off x="514350" y="6618288"/>
            <a:ext cx="8113713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 flipV="1">
            <a:off x="523875" y="5738813"/>
            <a:ext cx="80962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>
            <a:off x="558800" y="2681288"/>
            <a:ext cx="80232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19" name="Picture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1038" y="482600"/>
            <a:ext cx="3455987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38250" y="877888"/>
            <a:ext cx="29051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614363" y="322263"/>
            <a:ext cx="80216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614363" y="374650"/>
            <a:ext cx="80216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23" name="Picture 2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32338" y="5946775"/>
            <a:ext cx="65881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29250" y="5926138"/>
            <a:ext cx="482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2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8213" y="5946775"/>
            <a:ext cx="3762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/>
        </p:nvSpPr>
        <p:spPr bwMode="auto">
          <a:xfrm>
            <a:off x="838200" y="228600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8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Indicators</a:t>
            </a:r>
            <a:endParaRPr lang="en-US" altLang="en-US" sz="2800" dirty="0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1235075" y="836712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0070C0"/>
                </a:solidFill>
              </a:rPr>
              <a:pPr/>
              <a:t>10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57200" y="1066800"/>
            <a:ext cx="8686800" cy="4430163"/>
            <a:chOff x="0" y="15670"/>
            <a:chExt cx="9144000" cy="5294666"/>
          </a:xfrm>
        </p:grpSpPr>
        <p:pic>
          <p:nvPicPr>
            <p:cNvPr id="13" name="Picture 6" descr="http://www.clker.com/cliparts/3/e/f/8/12065656422011218382Anonymous_simple_weather_symbols_6.svg.med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62169" y="1061864"/>
              <a:ext cx="2475802" cy="1519360"/>
            </a:xfrm>
            <a:prstGeom prst="rect">
              <a:avLst/>
            </a:prstGeom>
            <a:noFill/>
          </p:spPr>
        </p:pic>
        <p:pic>
          <p:nvPicPr>
            <p:cNvPr id="14" name="Picture 8" descr="http://www.clker.com/cliparts/a/a/6/4/1228428520667582858sivvus_weather_symbols_4.svg.me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31640" y="1061864"/>
              <a:ext cx="2475802" cy="1587575"/>
            </a:xfrm>
            <a:prstGeom prst="rect">
              <a:avLst/>
            </a:prstGeom>
            <a:noFill/>
          </p:spPr>
        </p:pic>
        <p:grpSp>
          <p:nvGrpSpPr>
            <p:cNvPr id="15" name="Group 34"/>
            <p:cNvGrpSpPr/>
            <p:nvPr/>
          </p:nvGrpSpPr>
          <p:grpSpPr>
            <a:xfrm>
              <a:off x="5075001" y="3456097"/>
              <a:ext cx="2401528" cy="1854239"/>
              <a:chOff x="4572000" y="4010024"/>
              <a:chExt cx="2771775" cy="2847976"/>
            </a:xfrm>
          </p:grpSpPr>
          <p:pic>
            <p:nvPicPr>
              <p:cNvPr id="16" name="Picture 10" descr="http://www.clker.com/cliparts/7/3/d/b/1214364128493134043KALKASKA%20sand.svg.med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572000" y="4010024"/>
                <a:ext cx="2771775" cy="2847976"/>
              </a:xfrm>
              <a:prstGeom prst="rect">
                <a:avLst/>
              </a:prstGeom>
              <a:noFill/>
            </p:spPr>
          </p:pic>
          <p:pic>
            <p:nvPicPr>
              <p:cNvPr id="17" name="Picture 8" descr="http://www.clker.com/cliparts/a/a/6/4/1228428520667582858sivvus_weather_symbols_4.svg.med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85421" r="73593" b="-3543"/>
              <a:stretch>
                <a:fillRect/>
              </a:stretch>
            </p:blipFill>
            <p:spPr bwMode="auto">
              <a:xfrm rot="19874345">
                <a:off x="5927905" y="5239463"/>
                <a:ext cx="754576" cy="441873"/>
              </a:xfrm>
              <a:prstGeom prst="rect">
                <a:avLst/>
              </a:prstGeom>
              <a:noFill/>
            </p:spPr>
          </p:pic>
          <p:pic>
            <p:nvPicPr>
              <p:cNvPr id="19" name="Picture 8" descr="http://www.clker.com/cliparts/a/a/6/4/1228428520667582858sivvus_weather_symbols_4.svg.med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85421" r="73593" b="-3543"/>
              <a:stretch>
                <a:fillRect/>
              </a:stretch>
            </p:blipFill>
            <p:spPr bwMode="auto">
              <a:xfrm rot="19874345">
                <a:off x="4847785" y="5383480"/>
                <a:ext cx="754576" cy="441873"/>
              </a:xfrm>
              <a:prstGeom prst="rect">
                <a:avLst/>
              </a:prstGeom>
              <a:noFill/>
            </p:spPr>
          </p:pic>
        </p:grpSp>
        <p:grpSp>
          <p:nvGrpSpPr>
            <p:cNvPr id="20" name="Group 71"/>
            <p:cNvGrpSpPr/>
            <p:nvPr/>
          </p:nvGrpSpPr>
          <p:grpSpPr>
            <a:xfrm>
              <a:off x="1331640" y="3456097"/>
              <a:ext cx="2640933" cy="1854239"/>
              <a:chOff x="1259632" y="3662993"/>
              <a:chExt cx="2640933" cy="1854239"/>
            </a:xfrm>
          </p:grpSpPr>
          <p:grpSp>
            <p:nvGrpSpPr>
              <p:cNvPr id="21" name="Group 33"/>
              <p:cNvGrpSpPr/>
              <p:nvPr/>
            </p:nvGrpSpPr>
            <p:grpSpPr>
              <a:xfrm>
                <a:off x="1259632" y="3662993"/>
                <a:ext cx="2640933" cy="1854239"/>
                <a:chOff x="755576" y="4010024"/>
                <a:chExt cx="3048089" cy="2847976"/>
              </a:xfrm>
            </p:grpSpPr>
            <p:pic>
              <p:nvPicPr>
                <p:cNvPr id="23" name="Picture 10" descr="http://www.clker.com/cliparts/7/3/d/b/1214364128493134043KALKASKA%20sand.svg.med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755576" y="4010024"/>
                  <a:ext cx="2771775" cy="2847976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8" descr="http://www.clker.com/cliparts/a/a/6/4/1228428520667582858sivvus_weather_symbols_4.svg.med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t="62015"/>
                <a:stretch>
                  <a:fillRect/>
                </a:stretch>
              </p:blipFill>
              <p:spPr bwMode="auto">
                <a:xfrm rot="19874345">
                  <a:off x="946165" y="4923415"/>
                  <a:ext cx="2857500" cy="926232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22" name="Snip Same Side Corner Rectangle 21"/>
              <p:cNvSpPr/>
              <p:nvPr/>
            </p:nvSpPr>
            <p:spPr>
              <a:xfrm>
                <a:off x="1259632" y="5300649"/>
                <a:ext cx="2370795" cy="216583"/>
              </a:xfrm>
              <a:prstGeom prst="snip2Same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" name="Group 32"/>
            <p:cNvGrpSpPr/>
            <p:nvPr/>
          </p:nvGrpSpPr>
          <p:grpSpPr>
            <a:xfrm>
              <a:off x="160419" y="2383482"/>
              <a:ext cx="4196540" cy="2664294"/>
              <a:chOff x="-181039" y="761810"/>
              <a:chExt cx="1398975" cy="1059987"/>
            </a:xfrm>
            <a:solidFill>
              <a:schemeClr val="bg1"/>
            </a:solidFill>
          </p:grpSpPr>
          <p:sp>
            <p:nvSpPr>
              <p:cNvPr id="26" name="Rounded Rectangle 25"/>
              <p:cNvSpPr/>
              <p:nvPr/>
            </p:nvSpPr>
            <p:spPr>
              <a:xfrm>
                <a:off x="-181039" y="761810"/>
                <a:ext cx="1283487" cy="1059987"/>
              </a:xfrm>
              <a:prstGeom prst="roundRect">
                <a:avLst/>
              </a:prstGeom>
              <a:solidFill>
                <a:schemeClr val="bg1">
                  <a:alpha val="65000"/>
                </a:schemeClr>
              </a:solidFill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Rounded Rectangle 4"/>
              <p:cNvSpPr/>
              <p:nvPr/>
            </p:nvSpPr>
            <p:spPr>
              <a:xfrm>
                <a:off x="-100821" y="834274"/>
                <a:ext cx="1318757" cy="915382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5250" tIns="95250" rIns="95250" bIns="95250" numCol="1" spcCol="1270" anchor="t" anchorCtr="0"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dirty="0" smtClean="0">
                    <a:solidFill>
                      <a:srgbClr val="1F497D"/>
                    </a:solidFill>
                    <a:ea typeface="Calibri"/>
                    <a:cs typeface="Times New Roman"/>
                  </a:rPr>
                  <a:t>1. Very low: &lt; 2 mm/yr</a:t>
                </a:r>
              </a:p>
              <a:p>
                <a:pPr algn="just"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b="1" dirty="0" smtClean="0">
                    <a:solidFill>
                      <a:schemeClr val="accent6"/>
                    </a:solidFill>
                    <a:ea typeface="Calibri"/>
                    <a:cs typeface="Times New Roman"/>
                  </a:rPr>
                  <a:t>2. Low: 2-20 mm/yr</a:t>
                </a:r>
              </a:p>
              <a:p>
                <a:pPr algn="just"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dirty="0" smtClean="0">
                    <a:solidFill>
                      <a:srgbClr val="1F497D"/>
                    </a:solidFill>
                    <a:ea typeface="Calibri"/>
                    <a:cs typeface="Times New Roman"/>
                  </a:rPr>
                  <a:t>3. Medium:  20-100 mm/yr</a:t>
                </a:r>
              </a:p>
              <a:p>
                <a:pPr algn="just"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dirty="0" smtClean="0">
                    <a:solidFill>
                      <a:srgbClr val="1F497D"/>
                    </a:solidFill>
                    <a:ea typeface="Calibri"/>
                    <a:cs typeface="Times New Roman"/>
                  </a:rPr>
                  <a:t>4. High: 100-300 mm/yr</a:t>
                </a:r>
              </a:p>
              <a:p>
                <a:pPr algn="just"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dirty="0" smtClean="0">
                    <a:solidFill>
                      <a:srgbClr val="1F497D"/>
                    </a:solidFill>
                    <a:ea typeface="Calibri"/>
                    <a:cs typeface="Times New Roman"/>
                  </a:rPr>
                  <a:t>5. Very high: &gt; 300 mm/yr</a:t>
                </a:r>
              </a:p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nl-NL" sz="2400" b="1" dirty="0" smtClean="0"/>
              </a:p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nl-NL" sz="2400" b="1" kern="1200" dirty="0"/>
              </a:p>
            </p:txBody>
          </p:sp>
        </p:grpSp>
        <p:grpSp>
          <p:nvGrpSpPr>
            <p:cNvPr id="28" name="Group 35"/>
            <p:cNvGrpSpPr/>
            <p:nvPr/>
          </p:nvGrpSpPr>
          <p:grpSpPr>
            <a:xfrm>
              <a:off x="160421" y="1290646"/>
              <a:ext cx="3850105" cy="1014422"/>
              <a:chOff x="-1838001" y="701566"/>
              <a:chExt cx="2815389" cy="1014422"/>
            </a:xfrm>
            <a:solidFill>
              <a:schemeClr val="bg1"/>
            </a:solidFill>
          </p:grpSpPr>
          <p:sp>
            <p:nvSpPr>
              <p:cNvPr id="29" name="Rounded Rectangle 28"/>
              <p:cNvSpPr/>
              <p:nvPr/>
            </p:nvSpPr>
            <p:spPr>
              <a:xfrm>
                <a:off x="-1838001" y="701566"/>
                <a:ext cx="2815389" cy="1014422"/>
              </a:xfrm>
              <a:prstGeom prst="roundRect">
                <a:avLst/>
              </a:prstGeom>
              <a:grpFill/>
              <a:ln w="38100"/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Rounded Rectangle 4"/>
              <p:cNvSpPr/>
              <p:nvPr/>
            </p:nvSpPr>
            <p:spPr>
              <a:xfrm>
                <a:off x="-1720693" y="792636"/>
                <a:ext cx="2580773" cy="819627"/>
              </a:xfrm>
              <a:prstGeom prst="rect">
                <a:avLst/>
              </a:prstGeom>
              <a:grpFill/>
              <a:ln w="381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5250" tIns="95250" rIns="95250" bIns="95250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ts val="408"/>
                  </a:spcAft>
                </a:pPr>
                <a:r>
                  <a:rPr lang="nl-NL" sz="2200" b="1" kern="1200" dirty="0" smtClean="0">
                    <a:solidFill>
                      <a:srgbClr val="1F497D"/>
                    </a:solidFill>
                  </a:rPr>
                  <a:t>1.1 </a:t>
                </a:r>
                <a:r>
                  <a:rPr lang="nl-NL" sz="2200" b="1" kern="1200" dirty="0" err="1" smtClean="0">
                    <a:solidFill>
                      <a:srgbClr val="1F497D"/>
                    </a:solidFill>
                  </a:rPr>
                  <a:t>Recharge</a:t>
                </a:r>
                <a:endParaRPr lang="nl-NL" sz="2200" b="1" kern="1200" dirty="0" smtClean="0">
                  <a:solidFill>
                    <a:srgbClr val="1F497D"/>
                  </a:solidFill>
                </a:endParaRPr>
              </a:p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ts val="408"/>
                  </a:spcAft>
                </a:pPr>
                <a:r>
                  <a:rPr lang="nl-NL" sz="2200" b="1" dirty="0" err="1" smtClean="0">
                    <a:solidFill>
                      <a:srgbClr val="1F497D"/>
                    </a:solidFill>
                  </a:rPr>
                  <a:t>Rate</a:t>
                </a:r>
                <a:endParaRPr lang="nl-NL" sz="2200" b="1" kern="1200" dirty="0">
                  <a:solidFill>
                    <a:srgbClr val="1F497D"/>
                  </a:solidFill>
                </a:endParaRPr>
              </a:p>
            </p:txBody>
          </p:sp>
        </p:grpSp>
        <p:sp>
          <p:nvSpPr>
            <p:cNvPr id="31" name="Title 1"/>
            <p:cNvSpPr txBox="1">
              <a:spLocks/>
            </p:cNvSpPr>
            <p:nvPr/>
          </p:nvSpPr>
          <p:spPr>
            <a:xfrm>
              <a:off x="0" y="15670"/>
              <a:ext cx="9144000" cy="82104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20000"/>
            </a:bodyPr>
            <a:lstStyle/>
            <a:p>
              <a:pPr marL="2155825" marR="0" lvl="0" indent="-2155825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155825" algn="l"/>
                  <a:tab pos="2511425" algn="l"/>
                </a:tabLst>
                <a:defRPr/>
              </a:pPr>
              <a:r>
                <a:rPr kumimoji="0" lang="nl-NL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Indicator </a:t>
              </a:r>
              <a:r>
                <a:rPr kumimoji="0" lang="nl-NL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group</a:t>
              </a:r>
              <a:r>
                <a:rPr kumimoji="0" lang="nl-NL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1: </a:t>
              </a:r>
              <a:r>
                <a:rPr kumimoji="0" lang="en-GB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Defining or constraining the value of aquifers and their potential functions</a:t>
              </a:r>
              <a:endPara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4492283" y="3048000"/>
            <a:ext cx="4118317" cy="2229273"/>
          </a:xfrm>
          <a:prstGeom prst="roundRect">
            <a:avLst/>
          </a:prstGeom>
          <a:solidFill>
            <a:schemeClr val="bg1">
              <a:alpha val="65000"/>
            </a:schemeClr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Rounded Rectangle 33"/>
          <p:cNvSpPr/>
          <p:nvPr/>
        </p:nvSpPr>
        <p:spPr>
          <a:xfrm>
            <a:off x="5105400" y="2133600"/>
            <a:ext cx="2971800" cy="848789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Rounded Rectangle 4"/>
          <p:cNvSpPr/>
          <p:nvPr/>
        </p:nvSpPr>
        <p:spPr>
          <a:xfrm>
            <a:off x="5257800" y="2209800"/>
            <a:ext cx="2667001" cy="61352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ts val="408"/>
              </a:spcAft>
            </a:pPr>
            <a:r>
              <a:rPr lang="nl-NL" sz="2400" b="1" dirty="0" err="1" smtClean="0">
                <a:solidFill>
                  <a:srgbClr val="1F497D"/>
                </a:solidFill>
              </a:rPr>
              <a:t>Comments</a:t>
            </a:r>
            <a:endParaRPr lang="nl-NL" sz="2400" b="1" kern="1200" dirty="0" smtClean="0">
              <a:solidFill>
                <a:srgbClr val="1F497D"/>
              </a:solidFill>
            </a:endParaRPr>
          </a:p>
        </p:txBody>
      </p:sp>
      <p:sp>
        <p:nvSpPr>
          <p:cNvPr id="36" name="Rounded Rectangle 4"/>
          <p:cNvSpPr/>
          <p:nvPr/>
        </p:nvSpPr>
        <p:spPr>
          <a:xfrm>
            <a:off x="4724400" y="3352800"/>
            <a:ext cx="3657600" cy="168032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ts val="408"/>
              </a:spcAft>
            </a:pPr>
            <a:r>
              <a:rPr lang="en-GB" sz="2400" dirty="0" smtClean="0">
                <a:solidFill>
                  <a:srgbClr val="1F497D"/>
                </a:solidFill>
              </a:rPr>
              <a:t>No reliable recharge estimate is available for the confined aquifers, but it is very low (virtually non-renewable groundwater resources) </a:t>
            </a:r>
            <a:endParaRPr lang="nl-NL" sz="2400" b="1" kern="1200" dirty="0" smtClean="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1600200" y="1981200"/>
            <a:ext cx="6242112" cy="3564844"/>
            <a:chOff x="1259632" y="764704"/>
            <a:chExt cx="6457357" cy="4248472"/>
          </a:xfrm>
        </p:grpSpPr>
        <p:pic>
          <p:nvPicPr>
            <p:cNvPr id="40" name="Picture 8" descr="http://www.clker.com/cliparts/a/a/6/4/1228428520667582858sivvus_weather_symbols_4.svg.me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76056" y="764704"/>
              <a:ext cx="2475802" cy="1587575"/>
            </a:xfrm>
            <a:prstGeom prst="rect">
              <a:avLst/>
            </a:prstGeom>
            <a:noFill/>
          </p:spPr>
        </p:pic>
        <p:pic>
          <p:nvPicPr>
            <p:cNvPr id="41" name="Picture 8" descr="http://www.clker.com/cliparts/a/a/6/4/1228428520667582858sivvus_weather_symbols_4.svg.me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9632" y="764704"/>
              <a:ext cx="2475802" cy="1587575"/>
            </a:xfrm>
            <a:prstGeom prst="rect">
              <a:avLst/>
            </a:prstGeom>
            <a:noFill/>
          </p:spPr>
        </p:pic>
        <p:pic>
          <p:nvPicPr>
            <p:cNvPr id="42" name="Picture 10" descr="http://www.clker.com/cliparts/7/3/d/b/1214364128493134043KALKASKA%20sand.svg.me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9632" y="3158937"/>
              <a:ext cx="2401528" cy="1854239"/>
            </a:xfrm>
            <a:prstGeom prst="rect">
              <a:avLst/>
            </a:prstGeom>
            <a:noFill/>
          </p:spPr>
        </p:pic>
        <p:pic>
          <p:nvPicPr>
            <p:cNvPr id="43" name="Picture 8" descr="http://www.clker.com/cliparts/a/a/6/4/1228428520667582858sivvus_weather_symbols_4.svg.med.png"/>
            <p:cNvPicPr>
              <a:picLocks noChangeAspect="1" noChangeArrowheads="1"/>
            </p:cNvPicPr>
            <p:nvPr/>
          </p:nvPicPr>
          <p:blipFill>
            <a:blip r:embed="rId2" cstate="print"/>
            <a:srcRect t="62015"/>
            <a:stretch>
              <a:fillRect/>
            </a:stretch>
          </p:blipFill>
          <p:spPr bwMode="auto">
            <a:xfrm rot="19874345">
              <a:off x="1424763" y="3753621"/>
              <a:ext cx="2475802" cy="603044"/>
            </a:xfrm>
            <a:prstGeom prst="rect">
              <a:avLst/>
            </a:prstGeom>
            <a:noFill/>
          </p:spPr>
        </p:pic>
        <p:pic>
          <p:nvPicPr>
            <p:cNvPr id="44" name="Picture 10" descr="http://www.clker.com/cliparts/7/3/d/b/1214364128493134043KALKASKA%20sand.svg.me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2993" y="3158937"/>
              <a:ext cx="2401528" cy="1854239"/>
            </a:xfrm>
            <a:prstGeom prst="rect">
              <a:avLst/>
            </a:prstGeom>
            <a:noFill/>
          </p:spPr>
        </p:pic>
        <p:sp>
          <p:nvSpPr>
            <p:cNvPr id="45" name="Snip Same Side Corner Rectangle 44"/>
            <p:cNvSpPr/>
            <p:nvPr/>
          </p:nvSpPr>
          <p:spPr>
            <a:xfrm>
              <a:off x="1259632" y="4796593"/>
              <a:ext cx="2370795" cy="216583"/>
            </a:xfrm>
            <a:prstGeom prst="snip2Same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Snip Same Side Corner Rectangle 45"/>
            <p:cNvSpPr/>
            <p:nvPr/>
          </p:nvSpPr>
          <p:spPr>
            <a:xfrm>
              <a:off x="5002993" y="4796593"/>
              <a:ext cx="2370795" cy="216583"/>
            </a:xfrm>
            <a:prstGeom prst="snip2Same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7" name="Picture 8" descr="http://www.clker.com/cliparts/a/a/6/4/1228428520667582858sivvus_weather_symbols_4.svg.med.png"/>
            <p:cNvPicPr>
              <a:picLocks noChangeAspect="1" noChangeArrowheads="1"/>
            </p:cNvPicPr>
            <p:nvPr/>
          </p:nvPicPr>
          <p:blipFill>
            <a:blip r:embed="rId2" cstate="print"/>
            <a:srcRect t="62015"/>
            <a:stretch>
              <a:fillRect/>
            </a:stretch>
          </p:blipFill>
          <p:spPr bwMode="auto">
            <a:xfrm rot="19874345">
              <a:off x="5241187" y="3753621"/>
              <a:ext cx="2475802" cy="603044"/>
            </a:xfrm>
            <a:prstGeom prst="rect">
              <a:avLst/>
            </a:prstGeom>
            <a:noFill/>
          </p:spPr>
        </p:pic>
      </p:grpSp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1235075" y="836712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0070C0"/>
                </a:solidFill>
              </a:rPr>
              <a:pPr/>
              <a:t>11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  <p:grpSp>
        <p:nvGrpSpPr>
          <p:cNvPr id="7" name="Group 31"/>
          <p:cNvGrpSpPr/>
          <p:nvPr/>
        </p:nvGrpSpPr>
        <p:grpSpPr>
          <a:xfrm>
            <a:off x="457200" y="1066800"/>
            <a:ext cx="8686800" cy="4210473"/>
            <a:chOff x="0" y="15670"/>
            <a:chExt cx="9144000" cy="5032106"/>
          </a:xfrm>
        </p:grpSpPr>
        <p:grpSp>
          <p:nvGrpSpPr>
            <p:cNvPr id="9" name="Group 34"/>
            <p:cNvGrpSpPr/>
            <p:nvPr/>
          </p:nvGrpSpPr>
          <p:grpSpPr>
            <a:xfrm>
              <a:off x="5313948" y="4256552"/>
              <a:ext cx="1589622" cy="381457"/>
              <a:chOff x="4847785" y="5239463"/>
              <a:chExt cx="1834696" cy="585890"/>
            </a:xfrm>
          </p:grpSpPr>
          <p:pic>
            <p:nvPicPr>
              <p:cNvPr id="17" name="Picture 8" descr="http://www.clker.com/cliparts/a/a/6/4/1228428520667582858sivvus_weather_symbols_4.svg.med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85421" r="73593" b="-3543"/>
              <a:stretch>
                <a:fillRect/>
              </a:stretch>
            </p:blipFill>
            <p:spPr bwMode="auto">
              <a:xfrm rot="19874345">
                <a:off x="5927905" y="5239463"/>
                <a:ext cx="754576" cy="441873"/>
              </a:xfrm>
              <a:prstGeom prst="rect">
                <a:avLst/>
              </a:prstGeom>
              <a:noFill/>
            </p:spPr>
          </p:pic>
          <p:pic>
            <p:nvPicPr>
              <p:cNvPr id="19" name="Picture 8" descr="http://www.clker.com/cliparts/a/a/6/4/1228428520667582858sivvus_weather_symbols_4.svg.med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85421" r="73593" b="-3543"/>
              <a:stretch>
                <a:fillRect/>
              </a:stretch>
            </p:blipFill>
            <p:spPr bwMode="auto">
              <a:xfrm rot="19874345">
                <a:off x="4847785" y="5383480"/>
                <a:ext cx="754576" cy="441873"/>
              </a:xfrm>
              <a:prstGeom prst="rect">
                <a:avLst/>
              </a:prstGeom>
              <a:noFill/>
            </p:spPr>
          </p:pic>
        </p:grpSp>
        <p:pic>
          <p:nvPicPr>
            <p:cNvPr id="24" name="Picture 8" descr="http://www.clker.com/cliparts/a/a/6/4/1228428520667582858sivvus_weather_symbols_4.svg.med.png"/>
            <p:cNvPicPr>
              <a:picLocks noChangeAspect="1" noChangeArrowheads="1"/>
            </p:cNvPicPr>
            <p:nvPr/>
          </p:nvPicPr>
          <p:blipFill>
            <a:blip r:embed="rId2" cstate="print"/>
            <a:srcRect t="62015"/>
            <a:stretch>
              <a:fillRect/>
            </a:stretch>
          </p:blipFill>
          <p:spPr bwMode="auto">
            <a:xfrm rot="19874345">
              <a:off x="1496771" y="4050781"/>
              <a:ext cx="2475802" cy="603044"/>
            </a:xfrm>
            <a:prstGeom prst="rect">
              <a:avLst/>
            </a:prstGeom>
            <a:noFill/>
          </p:spPr>
        </p:pic>
        <p:sp>
          <p:nvSpPr>
            <p:cNvPr id="26" name="Rounded Rectangle 25"/>
            <p:cNvSpPr/>
            <p:nvPr/>
          </p:nvSpPr>
          <p:spPr>
            <a:xfrm>
              <a:off x="160419" y="2383482"/>
              <a:ext cx="3850107" cy="2664294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ounded Rectangle 28"/>
            <p:cNvSpPr/>
            <p:nvPr/>
          </p:nvSpPr>
          <p:spPr>
            <a:xfrm>
              <a:off x="160421" y="1290646"/>
              <a:ext cx="3850105" cy="1014422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Title 1"/>
            <p:cNvSpPr txBox="1">
              <a:spLocks/>
            </p:cNvSpPr>
            <p:nvPr/>
          </p:nvSpPr>
          <p:spPr>
            <a:xfrm>
              <a:off x="0" y="15670"/>
              <a:ext cx="9144000" cy="82104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20000"/>
            </a:bodyPr>
            <a:lstStyle/>
            <a:p>
              <a:pPr marL="2155825" marR="0" lvl="0" indent="-2155825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155825" algn="l"/>
                  <a:tab pos="2511425" algn="l"/>
                </a:tabLst>
                <a:defRPr/>
              </a:pPr>
              <a:r>
                <a:rPr kumimoji="0" lang="nl-NL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Indicator </a:t>
              </a:r>
              <a:r>
                <a:rPr kumimoji="0" lang="nl-NL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group</a:t>
              </a:r>
              <a:r>
                <a:rPr kumimoji="0" lang="nl-NL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1: </a:t>
              </a:r>
              <a:r>
                <a:rPr kumimoji="0" lang="en-GB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Defining or constraining the value of aquifers and their potential functions</a:t>
              </a:r>
              <a:endPara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4492283" y="3048000"/>
            <a:ext cx="4118317" cy="2229273"/>
          </a:xfrm>
          <a:prstGeom prst="roundRect">
            <a:avLst/>
          </a:prstGeom>
          <a:solidFill>
            <a:schemeClr val="bg1">
              <a:alpha val="65000"/>
            </a:schemeClr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Rounded Rectangle 33"/>
          <p:cNvSpPr/>
          <p:nvPr/>
        </p:nvSpPr>
        <p:spPr>
          <a:xfrm>
            <a:off x="5105400" y="2133600"/>
            <a:ext cx="2971800" cy="848789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Rounded Rectangle 4"/>
          <p:cNvSpPr/>
          <p:nvPr/>
        </p:nvSpPr>
        <p:spPr>
          <a:xfrm>
            <a:off x="5257800" y="2209800"/>
            <a:ext cx="2667001" cy="61352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ts val="408"/>
              </a:spcAft>
            </a:pPr>
            <a:r>
              <a:rPr lang="nl-NL" sz="2400" b="1" dirty="0" err="1" smtClean="0">
                <a:solidFill>
                  <a:srgbClr val="1F497D"/>
                </a:solidFill>
              </a:rPr>
              <a:t>Comments</a:t>
            </a:r>
            <a:endParaRPr lang="nl-NL" sz="2400" b="1" kern="1200" dirty="0" smtClean="0">
              <a:solidFill>
                <a:srgbClr val="1F497D"/>
              </a:solidFill>
            </a:endParaRPr>
          </a:p>
        </p:txBody>
      </p:sp>
      <p:sp>
        <p:nvSpPr>
          <p:cNvPr id="36" name="Rounded Rectangle 4"/>
          <p:cNvSpPr/>
          <p:nvPr/>
        </p:nvSpPr>
        <p:spPr>
          <a:xfrm>
            <a:off x="4724400" y="3352800"/>
            <a:ext cx="3657600" cy="168032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ts val="408"/>
              </a:spcAft>
            </a:pPr>
            <a:r>
              <a:rPr lang="en-GB" sz="2400" dirty="0" smtClean="0"/>
              <a:t>Very low recharge in combination with low population density</a:t>
            </a:r>
            <a:r>
              <a:rPr lang="en-US" sz="2400" dirty="0" smtClean="0"/>
              <a:t> </a:t>
            </a:r>
            <a:endParaRPr lang="nl-NL" sz="2400" b="1" kern="1200" dirty="0" smtClean="0">
              <a:solidFill>
                <a:srgbClr val="1F497D"/>
              </a:solidFill>
            </a:endParaRPr>
          </a:p>
        </p:txBody>
      </p:sp>
      <p:sp>
        <p:nvSpPr>
          <p:cNvPr id="37" name="Rounded Rectangle 4"/>
          <p:cNvSpPr/>
          <p:nvPr/>
        </p:nvSpPr>
        <p:spPr>
          <a:xfrm>
            <a:off x="704143" y="2209800"/>
            <a:ext cx="3276600" cy="7680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2200" b="1" kern="1200" dirty="0" smtClean="0"/>
              <a:t>1.2 </a:t>
            </a:r>
            <a:r>
              <a:rPr lang="nl-NL" sz="2200" b="1" kern="1200" dirty="0" err="1" smtClean="0"/>
              <a:t>Renewable</a:t>
            </a:r>
            <a:r>
              <a:rPr lang="nl-NL" sz="2200" b="1" kern="1200" dirty="0" smtClean="0"/>
              <a:t> </a:t>
            </a:r>
            <a:r>
              <a:rPr lang="nl-NL" sz="2200" b="1" kern="1200" dirty="0" err="1" smtClean="0"/>
              <a:t>groundwater</a:t>
            </a:r>
            <a:r>
              <a:rPr lang="nl-NL" sz="2200" b="1" kern="1200" dirty="0" smtClean="0"/>
              <a:t> per capita</a:t>
            </a:r>
            <a:endParaRPr lang="nl-NL" sz="2200" b="1" kern="1200" dirty="0"/>
          </a:p>
        </p:txBody>
      </p:sp>
      <p:sp>
        <p:nvSpPr>
          <p:cNvPr id="38" name="Rounded Rectangle 4"/>
          <p:cNvSpPr/>
          <p:nvPr/>
        </p:nvSpPr>
        <p:spPr>
          <a:xfrm>
            <a:off x="838200" y="3276600"/>
            <a:ext cx="3200399" cy="120010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50"/>
              </a:spcAft>
            </a:pPr>
            <a:r>
              <a:rPr lang="en-GB" dirty="0" smtClean="0">
                <a:ea typeface="Calibri"/>
                <a:cs typeface="Times New Roman"/>
              </a:rPr>
              <a:t>1.  Low: &lt; 1000 m</a:t>
            </a:r>
            <a:r>
              <a:rPr lang="en-GB" baseline="30000" dirty="0" smtClean="0">
                <a:ea typeface="Calibri"/>
                <a:cs typeface="Times New Roman"/>
              </a:rPr>
              <a:t>3</a:t>
            </a:r>
            <a:r>
              <a:rPr lang="en-GB" dirty="0" smtClean="0">
                <a:ea typeface="Calibri"/>
                <a:cs typeface="Times New Roman"/>
              </a:rPr>
              <a:t>/yr/capita</a:t>
            </a:r>
          </a:p>
          <a:p>
            <a:pPr algn="just">
              <a:lnSpc>
                <a:spcPct val="115000"/>
              </a:lnSpc>
              <a:spcAft>
                <a:spcPts val="150"/>
              </a:spcAft>
            </a:pPr>
            <a:r>
              <a:rPr lang="en-GB" b="1" dirty="0" smtClean="0">
                <a:solidFill>
                  <a:srgbClr val="F79646"/>
                </a:solidFill>
                <a:ea typeface="Calibri"/>
                <a:cs typeface="Times New Roman"/>
              </a:rPr>
              <a:t>2.  Medium: 1000 – 5000 m</a:t>
            </a:r>
            <a:r>
              <a:rPr lang="en-GB" b="1" baseline="30000" dirty="0" smtClean="0">
                <a:solidFill>
                  <a:srgbClr val="F79646"/>
                </a:solidFill>
                <a:ea typeface="Calibri"/>
                <a:cs typeface="Times New Roman"/>
              </a:rPr>
              <a:t>3</a:t>
            </a:r>
            <a:r>
              <a:rPr lang="en-GB" b="1" dirty="0" smtClean="0">
                <a:solidFill>
                  <a:srgbClr val="F79646"/>
                </a:solidFill>
                <a:ea typeface="Calibri"/>
                <a:cs typeface="Times New Roman"/>
              </a:rPr>
              <a:t>/yr/capita</a:t>
            </a:r>
          </a:p>
          <a:p>
            <a:pPr algn="just">
              <a:lnSpc>
                <a:spcPct val="115000"/>
              </a:lnSpc>
              <a:spcAft>
                <a:spcPts val="150"/>
              </a:spcAft>
            </a:pPr>
            <a:r>
              <a:rPr lang="en-GB" dirty="0" smtClean="0">
                <a:ea typeface="Calibri"/>
                <a:cs typeface="Times New Roman"/>
              </a:rPr>
              <a:t>3.  High: &gt; 5000 m</a:t>
            </a:r>
            <a:r>
              <a:rPr lang="en-GB" baseline="30000" dirty="0" smtClean="0">
                <a:ea typeface="Calibri"/>
                <a:cs typeface="Times New Roman"/>
              </a:rPr>
              <a:t>3</a:t>
            </a:r>
            <a:r>
              <a:rPr lang="en-GB" dirty="0" smtClean="0">
                <a:ea typeface="Calibri"/>
                <a:cs typeface="Times New Roman"/>
              </a:rPr>
              <a:t>/yr/capita</a:t>
            </a:r>
            <a:endParaRPr lang="nl-NL" b="1" dirty="0" smtClean="0"/>
          </a:p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nl-NL" sz="2000" b="1" kern="1200" dirty="0"/>
          </a:p>
        </p:txBody>
      </p:sp>
      <p:sp>
        <p:nvSpPr>
          <p:cNvPr id="48" name="AutoShape 11"/>
          <p:cNvSpPr>
            <a:spLocks/>
          </p:cNvSpPr>
          <p:nvPr/>
        </p:nvSpPr>
        <p:spPr bwMode="auto">
          <a:xfrm>
            <a:off x="838200" y="228600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8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Indicators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1235075" y="836712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0070C0"/>
                </a:solidFill>
              </a:rPr>
              <a:pPr/>
              <a:t>12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228600" y="1066800"/>
            <a:ext cx="8915400" cy="5207386"/>
            <a:chOff x="0" y="0"/>
            <a:chExt cx="9144000" cy="6330710"/>
          </a:xfrm>
        </p:grpSpPr>
        <p:sp>
          <p:nvSpPr>
            <p:cNvPr id="26" name="Title 1"/>
            <p:cNvSpPr txBox="1">
              <a:spLocks/>
            </p:cNvSpPr>
            <p:nvPr/>
          </p:nvSpPr>
          <p:spPr>
            <a:xfrm>
              <a:off x="547077" y="5187709"/>
              <a:ext cx="8229600" cy="11430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Percentage of aquifer area with natural groundwater quality satisfying local drinking water standards.</a:t>
              </a:r>
              <a:endPara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grpSp>
          <p:nvGrpSpPr>
            <p:cNvPr id="27" name="Group 65"/>
            <p:cNvGrpSpPr/>
            <p:nvPr/>
          </p:nvGrpSpPr>
          <p:grpSpPr>
            <a:xfrm>
              <a:off x="144016" y="1349088"/>
              <a:ext cx="4392488" cy="1014422"/>
              <a:chOff x="-431062" y="976032"/>
              <a:chExt cx="1632331" cy="1014422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-431062" y="976032"/>
                <a:ext cx="1632331" cy="1014422"/>
              </a:xfrm>
              <a:prstGeom prst="roundRect">
                <a:avLst/>
              </a:prstGeom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9" name="Rounded Rectangle 4"/>
              <p:cNvSpPr/>
              <p:nvPr/>
            </p:nvSpPr>
            <p:spPr>
              <a:xfrm>
                <a:off x="-397451" y="1016509"/>
                <a:ext cx="1533291" cy="91538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5250" tIns="95250" rIns="95250" bIns="95250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NL" sz="2200" b="1" kern="1200" dirty="0" smtClean="0">
                    <a:solidFill>
                      <a:schemeClr val="tx2"/>
                    </a:solidFill>
                  </a:rPr>
                  <a:t>1.3 </a:t>
                </a:r>
                <a:r>
                  <a:rPr lang="nl-NL" sz="2200" b="1" kern="1200" dirty="0" err="1" smtClean="0">
                    <a:solidFill>
                      <a:schemeClr val="tx2"/>
                    </a:solidFill>
                  </a:rPr>
                  <a:t>Natural</a:t>
                </a:r>
                <a:r>
                  <a:rPr lang="nl-NL" sz="2200" b="1" kern="1200" dirty="0" smtClean="0">
                    <a:solidFill>
                      <a:schemeClr val="tx2"/>
                    </a:solidFill>
                  </a:rPr>
                  <a:t> Background </a:t>
                </a:r>
                <a:r>
                  <a:rPr lang="nl-NL" sz="2200" b="1" kern="1200" dirty="0" err="1" smtClean="0">
                    <a:solidFill>
                      <a:schemeClr val="tx2"/>
                    </a:solidFill>
                  </a:rPr>
                  <a:t>Quality</a:t>
                </a:r>
                <a:endParaRPr lang="nl-NL" sz="2200" b="1" kern="12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30" name="Group 28"/>
            <p:cNvGrpSpPr/>
            <p:nvPr/>
          </p:nvGrpSpPr>
          <p:grpSpPr>
            <a:xfrm>
              <a:off x="4572000" y="1997968"/>
              <a:ext cx="3769376" cy="2880320"/>
              <a:chOff x="4835072" y="2420888"/>
              <a:chExt cx="3769376" cy="2880320"/>
            </a:xfrm>
          </p:grpSpPr>
          <p:grpSp>
            <p:nvGrpSpPr>
              <p:cNvPr id="31" name="Group 27"/>
              <p:cNvGrpSpPr/>
              <p:nvPr/>
            </p:nvGrpSpPr>
            <p:grpSpPr>
              <a:xfrm>
                <a:off x="5004048" y="2420888"/>
                <a:ext cx="3600400" cy="2880320"/>
                <a:chOff x="5004048" y="2420888"/>
                <a:chExt cx="3600400" cy="2880320"/>
              </a:xfrm>
            </p:grpSpPr>
            <p:grpSp>
              <p:nvGrpSpPr>
                <p:cNvPr id="44" name="Group 34"/>
                <p:cNvGrpSpPr/>
                <p:nvPr/>
              </p:nvGrpSpPr>
              <p:grpSpPr>
                <a:xfrm>
                  <a:off x="5004048" y="2420888"/>
                  <a:ext cx="3600000" cy="2880000"/>
                  <a:chOff x="4572000" y="4010024"/>
                  <a:chExt cx="2771775" cy="2847976"/>
                </a:xfrm>
              </p:grpSpPr>
              <p:pic>
                <p:nvPicPr>
                  <p:cNvPr id="51" name="Picture 10" descr="http://www.clker.com/cliparts/7/3/d/b/1214364128493134043KALKASKA%20sand.svg.med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4572000" y="4010024"/>
                    <a:ext cx="2771775" cy="284797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2" name="Picture 8" descr="http://www.clker.com/cliparts/a/a/6/4/1228428520667582858sivvus_weather_symbols_4.svg.med.pn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 t="85421" r="73593" b="-3543"/>
                  <a:stretch>
                    <a:fillRect/>
                  </a:stretch>
                </p:blipFill>
                <p:spPr bwMode="auto">
                  <a:xfrm rot="19874345">
                    <a:off x="5927905" y="5239463"/>
                    <a:ext cx="754576" cy="441873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3" name="Picture 8" descr="http://www.clker.com/cliparts/a/a/6/4/1228428520667582858sivvus_weather_symbols_4.svg.med.pn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 t="85421" r="73593" b="-3543"/>
                  <a:stretch>
                    <a:fillRect/>
                  </a:stretch>
                </p:blipFill>
                <p:spPr bwMode="auto">
                  <a:xfrm rot="19874345">
                    <a:off x="4847785" y="5383480"/>
                    <a:ext cx="754576" cy="441873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48" name="Snip Same Side Corner Rectangle 47"/>
                <p:cNvSpPr/>
                <p:nvPr/>
              </p:nvSpPr>
              <p:spPr>
                <a:xfrm>
                  <a:off x="6876256" y="4437112"/>
                  <a:ext cx="1728192" cy="864096"/>
                </a:xfrm>
                <a:prstGeom prst="snip2SameRect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3200" b="1" dirty="0" smtClean="0">
                      <a:ln w="12700">
                        <a:solidFill>
                          <a:schemeClr val="tx2">
                            <a:satMod val="155000"/>
                          </a:schemeClr>
                        </a:solidFill>
                        <a:prstDash val="solid"/>
                      </a:ln>
                      <a:solidFill>
                        <a:schemeClr val="bg2">
                          <a:tint val="85000"/>
                          <a:satMod val="155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rPr>
                    <a:t>fresh</a:t>
                  </a:r>
                  <a:endParaRPr lang="en-GB" sz="1400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9" name="Snip Same Side Corner Rectangle 48"/>
                <p:cNvSpPr/>
                <p:nvPr/>
              </p:nvSpPr>
              <p:spPr>
                <a:xfrm>
                  <a:off x="5004048" y="4437112"/>
                  <a:ext cx="1872208" cy="864096"/>
                </a:xfrm>
                <a:prstGeom prst="snip2SameRect">
                  <a:avLst/>
                </a:prstGeom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3200" b="1" dirty="0" smtClean="0">
                      <a:ln w="12700">
                        <a:solidFill>
                          <a:schemeClr val="tx2">
                            <a:satMod val="155000"/>
                          </a:schemeClr>
                        </a:solidFill>
                        <a:prstDash val="solid"/>
                      </a:ln>
                      <a:solidFill>
                        <a:schemeClr val="bg2">
                          <a:tint val="85000"/>
                          <a:satMod val="155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rPr>
                    <a:t>Saline Arsenic</a:t>
                  </a:r>
                  <a:endParaRPr lang="en-GB" sz="1400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50" name="Picture 8" descr="http://www.clker.com/cliparts/a/a/6/4/1228428520667582858sivvus_weather_symbols_4.svg.med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t="85421" r="73593" b="-3543"/>
                <a:stretch>
                  <a:fillRect/>
                </a:stretch>
              </p:blipFill>
              <p:spPr bwMode="auto">
                <a:xfrm rot="19874345">
                  <a:off x="5668739" y="3899918"/>
                  <a:ext cx="1473382" cy="44684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34" name="Picture 8" descr="http://www.clker.com/cliparts/a/a/6/4/1228428520667582858sivvus_weather_symbols_4.svg.med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85421" r="73593" b="-3543"/>
              <a:stretch>
                <a:fillRect/>
              </a:stretch>
            </p:blipFill>
            <p:spPr bwMode="auto">
              <a:xfrm rot="19874345">
                <a:off x="4835072" y="3997256"/>
                <a:ext cx="980048" cy="446842"/>
              </a:xfrm>
              <a:prstGeom prst="rect">
                <a:avLst/>
              </a:prstGeom>
              <a:noFill/>
            </p:spPr>
          </p:pic>
        </p:grpSp>
        <p:grpSp>
          <p:nvGrpSpPr>
            <p:cNvPr id="54" name="Group 30"/>
            <p:cNvGrpSpPr/>
            <p:nvPr/>
          </p:nvGrpSpPr>
          <p:grpSpPr>
            <a:xfrm>
              <a:off x="323528" y="1997968"/>
              <a:ext cx="3769376" cy="2880320"/>
              <a:chOff x="4835072" y="2420888"/>
              <a:chExt cx="3769376" cy="2880320"/>
            </a:xfrm>
          </p:grpSpPr>
          <p:grpSp>
            <p:nvGrpSpPr>
              <p:cNvPr id="55" name="Group 27"/>
              <p:cNvGrpSpPr/>
              <p:nvPr/>
            </p:nvGrpSpPr>
            <p:grpSpPr>
              <a:xfrm>
                <a:off x="4979088" y="2420888"/>
                <a:ext cx="3625360" cy="2880320"/>
                <a:chOff x="4979088" y="2420888"/>
                <a:chExt cx="3625360" cy="2880320"/>
              </a:xfrm>
            </p:grpSpPr>
            <p:grpSp>
              <p:nvGrpSpPr>
                <p:cNvPr id="57" name="Group 34"/>
                <p:cNvGrpSpPr/>
                <p:nvPr/>
              </p:nvGrpSpPr>
              <p:grpSpPr>
                <a:xfrm>
                  <a:off x="5004048" y="2420888"/>
                  <a:ext cx="3600000" cy="2880000"/>
                  <a:chOff x="4572000" y="4010024"/>
                  <a:chExt cx="2771775" cy="2847976"/>
                </a:xfrm>
              </p:grpSpPr>
              <p:pic>
                <p:nvPicPr>
                  <p:cNvPr id="60" name="Picture 10" descr="http://www.clker.com/cliparts/7/3/d/b/1214364128493134043KALKASKA%20sand.svg.med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4572000" y="4010024"/>
                    <a:ext cx="2771775" cy="284797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1" name="Picture 8" descr="http://www.clker.com/cliparts/a/a/6/4/1228428520667582858sivvus_weather_symbols_4.svg.med.pn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 t="85421" r="73593" b="-3543"/>
                  <a:stretch>
                    <a:fillRect/>
                  </a:stretch>
                </p:blipFill>
                <p:spPr bwMode="auto">
                  <a:xfrm rot="19874345">
                    <a:off x="5927905" y="5239463"/>
                    <a:ext cx="754576" cy="441873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2" name="Picture 8" descr="http://www.clker.com/cliparts/a/a/6/4/1228428520667582858sivvus_weather_symbols_4.svg.med.pn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 t="85421" r="73593" b="-3543"/>
                  <a:stretch>
                    <a:fillRect/>
                  </a:stretch>
                </p:blipFill>
                <p:spPr bwMode="auto">
                  <a:xfrm rot="19874345">
                    <a:off x="4847785" y="5383480"/>
                    <a:ext cx="754576" cy="441873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58" name="Snip Same Side Corner Rectangle 57"/>
                <p:cNvSpPr/>
                <p:nvPr/>
              </p:nvSpPr>
              <p:spPr>
                <a:xfrm>
                  <a:off x="4979088" y="4437112"/>
                  <a:ext cx="3625360" cy="864096"/>
                </a:xfrm>
                <a:prstGeom prst="snip2SameRect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3200" b="1" smtClean="0">
                      <a:ln w="12700">
                        <a:solidFill>
                          <a:schemeClr val="tx2">
                            <a:satMod val="155000"/>
                          </a:schemeClr>
                        </a:solidFill>
                        <a:prstDash val="solid"/>
                      </a:ln>
                      <a:solidFill>
                        <a:schemeClr val="bg2">
                          <a:tint val="85000"/>
                          <a:satMod val="155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rPr>
                    <a:t>fresh</a:t>
                  </a:r>
                  <a:endParaRPr lang="en-GB" sz="1400" b="1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59" name="Picture 8" descr="http://www.clker.com/cliparts/a/a/6/4/1228428520667582858sivvus_weather_symbols_4.svg.med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t="85421" r="73593" b="-3543"/>
                <a:stretch>
                  <a:fillRect/>
                </a:stretch>
              </p:blipFill>
              <p:spPr bwMode="auto">
                <a:xfrm rot="19874345">
                  <a:off x="5668739" y="3899918"/>
                  <a:ext cx="1473382" cy="44684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56" name="Picture 8" descr="http://www.clker.com/cliparts/a/a/6/4/1228428520667582858sivvus_weather_symbols_4.svg.med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85421" r="73593" b="-3543"/>
              <a:stretch>
                <a:fillRect/>
              </a:stretch>
            </p:blipFill>
            <p:spPr bwMode="auto">
              <a:xfrm rot="19874345">
                <a:off x="4835072" y="3997256"/>
                <a:ext cx="980048" cy="446842"/>
              </a:xfrm>
              <a:prstGeom prst="rect">
                <a:avLst/>
              </a:prstGeom>
              <a:noFill/>
            </p:spPr>
          </p:pic>
        </p:grpSp>
        <p:grpSp>
          <p:nvGrpSpPr>
            <p:cNvPr id="63" name="Group 31"/>
            <p:cNvGrpSpPr/>
            <p:nvPr/>
          </p:nvGrpSpPr>
          <p:grpSpPr>
            <a:xfrm>
              <a:off x="234462" y="2501217"/>
              <a:ext cx="4190370" cy="2664294"/>
              <a:chOff x="-276380" y="865948"/>
              <a:chExt cx="1396918" cy="1059987"/>
            </a:xfrm>
            <a:solidFill>
              <a:schemeClr val="bg1"/>
            </a:solidFill>
          </p:grpSpPr>
          <p:sp>
            <p:nvSpPr>
              <p:cNvPr id="64" name="Rounded Rectangle 63"/>
              <p:cNvSpPr/>
              <p:nvPr/>
            </p:nvSpPr>
            <p:spPr>
              <a:xfrm>
                <a:off x="-276380" y="865948"/>
                <a:ext cx="1354791" cy="1059987"/>
              </a:xfrm>
              <a:prstGeom prst="roundRect">
                <a:avLst/>
              </a:prstGeom>
              <a:solidFill>
                <a:schemeClr val="bg1">
                  <a:alpha val="78000"/>
                </a:schemeClr>
              </a:solidFill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5" name="Rounded Rectangle 4"/>
              <p:cNvSpPr/>
              <p:nvPr/>
            </p:nvSpPr>
            <p:spPr>
              <a:xfrm>
                <a:off x="-198219" y="902804"/>
                <a:ext cx="1318757" cy="915382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5250" tIns="95250" rIns="95250" bIns="95250" numCol="1" spcCol="127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sz="2000" dirty="0" smtClean="0">
                    <a:ea typeface="Calibri"/>
                    <a:cs typeface="Times New Roman"/>
                  </a:rPr>
                  <a:t>1. Very low: &lt; 20%</a:t>
                </a:r>
              </a:p>
              <a:p>
                <a:pPr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sz="2000" dirty="0" smtClean="0">
                    <a:ea typeface="Calibri"/>
                    <a:cs typeface="Times New Roman"/>
                  </a:rPr>
                  <a:t>2. Low: 20 - 40%</a:t>
                </a:r>
              </a:p>
              <a:p>
                <a:pPr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sz="2000" dirty="0" smtClean="0">
                    <a:ea typeface="Calibri"/>
                    <a:cs typeface="Times New Roman"/>
                  </a:rPr>
                  <a:t>3. Medium:  40-60%</a:t>
                </a:r>
              </a:p>
              <a:p>
                <a:pPr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sz="2000" b="1" dirty="0" smtClean="0">
                    <a:solidFill>
                      <a:srgbClr val="F79646"/>
                    </a:solidFill>
                    <a:ea typeface="Calibri"/>
                    <a:cs typeface="Times New Roman"/>
                  </a:rPr>
                  <a:t>4. High: 60-80%</a:t>
                </a:r>
              </a:p>
              <a:p>
                <a:pPr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sz="2000" dirty="0" smtClean="0">
                    <a:ea typeface="Calibri"/>
                    <a:cs typeface="Times New Roman"/>
                  </a:rPr>
                  <a:t>5. Very high: &gt; 80% </a:t>
                </a:r>
              </a:p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nl-NL" sz="2400" b="1" dirty="0" smtClean="0"/>
              </a:p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nl-NL" sz="2400" b="1" kern="1200" dirty="0"/>
              </a:p>
            </p:txBody>
          </p:sp>
        </p:grpSp>
        <p:sp>
          <p:nvSpPr>
            <p:cNvPr id="66" name="Title 1"/>
            <p:cNvSpPr txBox="1">
              <a:spLocks/>
            </p:cNvSpPr>
            <p:nvPr/>
          </p:nvSpPr>
          <p:spPr>
            <a:xfrm>
              <a:off x="0" y="0"/>
              <a:ext cx="9144000" cy="82104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20000"/>
            </a:bodyPr>
            <a:lstStyle/>
            <a:p>
              <a:pPr marL="2155825" marR="0" lvl="0" indent="-2155825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155825" algn="l"/>
                  <a:tab pos="2511425" algn="l"/>
                </a:tabLst>
                <a:defRPr/>
              </a:pPr>
              <a:r>
                <a:rPr kumimoji="0" lang="nl-NL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Indicator </a:t>
              </a:r>
              <a:r>
                <a:rPr kumimoji="0" lang="nl-NL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group</a:t>
              </a:r>
              <a:r>
                <a:rPr kumimoji="0" lang="nl-NL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1: </a:t>
              </a:r>
              <a:r>
                <a:rPr kumimoji="0" lang="en-GB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Defining or constraining the value of aquifers and their potential functions</a:t>
              </a:r>
              <a:endPara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4648201" y="3124200"/>
            <a:ext cx="3962400" cy="2229273"/>
          </a:xfrm>
          <a:prstGeom prst="roundRect">
            <a:avLst/>
          </a:prstGeom>
          <a:solidFill>
            <a:schemeClr val="bg1">
              <a:alpha val="65000"/>
            </a:schemeClr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Rounded Rectangle 37"/>
          <p:cNvSpPr/>
          <p:nvPr/>
        </p:nvSpPr>
        <p:spPr>
          <a:xfrm>
            <a:off x="5105400" y="2133600"/>
            <a:ext cx="2971800" cy="848789"/>
          </a:xfrm>
          <a:prstGeom prst="roundRect">
            <a:avLst/>
          </a:prstGeom>
          <a:solidFill>
            <a:schemeClr val="bg1"/>
          </a:solidFill>
          <a:ln w="28575" cmpd="sng"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Rounded Rectangle 4"/>
          <p:cNvSpPr/>
          <p:nvPr/>
        </p:nvSpPr>
        <p:spPr>
          <a:xfrm>
            <a:off x="5029200" y="3124200"/>
            <a:ext cx="3048000" cy="189256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t" anchorCtr="0">
            <a:noAutofit/>
          </a:bodyPr>
          <a:lstStyle/>
          <a:p>
            <a:r>
              <a:rPr lang="en-GB" sz="2000" dirty="0" smtClean="0"/>
              <a:t>Suitability for drinking water used as criterion.</a:t>
            </a:r>
            <a:endParaRPr lang="en-US" sz="2000" dirty="0" smtClean="0"/>
          </a:p>
          <a:p>
            <a:r>
              <a:rPr lang="en-GB" sz="2000" dirty="0" smtClean="0"/>
              <a:t>It is accepted that local drinking water standards may vary.</a:t>
            </a:r>
            <a:endParaRPr lang="en-US" sz="2000" dirty="0" smtClean="0"/>
          </a:p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nl-NL" sz="2000" b="1" dirty="0" smtClean="0"/>
          </a:p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nl-NL" sz="2000" b="1" kern="1200" dirty="0"/>
          </a:p>
        </p:txBody>
      </p:sp>
      <p:sp>
        <p:nvSpPr>
          <p:cNvPr id="42" name="Rounded Rectangle 4"/>
          <p:cNvSpPr/>
          <p:nvPr/>
        </p:nvSpPr>
        <p:spPr>
          <a:xfrm>
            <a:off x="5257800" y="2209800"/>
            <a:ext cx="2667001" cy="61352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ts val="408"/>
              </a:spcAft>
            </a:pPr>
            <a:r>
              <a:rPr lang="nl-NL" sz="2400" b="1" dirty="0" err="1" smtClean="0">
                <a:solidFill>
                  <a:srgbClr val="1F497D"/>
                </a:solidFill>
              </a:rPr>
              <a:t>Comments</a:t>
            </a:r>
            <a:endParaRPr lang="nl-NL" sz="2400" b="1" kern="1200" dirty="0" smtClean="0">
              <a:solidFill>
                <a:srgbClr val="1F497D"/>
              </a:solidFill>
            </a:endParaRPr>
          </a:p>
        </p:txBody>
      </p:sp>
      <p:sp>
        <p:nvSpPr>
          <p:cNvPr id="43" name="AutoShape 11"/>
          <p:cNvSpPr>
            <a:spLocks/>
          </p:cNvSpPr>
          <p:nvPr/>
        </p:nvSpPr>
        <p:spPr bwMode="auto">
          <a:xfrm>
            <a:off x="838200" y="228600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8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Indicators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8"/>
          <p:cNvGrpSpPr/>
          <p:nvPr/>
        </p:nvGrpSpPr>
        <p:grpSpPr>
          <a:xfrm>
            <a:off x="1600200" y="1981200"/>
            <a:ext cx="6242112" cy="3564844"/>
            <a:chOff x="1259632" y="764704"/>
            <a:chExt cx="6457357" cy="4248472"/>
          </a:xfrm>
        </p:grpSpPr>
        <p:pic>
          <p:nvPicPr>
            <p:cNvPr id="40" name="Picture 8" descr="http://www.clker.com/cliparts/a/a/6/4/1228428520667582858sivvus_weather_symbols_4.svg.me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76056" y="764704"/>
              <a:ext cx="2475802" cy="1587575"/>
            </a:xfrm>
            <a:prstGeom prst="rect">
              <a:avLst/>
            </a:prstGeom>
            <a:noFill/>
          </p:spPr>
        </p:pic>
        <p:pic>
          <p:nvPicPr>
            <p:cNvPr id="41" name="Picture 8" descr="http://www.clker.com/cliparts/a/a/6/4/1228428520667582858sivvus_weather_symbols_4.svg.me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9632" y="764704"/>
              <a:ext cx="2475802" cy="1587575"/>
            </a:xfrm>
            <a:prstGeom prst="rect">
              <a:avLst/>
            </a:prstGeom>
            <a:noFill/>
          </p:spPr>
        </p:pic>
        <p:pic>
          <p:nvPicPr>
            <p:cNvPr id="42" name="Picture 10" descr="http://www.clker.com/cliparts/7/3/d/b/1214364128493134043KALKASKA%20sand.svg.me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9632" y="3158937"/>
              <a:ext cx="2401528" cy="1854239"/>
            </a:xfrm>
            <a:prstGeom prst="rect">
              <a:avLst/>
            </a:prstGeom>
            <a:noFill/>
          </p:spPr>
        </p:pic>
        <p:pic>
          <p:nvPicPr>
            <p:cNvPr id="43" name="Picture 8" descr="http://www.clker.com/cliparts/a/a/6/4/1228428520667582858sivvus_weather_symbols_4.svg.med.png"/>
            <p:cNvPicPr>
              <a:picLocks noChangeAspect="1" noChangeArrowheads="1"/>
            </p:cNvPicPr>
            <p:nvPr/>
          </p:nvPicPr>
          <p:blipFill>
            <a:blip r:embed="rId2" cstate="print"/>
            <a:srcRect t="62015"/>
            <a:stretch>
              <a:fillRect/>
            </a:stretch>
          </p:blipFill>
          <p:spPr bwMode="auto">
            <a:xfrm rot="19874345">
              <a:off x="1424763" y="3753621"/>
              <a:ext cx="2475802" cy="603044"/>
            </a:xfrm>
            <a:prstGeom prst="rect">
              <a:avLst/>
            </a:prstGeom>
            <a:noFill/>
          </p:spPr>
        </p:pic>
        <p:pic>
          <p:nvPicPr>
            <p:cNvPr id="44" name="Picture 10" descr="http://www.clker.com/cliparts/7/3/d/b/1214364128493134043KALKASKA%20sand.svg.me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2993" y="3158937"/>
              <a:ext cx="2401528" cy="1854239"/>
            </a:xfrm>
            <a:prstGeom prst="rect">
              <a:avLst/>
            </a:prstGeom>
            <a:noFill/>
          </p:spPr>
        </p:pic>
        <p:sp>
          <p:nvSpPr>
            <p:cNvPr id="45" name="Snip Same Side Corner Rectangle 44"/>
            <p:cNvSpPr/>
            <p:nvPr/>
          </p:nvSpPr>
          <p:spPr>
            <a:xfrm>
              <a:off x="1259632" y="4796593"/>
              <a:ext cx="2370795" cy="216583"/>
            </a:xfrm>
            <a:prstGeom prst="snip2Same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Snip Same Side Corner Rectangle 45"/>
            <p:cNvSpPr/>
            <p:nvPr/>
          </p:nvSpPr>
          <p:spPr>
            <a:xfrm>
              <a:off x="5002993" y="4796593"/>
              <a:ext cx="2370795" cy="216583"/>
            </a:xfrm>
            <a:prstGeom prst="snip2Same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7" name="Picture 8" descr="http://www.clker.com/cliparts/a/a/6/4/1228428520667582858sivvus_weather_symbols_4.svg.med.png"/>
            <p:cNvPicPr>
              <a:picLocks noChangeAspect="1" noChangeArrowheads="1"/>
            </p:cNvPicPr>
            <p:nvPr/>
          </p:nvPicPr>
          <p:blipFill>
            <a:blip r:embed="rId2" cstate="print"/>
            <a:srcRect t="62015"/>
            <a:stretch>
              <a:fillRect/>
            </a:stretch>
          </p:blipFill>
          <p:spPr bwMode="auto">
            <a:xfrm rot="19874345">
              <a:off x="5241187" y="3753621"/>
              <a:ext cx="2475802" cy="603044"/>
            </a:xfrm>
            <a:prstGeom prst="rect">
              <a:avLst/>
            </a:prstGeom>
            <a:noFill/>
          </p:spPr>
        </p:pic>
      </p:grpSp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1235075" y="836712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0070C0"/>
                </a:solidFill>
              </a:rPr>
              <a:pPr/>
              <a:t>13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  <p:grpSp>
        <p:nvGrpSpPr>
          <p:cNvPr id="9" name="Group 31"/>
          <p:cNvGrpSpPr/>
          <p:nvPr/>
        </p:nvGrpSpPr>
        <p:grpSpPr>
          <a:xfrm>
            <a:off x="457200" y="1066800"/>
            <a:ext cx="8686800" cy="4210473"/>
            <a:chOff x="0" y="15670"/>
            <a:chExt cx="9144000" cy="5032106"/>
          </a:xfrm>
        </p:grpSpPr>
        <p:grpSp>
          <p:nvGrpSpPr>
            <p:cNvPr id="11" name="Group 34"/>
            <p:cNvGrpSpPr/>
            <p:nvPr/>
          </p:nvGrpSpPr>
          <p:grpSpPr>
            <a:xfrm>
              <a:off x="5313948" y="4256552"/>
              <a:ext cx="1589622" cy="381457"/>
              <a:chOff x="4847785" y="5239463"/>
              <a:chExt cx="1834696" cy="585890"/>
            </a:xfrm>
          </p:grpSpPr>
          <p:pic>
            <p:nvPicPr>
              <p:cNvPr id="17" name="Picture 8" descr="http://www.clker.com/cliparts/a/a/6/4/1228428520667582858sivvus_weather_symbols_4.svg.med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85421" r="73593" b="-3543"/>
              <a:stretch>
                <a:fillRect/>
              </a:stretch>
            </p:blipFill>
            <p:spPr bwMode="auto">
              <a:xfrm rot="19874345">
                <a:off x="5927905" y="5239463"/>
                <a:ext cx="754576" cy="441873"/>
              </a:xfrm>
              <a:prstGeom prst="rect">
                <a:avLst/>
              </a:prstGeom>
              <a:noFill/>
            </p:spPr>
          </p:pic>
          <p:pic>
            <p:nvPicPr>
              <p:cNvPr id="19" name="Picture 8" descr="http://www.clker.com/cliparts/a/a/6/4/1228428520667582858sivvus_weather_symbols_4.svg.med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85421" r="73593" b="-3543"/>
              <a:stretch>
                <a:fillRect/>
              </a:stretch>
            </p:blipFill>
            <p:spPr bwMode="auto">
              <a:xfrm rot="19874345">
                <a:off x="4847785" y="5383480"/>
                <a:ext cx="754576" cy="441873"/>
              </a:xfrm>
              <a:prstGeom prst="rect">
                <a:avLst/>
              </a:prstGeom>
              <a:noFill/>
            </p:spPr>
          </p:pic>
        </p:grpSp>
        <p:pic>
          <p:nvPicPr>
            <p:cNvPr id="24" name="Picture 8" descr="http://www.clker.com/cliparts/a/a/6/4/1228428520667582858sivvus_weather_symbols_4.svg.med.png"/>
            <p:cNvPicPr>
              <a:picLocks noChangeAspect="1" noChangeArrowheads="1"/>
            </p:cNvPicPr>
            <p:nvPr/>
          </p:nvPicPr>
          <p:blipFill>
            <a:blip r:embed="rId2" cstate="print"/>
            <a:srcRect t="62015"/>
            <a:stretch>
              <a:fillRect/>
            </a:stretch>
          </p:blipFill>
          <p:spPr bwMode="auto">
            <a:xfrm rot="19874345">
              <a:off x="1496771" y="4050781"/>
              <a:ext cx="2475802" cy="603044"/>
            </a:xfrm>
            <a:prstGeom prst="rect">
              <a:avLst/>
            </a:prstGeom>
            <a:noFill/>
          </p:spPr>
        </p:pic>
        <p:sp>
          <p:nvSpPr>
            <p:cNvPr id="26" name="Rounded Rectangle 25"/>
            <p:cNvSpPr/>
            <p:nvPr/>
          </p:nvSpPr>
          <p:spPr>
            <a:xfrm>
              <a:off x="160419" y="2383482"/>
              <a:ext cx="3850107" cy="2664294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ounded Rectangle 28"/>
            <p:cNvSpPr/>
            <p:nvPr/>
          </p:nvSpPr>
          <p:spPr>
            <a:xfrm>
              <a:off x="160421" y="1290646"/>
              <a:ext cx="3850105" cy="1014422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Title 1"/>
            <p:cNvSpPr txBox="1">
              <a:spLocks/>
            </p:cNvSpPr>
            <p:nvPr/>
          </p:nvSpPr>
          <p:spPr>
            <a:xfrm>
              <a:off x="0" y="15670"/>
              <a:ext cx="9144000" cy="82104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20000"/>
            </a:bodyPr>
            <a:lstStyle/>
            <a:p>
              <a:pPr marL="2155825" marR="0" lvl="0" indent="-2155825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155825" algn="l"/>
                  <a:tab pos="2511425" algn="l"/>
                </a:tabLst>
                <a:defRPr/>
              </a:pPr>
              <a:r>
                <a:rPr kumimoji="0" lang="nl-NL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Indicator </a:t>
              </a:r>
              <a:r>
                <a:rPr kumimoji="0" lang="nl-NL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group</a:t>
              </a:r>
              <a:r>
                <a:rPr kumimoji="0" lang="nl-NL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1: </a:t>
              </a:r>
              <a:r>
                <a:rPr kumimoji="0" lang="en-GB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Defining or constraining the value of aquifers and their potential functions</a:t>
              </a:r>
              <a:endPara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4492283" y="3048000"/>
            <a:ext cx="4118317" cy="2229273"/>
          </a:xfrm>
          <a:prstGeom prst="roundRect">
            <a:avLst/>
          </a:prstGeom>
          <a:solidFill>
            <a:schemeClr val="bg1">
              <a:alpha val="65000"/>
            </a:schemeClr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Rounded Rectangle 33"/>
          <p:cNvSpPr/>
          <p:nvPr/>
        </p:nvSpPr>
        <p:spPr>
          <a:xfrm>
            <a:off x="5105400" y="2133600"/>
            <a:ext cx="2971800" cy="848789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Rounded Rectangle 4"/>
          <p:cNvSpPr/>
          <p:nvPr/>
        </p:nvSpPr>
        <p:spPr>
          <a:xfrm>
            <a:off x="5257800" y="2209800"/>
            <a:ext cx="2667001" cy="61352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ts val="408"/>
              </a:spcAft>
            </a:pPr>
            <a:r>
              <a:rPr lang="nl-NL" sz="2400" b="1" dirty="0" err="1" smtClean="0">
                <a:solidFill>
                  <a:srgbClr val="1F497D"/>
                </a:solidFill>
              </a:rPr>
              <a:t>Comments</a:t>
            </a:r>
            <a:endParaRPr lang="nl-NL" sz="2400" b="1" kern="1200" dirty="0" smtClean="0">
              <a:solidFill>
                <a:srgbClr val="1F497D"/>
              </a:solidFill>
            </a:endParaRPr>
          </a:p>
        </p:txBody>
      </p:sp>
      <p:sp>
        <p:nvSpPr>
          <p:cNvPr id="36" name="Rounded Rectangle 4"/>
          <p:cNvSpPr/>
          <p:nvPr/>
        </p:nvSpPr>
        <p:spPr>
          <a:xfrm>
            <a:off x="4724400" y="3352800"/>
            <a:ext cx="3657600" cy="168032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ts val="408"/>
              </a:spcAft>
            </a:pPr>
            <a:r>
              <a:rPr lang="en-GB" sz="2400" dirty="0" smtClean="0"/>
              <a:t>Proxy for the aquifer’s resilience to climatic variability</a:t>
            </a:r>
            <a:r>
              <a:rPr lang="en-US" sz="2400" dirty="0" smtClean="0"/>
              <a:t> </a:t>
            </a:r>
            <a:endParaRPr lang="nl-NL" sz="2400" b="1" kern="1200" dirty="0" smtClean="0">
              <a:solidFill>
                <a:srgbClr val="1F497D"/>
              </a:solidFill>
            </a:endParaRPr>
          </a:p>
        </p:txBody>
      </p:sp>
      <p:sp>
        <p:nvSpPr>
          <p:cNvPr id="37" name="Rounded Rectangle 4"/>
          <p:cNvSpPr/>
          <p:nvPr/>
        </p:nvSpPr>
        <p:spPr>
          <a:xfrm>
            <a:off x="704143" y="2209800"/>
            <a:ext cx="3276600" cy="7680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2200" b="1" kern="1200" dirty="0" smtClean="0"/>
              <a:t>1.4 </a:t>
            </a:r>
            <a:r>
              <a:rPr lang="nl-NL" sz="2200" b="1" kern="1200" dirty="0" err="1" smtClean="0"/>
              <a:t>Aquifer</a:t>
            </a:r>
            <a:r>
              <a:rPr lang="nl-NL" sz="2200" b="1" kern="1200" dirty="0" smtClean="0"/>
              <a:t> buffering </a:t>
            </a:r>
            <a:r>
              <a:rPr lang="nl-NL" sz="2200" b="1" kern="1200" dirty="0" err="1" smtClean="0"/>
              <a:t>capacity</a:t>
            </a:r>
            <a:endParaRPr lang="nl-NL" sz="2200" b="1" kern="1200" dirty="0"/>
          </a:p>
        </p:txBody>
      </p:sp>
      <p:sp>
        <p:nvSpPr>
          <p:cNvPr id="38" name="Rounded Rectangle 4"/>
          <p:cNvSpPr/>
          <p:nvPr/>
        </p:nvSpPr>
        <p:spPr>
          <a:xfrm>
            <a:off x="838200" y="3276600"/>
            <a:ext cx="3200399" cy="120010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t" anchorCtr="0">
            <a:noAutofit/>
          </a:bodyPr>
          <a:lstStyle/>
          <a:p>
            <a:pPr marL="342900" indent="-342900"/>
            <a:r>
              <a:rPr lang="en-GB" sz="2000" dirty="0" smtClean="0"/>
              <a:t>1. Low: &lt; 10 years</a:t>
            </a:r>
          </a:p>
          <a:p>
            <a:pPr marL="342900" indent="-342900"/>
            <a:endParaRPr lang="en-US" sz="2000" dirty="0" smtClean="0"/>
          </a:p>
          <a:p>
            <a:pPr marL="342900" indent="-342900"/>
            <a:r>
              <a:rPr lang="en-GB" sz="2000" dirty="0" smtClean="0"/>
              <a:t>2. Medium: 10 – 100 years</a:t>
            </a:r>
            <a:endParaRPr lang="en-GB" sz="2000" b="1" dirty="0" smtClean="0"/>
          </a:p>
          <a:p>
            <a:pPr marL="342900" indent="-342900"/>
            <a:endParaRPr lang="en-US" sz="2000" b="1" dirty="0" smtClean="0"/>
          </a:p>
          <a:p>
            <a:r>
              <a:rPr lang="en-GB" sz="2000" b="1" dirty="0" smtClean="0">
                <a:solidFill>
                  <a:schemeClr val="accent6"/>
                </a:solidFill>
              </a:rPr>
              <a:t>3. High: &gt; 100 years</a:t>
            </a:r>
            <a:endParaRPr lang="en-US" sz="2000" b="1" dirty="0" smtClean="0">
              <a:solidFill>
                <a:schemeClr val="accent6"/>
              </a:solidFill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762000" y="5410200"/>
            <a:ext cx="8023860" cy="94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2200" dirty="0" smtClean="0">
                <a:solidFill>
                  <a:srgbClr val="F79646"/>
                </a:solidFill>
              </a:rPr>
              <a:t>Ratio between volume stored and long-term mean ground­water recharge (equivalent to mean residence time)</a:t>
            </a:r>
            <a:r>
              <a:rPr lang="en-US" sz="2200" dirty="0" smtClean="0">
                <a:solidFill>
                  <a:srgbClr val="F79646"/>
                </a:solidFill>
              </a:rPr>
              <a:t> </a:t>
            </a:r>
            <a:endParaRPr kumimoji="0" lang="nl-NL" sz="22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8" name="AutoShape 11"/>
          <p:cNvSpPr>
            <a:spLocks/>
          </p:cNvSpPr>
          <p:nvPr/>
        </p:nvSpPr>
        <p:spPr bwMode="auto">
          <a:xfrm>
            <a:off x="838200" y="228600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8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Indicators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8"/>
          <p:cNvGrpSpPr/>
          <p:nvPr/>
        </p:nvGrpSpPr>
        <p:grpSpPr>
          <a:xfrm>
            <a:off x="1600200" y="1981200"/>
            <a:ext cx="6242112" cy="3564844"/>
            <a:chOff x="1259632" y="764704"/>
            <a:chExt cx="6457357" cy="4248472"/>
          </a:xfrm>
        </p:grpSpPr>
        <p:pic>
          <p:nvPicPr>
            <p:cNvPr id="40" name="Picture 8" descr="http://www.clker.com/cliparts/a/a/6/4/1228428520667582858sivvus_weather_symbols_4.svg.me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76056" y="764704"/>
              <a:ext cx="2475802" cy="1587575"/>
            </a:xfrm>
            <a:prstGeom prst="rect">
              <a:avLst/>
            </a:prstGeom>
            <a:noFill/>
          </p:spPr>
        </p:pic>
        <p:pic>
          <p:nvPicPr>
            <p:cNvPr id="41" name="Picture 8" descr="http://www.clker.com/cliparts/a/a/6/4/1228428520667582858sivvus_weather_symbols_4.svg.me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9632" y="764704"/>
              <a:ext cx="2475802" cy="1587575"/>
            </a:xfrm>
            <a:prstGeom prst="rect">
              <a:avLst/>
            </a:prstGeom>
            <a:noFill/>
          </p:spPr>
        </p:pic>
        <p:pic>
          <p:nvPicPr>
            <p:cNvPr id="42" name="Picture 10" descr="http://www.clker.com/cliparts/7/3/d/b/1214364128493134043KALKASKA%20sand.svg.me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9632" y="3158937"/>
              <a:ext cx="2401528" cy="1854239"/>
            </a:xfrm>
            <a:prstGeom prst="rect">
              <a:avLst/>
            </a:prstGeom>
            <a:noFill/>
          </p:spPr>
        </p:pic>
        <p:pic>
          <p:nvPicPr>
            <p:cNvPr id="43" name="Picture 8" descr="http://www.clker.com/cliparts/a/a/6/4/1228428520667582858sivvus_weather_symbols_4.svg.med.png"/>
            <p:cNvPicPr>
              <a:picLocks noChangeAspect="1" noChangeArrowheads="1"/>
            </p:cNvPicPr>
            <p:nvPr/>
          </p:nvPicPr>
          <p:blipFill>
            <a:blip r:embed="rId2" cstate="print"/>
            <a:srcRect t="62015"/>
            <a:stretch>
              <a:fillRect/>
            </a:stretch>
          </p:blipFill>
          <p:spPr bwMode="auto">
            <a:xfrm rot="19874345">
              <a:off x="1424763" y="3753621"/>
              <a:ext cx="2475802" cy="603044"/>
            </a:xfrm>
            <a:prstGeom prst="rect">
              <a:avLst/>
            </a:prstGeom>
            <a:noFill/>
          </p:spPr>
        </p:pic>
        <p:pic>
          <p:nvPicPr>
            <p:cNvPr id="44" name="Picture 10" descr="http://www.clker.com/cliparts/7/3/d/b/1214364128493134043KALKASKA%20sand.svg.me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2993" y="3158937"/>
              <a:ext cx="2401528" cy="1854239"/>
            </a:xfrm>
            <a:prstGeom prst="rect">
              <a:avLst/>
            </a:prstGeom>
            <a:noFill/>
          </p:spPr>
        </p:pic>
        <p:sp>
          <p:nvSpPr>
            <p:cNvPr id="45" name="Snip Same Side Corner Rectangle 44"/>
            <p:cNvSpPr/>
            <p:nvPr/>
          </p:nvSpPr>
          <p:spPr>
            <a:xfrm>
              <a:off x="1259632" y="4796593"/>
              <a:ext cx="2370795" cy="216583"/>
            </a:xfrm>
            <a:prstGeom prst="snip2Same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Snip Same Side Corner Rectangle 45"/>
            <p:cNvSpPr/>
            <p:nvPr/>
          </p:nvSpPr>
          <p:spPr>
            <a:xfrm>
              <a:off x="5002993" y="4796593"/>
              <a:ext cx="2370795" cy="216583"/>
            </a:xfrm>
            <a:prstGeom prst="snip2Same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7" name="Picture 8" descr="http://www.clker.com/cliparts/a/a/6/4/1228428520667582858sivvus_weather_symbols_4.svg.med.png"/>
            <p:cNvPicPr>
              <a:picLocks noChangeAspect="1" noChangeArrowheads="1"/>
            </p:cNvPicPr>
            <p:nvPr/>
          </p:nvPicPr>
          <p:blipFill>
            <a:blip r:embed="rId2" cstate="print"/>
            <a:srcRect t="62015"/>
            <a:stretch>
              <a:fillRect/>
            </a:stretch>
          </p:blipFill>
          <p:spPr bwMode="auto">
            <a:xfrm rot="19874345">
              <a:off x="5241187" y="3753621"/>
              <a:ext cx="2475802" cy="603044"/>
            </a:xfrm>
            <a:prstGeom prst="rect">
              <a:avLst/>
            </a:prstGeom>
            <a:noFill/>
          </p:spPr>
        </p:pic>
      </p:grpSp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1235075" y="836712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0070C0"/>
                </a:solidFill>
              </a:rPr>
              <a:pPr/>
              <a:t>14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  <p:grpSp>
        <p:nvGrpSpPr>
          <p:cNvPr id="9" name="Group 31"/>
          <p:cNvGrpSpPr/>
          <p:nvPr/>
        </p:nvGrpSpPr>
        <p:grpSpPr>
          <a:xfrm>
            <a:off x="457200" y="1066800"/>
            <a:ext cx="8686800" cy="4210473"/>
            <a:chOff x="0" y="15670"/>
            <a:chExt cx="9144000" cy="5032106"/>
          </a:xfrm>
        </p:grpSpPr>
        <p:grpSp>
          <p:nvGrpSpPr>
            <p:cNvPr id="11" name="Group 34"/>
            <p:cNvGrpSpPr/>
            <p:nvPr/>
          </p:nvGrpSpPr>
          <p:grpSpPr>
            <a:xfrm>
              <a:off x="5313948" y="4256552"/>
              <a:ext cx="1589622" cy="381457"/>
              <a:chOff x="4847785" y="5239463"/>
              <a:chExt cx="1834696" cy="585890"/>
            </a:xfrm>
          </p:grpSpPr>
          <p:pic>
            <p:nvPicPr>
              <p:cNvPr id="17" name="Picture 8" descr="http://www.clker.com/cliparts/a/a/6/4/1228428520667582858sivvus_weather_symbols_4.svg.med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85421" r="73593" b="-3543"/>
              <a:stretch>
                <a:fillRect/>
              </a:stretch>
            </p:blipFill>
            <p:spPr bwMode="auto">
              <a:xfrm rot="19874345">
                <a:off x="5927905" y="5239463"/>
                <a:ext cx="754576" cy="441873"/>
              </a:xfrm>
              <a:prstGeom prst="rect">
                <a:avLst/>
              </a:prstGeom>
              <a:noFill/>
            </p:spPr>
          </p:pic>
          <p:pic>
            <p:nvPicPr>
              <p:cNvPr id="19" name="Picture 8" descr="http://www.clker.com/cliparts/a/a/6/4/1228428520667582858sivvus_weather_symbols_4.svg.med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85421" r="73593" b="-3543"/>
              <a:stretch>
                <a:fillRect/>
              </a:stretch>
            </p:blipFill>
            <p:spPr bwMode="auto">
              <a:xfrm rot="19874345">
                <a:off x="4847785" y="5383480"/>
                <a:ext cx="754576" cy="441873"/>
              </a:xfrm>
              <a:prstGeom prst="rect">
                <a:avLst/>
              </a:prstGeom>
              <a:noFill/>
            </p:spPr>
          </p:pic>
        </p:grpSp>
        <p:pic>
          <p:nvPicPr>
            <p:cNvPr id="24" name="Picture 8" descr="http://www.clker.com/cliparts/a/a/6/4/1228428520667582858sivvus_weather_symbols_4.svg.med.png"/>
            <p:cNvPicPr>
              <a:picLocks noChangeAspect="1" noChangeArrowheads="1"/>
            </p:cNvPicPr>
            <p:nvPr/>
          </p:nvPicPr>
          <p:blipFill>
            <a:blip r:embed="rId2" cstate="print"/>
            <a:srcRect t="62015"/>
            <a:stretch>
              <a:fillRect/>
            </a:stretch>
          </p:blipFill>
          <p:spPr bwMode="auto">
            <a:xfrm rot="19874345">
              <a:off x="1496771" y="4050781"/>
              <a:ext cx="2475802" cy="603044"/>
            </a:xfrm>
            <a:prstGeom prst="rect">
              <a:avLst/>
            </a:prstGeom>
            <a:noFill/>
          </p:spPr>
        </p:pic>
        <p:sp>
          <p:nvSpPr>
            <p:cNvPr id="26" name="Rounded Rectangle 25"/>
            <p:cNvSpPr/>
            <p:nvPr/>
          </p:nvSpPr>
          <p:spPr>
            <a:xfrm>
              <a:off x="160419" y="2383482"/>
              <a:ext cx="3850107" cy="2664294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ounded Rectangle 28"/>
            <p:cNvSpPr/>
            <p:nvPr/>
          </p:nvSpPr>
          <p:spPr>
            <a:xfrm>
              <a:off x="160421" y="1290646"/>
              <a:ext cx="3850105" cy="1014422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Title 1"/>
            <p:cNvSpPr txBox="1">
              <a:spLocks/>
            </p:cNvSpPr>
            <p:nvPr/>
          </p:nvSpPr>
          <p:spPr>
            <a:xfrm>
              <a:off x="0" y="15670"/>
              <a:ext cx="9144000" cy="82104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20000"/>
            </a:bodyPr>
            <a:lstStyle/>
            <a:p>
              <a:pPr marL="2155825" marR="0" lvl="0" indent="-2155825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155825" algn="l"/>
                  <a:tab pos="2511425" algn="l"/>
                </a:tabLst>
                <a:defRPr/>
              </a:pPr>
              <a:r>
                <a:rPr kumimoji="0" lang="nl-NL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Indicator </a:t>
              </a:r>
              <a:r>
                <a:rPr kumimoji="0" lang="nl-NL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group</a:t>
              </a:r>
              <a:r>
                <a:rPr kumimoji="0" lang="nl-NL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1: </a:t>
              </a:r>
              <a:r>
                <a:rPr kumimoji="0" lang="en-GB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Defining or constraining the value of aquifers and their potential functions</a:t>
              </a:r>
              <a:endPara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4492283" y="3048000"/>
            <a:ext cx="4118317" cy="2229273"/>
          </a:xfrm>
          <a:prstGeom prst="roundRect">
            <a:avLst/>
          </a:prstGeom>
          <a:solidFill>
            <a:schemeClr val="bg1">
              <a:alpha val="65000"/>
            </a:schemeClr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Rounded Rectangle 33"/>
          <p:cNvSpPr/>
          <p:nvPr/>
        </p:nvSpPr>
        <p:spPr>
          <a:xfrm>
            <a:off x="5105400" y="2133600"/>
            <a:ext cx="2971800" cy="848789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Rounded Rectangle 4"/>
          <p:cNvSpPr/>
          <p:nvPr/>
        </p:nvSpPr>
        <p:spPr>
          <a:xfrm>
            <a:off x="5257800" y="2209800"/>
            <a:ext cx="2667001" cy="61352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ts val="408"/>
              </a:spcAft>
            </a:pPr>
            <a:r>
              <a:rPr lang="nl-NL" sz="2400" b="1" dirty="0" err="1" smtClean="0">
                <a:solidFill>
                  <a:srgbClr val="1F497D"/>
                </a:solidFill>
              </a:rPr>
              <a:t>Comments</a:t>
            </a:r>
            <a:endParaRPr lang="nl-NL" sz="2400" b="1" kern="1200" dirty="0" smtClean="0">
              <a:solidFill>
                <a:srgbClr val="1F497D"/>
              </a:solidFill>
            </a:endParaRPr>
          </a:p>
        </p:txBody>
      </p:sp>
      <p:sp>
        <p:nvSpPr>
          <p:cNvPr id="36" name="Rounded Rectangle 4"/>
          <p:cNvSpPr/>
          <p:nvPr/>
        </p:nvSpPr>
        <p:spPr>
          <a:xfrm>
            <a:off x="4724400" y="3352800"/>
            <a:ext cx="3657600" cy="168032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defTabSz="1111250">
              <a:lnSpc>
                <a:spcPct val="90000"/>
              </a:lnSpc>
              <a:spcBef>
                <a:spcPct val="0"/>
              </a:spcBef>
              <a:spcAft>
                <a:spcPts val="408"/>
              </a:spcAft>
              <a:buFontTx/>
              <a:buChar char="-"/>
            </a:pPr>
            <a:r>
              <a:rPr lang="en-GB" sz="2400" dirty="0" smtClean="0"/>
              <a:t> </a:t>
            </a:r>
            <a:r>
              <a:rPr lang="en-GB" sz="2400" dirty="0" err="1" smtClean="0"/>
              <a:t>Auob/Nossob</a:t>
            </a:r>
            <a:r>
              <a:rPr lang="en-GB" sz="2400" dirty="0" smtClean="0"/>
              <a:t> </a:t>
            </a:r>
          </a:p>
          <a:p>
            <a:pPr defTabSz="1111250">
              <a:lnSpc>
                <a:spcPct val="90000"/>
              </a:lnSpc>
              <a:spcBef>
                <a:spcPct val="0"/>
              </a:spcBef>
              <a:spcAft>
                <a:spcPts val="408"/>
              </a:spcAft>
              <a:buFontTx/>
              <a:buChar char="-"/>
            </a:pPr>
            <a:r>
              <a:rPr lang="en-GB" sz="2400" dirty="0" smtClean="0"/>
              <a:t> Class 1 corresponds to ‘non-renewable groundwater’ </a:t>
            </a:r>
            <a:endParaRPr lang="nl-NL" sz="2400" b="1" kern="1200" dirty="0" smtClean="0">
              <a:solidFill>
                <a:srgbClr val="1F497D"/>
              </a:solidFill>
            </a:endParaRPr>
          </a:p>
        </p:txBody>
      </p:sp>
      <p:sp>
        <p:nvSpPr>
          <p:cNvPr id="37" name="Rounded Rectangle 4"/>
          <p:cNvSpPr/>
          <p:nvPr/>
        </p:nvSpPr>
        <p:spPr>
          <a:xfrm>
            <a:off x="704143" y="2209800"/>
            <a:ext cx="3276600" cy="7680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2000" b="1" kern="1200" dirty="0" smtClean="0"/>
              <a:t>1.5 </a:t>
            </a:r>
            <a:r>
              <a:rPr lang="en-GB" sz="2000" b="1" dirty="0" smtClean="0">
                <a:ea typeface="Calibri"/>
                <a:cs typeface="Times New Roman"/>
              </a:rPr>
              <a:t>Aquifer vulnerability to climate change</a:t>
            </a:r>
            <a:r>
              <a:rPr lang="en-US" sz="2000" b="1" dirty="0" smtClean="0"/>
              <a:t> </a:t>
            </a:r>
            <a:endParaRPr lang="nl-NL" sz="2000" b="1" kern="1200" dirty="0"/>
          </a:p>
        </p:txBody>
      </p:sp>
      <p:sp>
        <p:nvSpPr>
          <p:cNvPr id="38" name="Rounded Rectangle 4"/>
          <p:cNvSpPr/>
          <p:nvPr/>
        </p:nvSpPr>
        <p:spPr>
          <a:xfrm>
            <a:off x="914400" y="3124200"/>
            <a:ext cx="3200399" cy="120010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t" anchorCtr="0">
            <a:noAutofit/>
          </a:bodyPr>
          <a:lstStyle/>
          <a:p>
            <a:r>
              <a:rPr lang="en-GB" sz="1300" b="1" i="1" dirty="0" smtClean="0">
                <a:solidFill>
                  <a:srgbClr val="F79646"/>
                </a:solidFill>
              </a:rPr>
              <a:t>1.  Low</a:t>
            </a:r>
            <a:r>
              <a:rPr lang="en-GB" sz="1300" b="1" dirty="0" smtClean="0">
                <a:solidFill>
                  <a:srgbClr val="F79646"/>
                </a:solidFill>
              </a:rPr>
              <a:t>: confined aquifers containing only fossil water or receiving negligible recent recharge.</a:t>
            </a:r>
            <a:endParaRPr lang="en-US" sz="1300" b="1" dirty="0" smtClean="0">
              <a:solidFill>
                <a:srgbClr val="F79646"/>
              </a:solidFill>
            </a:endParaRPr>
          </a:p>
          <a:p>
            <a:r>
              <a:rPr lang="en-GB" sz="1300" i="1" dirty="0" smtClean="0"/>
              <a:t>2. Medium</a:t>
            </a:r>
            <a:r>
              <a:rPr lang="en-GB" sz="1300" dirty="0" smtClean="0"/>
              <a:t>: weakly recharged aquifers with limited interaction with other components of the hydrological cycle, due to location at considerable depth and/or hydraulic confinement. </a:t>
            </a:r>
            <a:endParaRPr lang="en-US" sz="1300" dirty="0" smtClean="0"/>
          </a:p>
          <a:p>
            <a:r>
              <a:rPr lang="en-GB" sz="1300" i="1" dirty="0" smtClean="0"/>
              <a:t>3. High</a:t>
            </a:r>
            <a:r>
              <a:rPr lang="en-GB" sz="1300" dirty="0" smtClean="0"/>
              <a:t>: aquifers actively interacting with streams, atmosphere</a:t>
            </a:r>
            <a:endParaRPr lang="en-US" sz="1300" b="1" dirty="0" smtClean="0">
              <a:solidFill>
                <a:schemeClr val="accent6"/>
              </a:solidFill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762000" y="5410200"/>
            <a:ext cx="8023860" cy="94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2400" dirty="0" smtClean="0">
                <a:solidFill>
                  <a:srgbClr val="F79646"/>
                </a:solidFill>
              </a:rPr>
              <a:t>Extent of expected groundwater budget regime change in response to change in climatic conditions</a:t>
            </a:r>
            <a:r>
              <a:rPr lang="en-US" sz="2400" dirty="0" smtClean="0">
                <a:solidFill>
                  <a:srgbClr val="F79646"/>
                </a:solidFill>
              </a:rPr>
              <a:t> </a:t>
            </a:r>
            <a:endParaRPr kumimoji="0" lang="nl-NL" sz="22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8" name="AutoShape 11"/>
          <p:cNvSpPr>
            <a:spLocks/>
          </p:cNvSpPr>
          <p:nvPr/>
        </p:nvSpPr>
        <p:spPr bwMode="auto">
          <a:xfrm>
            <a:off x="838200" y="228600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8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Indicators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8"/>
          <p:cNvGrpSpPr/>
          <p:nvPr/>
        </p:nvGrpSpPr>
        <p:grpSpPr>
          <a:xfrm>
            <a:off x="1600200" y="1981200"/>
            <a:ext cx="6242112" cy="3564844"/>
            <a:chOff x="1259632" y="764704"/>
            <a:chExt cx="6457357" cy="4248472"/>
          </a:xfrm>
        </p:grpSpPr>
        <p:pic>
          <p:nvPicPr>
            <p:cNvPr id="40" name="Picture 8" descr="http://www.clker.com/cliparts/a/a/6/4/1228428520667582858sivvus_weather_symbols_4.svg.me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76056" y="764704"/>
              <a:ext cx="2475802" cy="1587575"/>
            </a:xfrm>
            <a:prstGeom prst="rect">
              <a:avLst/>
            </a:prstGeom>
            <a:noFill/>
          </p:spPr>
        </p:pic>
        <p:pic>
          <p:nvPicPr>
            <p:cNvPr id="41" name="Picture 8" descr="http://www.clker.com/cliparts/a/a/6/4/1228428520667582858sivvus_weather_symbols_4.svg.me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9632" y="764704"/>
              <a:ext cx="2475802" cy="1587575"/>
            </a:xfrm>
            <a:prstGeom prst="rect">
              <a:avLst/>
            </a:prstGeom>
            <a:noFill/>
          </p:spPr>
        </p:pic>
        <p:pic>
          <p:nvPicPr>
            <p:cNvPr id="42" name="Picture 10" descr="http://www.clker.com/cliparts/7/3/d/b/1214364128493134043KALKASKA%20sand.svg.me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9632" y="3158937"/>
              <a:ext cx="2401528" cy="1854239"/>
            </a:xfrm>
            <a:prstGeom prst="rect">
              <a:avLst/>
            </a:prstGeom>
            <a:noFill/>
          </p:spPr>
        </p:pic>
        <p:pic>
          <p:nvPicPr>
            <p:cNvPr id="43" name="Picture 8" descr="http://www.clker.com/cliparts/a/a/6/4/1228428520667582858sivvus_weather_symbols_4.svg.med.png"/>
            <p:cNvPicPr>
              <a:picLocks noChangeAspect="1" noChangeArrowheads="1"/>
            </p:cNvPicPr>
            <p:nvPr/>
          </p:nvPicPr>
          <p:blipFill>
            <a:blip r:embed="rId2" cstate="print"/>
            <a:srcRect t="62015"/>
            <a:stretch>
              <a:fillRect/>
            </a:stretch>
          </p:blipFill>
          <p:spPr bwMode="auto">
            <a:xfrm rot="19874345">
              <a:off x="1424763" y="3753621"/>
              <a:ext cx="2475802" cy="603044"/>
            </a:xfrm>
            <a:prstGeom prst="rect">
              <a:avLst/>
            </a:prstGeom>
            <a:noFill/>
          </p:spPr>
        </p:pic>
        <p:pic>
          <p:nvPicPr>
            <p:cNvPr id="44" name="Picture 10" descr="http://www.clker.com/cliparts/7/3/d/b/1214364128493134043KALKASKA%20sand.svg.me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2993" y="3158937"/>
              <a:ext cx="2401528" cy="1854239"/>
            </a:xfrm>
            <a:prstGeom prst="rect">
              <a:avLst/>
            </a:prstGeom>
            <a:noFill/>
          </p:spPr>
        </p:pic>
        <p:sp>
          <p:nvSpPr>
            <p:cNvPr id="45" name="Snip Same Side Corner Rectangle 44"/>
            <p:cNvSpPr/>
            <p:nvPr/>
          </p:nvSpPr>
          <p:spPr>
            <a:xfrm>
              <a:off x="1259632" y="4796593"/>
              <a:ext cx="2370795" cy="216583"/>
            </a:xfrm>
            <a:prstGeom prst="snip2Same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Snip Same Side Corner Rectangle 45"/>
            <p:cNvSpPr/>
            <p:nvPr/>
          </p:nvSpPr>
          <p:spPr>
            <a:xfrm>
              <a:off x="5002993" y="4796593"/>
              <a:ext cx="2370795" cy="216583"/>
            </a:xfrm>
            <a:prstGeom prst="snip2Same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7" name="Picture 8" descr="http://www.clker.com/cliparts/a/a/6/4/1228428520667582858sivvus_weather_symbols_4.svg.med.png"/>
            <p:cNvPicPr>
              <a:picLocks noChangeAspect="1" noChangeArrowheads="1"/>
            </p:cNvPicPr>
            <p:nvPr/>
          </p:nvPicPr>
          <p:blipFill>
            <a:blip r:embed="rId2" cstate="print"/>
            <a:srcRect t="62015"/>
            <a:stretch>
              <a:fillRect/>
            </a:stretch>
          </p:blipFill>
          <p:spPr bwMode="auto">
            <a:xfrm rot="19874345">
              <a:off x="5241187" y="3753621"/>
              <a:ext cx="2475802" cy="603044"/>
            </a:xfrm>
            <a:prstGeom prst="rect">
              <a:avLst/>
            </a:prstGeom>
            <a:noFill/>
          </p:spPr>
        </p:pic>
      </p:grpSp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1235075" y="836712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0070C0"/>
                </a:solidFill>
              </a:rPr>
              <a:pPr/>
              <a:t>15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  <p:grpSp>
        <p:nvGrpSpPr>
          <p:cNvPr id="9" name="Group 31"/>
          <p:cNvGrpSpPr/>
          <p:nvPr/>
        </p:nvGrpSpPr>
        <p:grpSpPr>
          <a:xfrm>
            <a:off x="457200" y="1066800"/>
            <a:ext cx="8686800" cy="4210473"/>
            <a:chOff x="0" y="15670"/>
            <a:chExt cx="9144000" cy="5032106"/>
          </a:xfrm>
        </p:grpSpPr>
        <p:grpSp>
          <p:nvGrpSpPr>
            <p:cNvPr id="11" name="Group 34"/>
            <p:cNvGrpSpPr/>
            <p:nvPr/>
          </p:nvGrpSpPr>
          <p:grpSpPr>
            <a:xfrm>
              <a:off x="5313948" y="4256552"/>
              <a:ext cx="1589622" cy="381457"/>
              <a:chOff x="4847785" y="5239463"/>
              <a:chExt cx="1834696" cy="585890"/>
            </a:xfrm>
          </p:grpSpPr>
          <p:pic>
            <p:nvPicPr>
              <p:cNvPr id="17" name="Picture 8" descr="http://www.clker.com/cliparts/a/a/6/4/1228428520667582858sivvus_weather_symbols_4.svg.med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85421" r="73593" b="-3543"/>
              <a:stretch>
                <a:fillRect/>
              </a:stretch>
            </p:blipFill>
            <p:spPr bwMode="auto">
              <a:xfrm rot="19874345">
                <a:off x="5927905" y="5239463"/>
                <a:ext cx="754576" cy="441873"/>
              </a:xfrm>
              <a:prstGeom prst="rect">
                <a:avLst/>
              </a:prstGeom>
              <a:noFill/>
            </p:spPr>
          </p:pic>
          <p:pic>
            <p:nvPicPr>
              <p:cNvPr id="19" name="Picture 8" descr="http://www.clker.com/cliparts/a/a/6/4/1228428520667582858sivvus_weather_symbols_4.svg.med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85421" r="73593" b="-3543"/>
              <a:stretch>
                <a:fillRect/>
              </a:stretch>
            </p:blipFill>
            <p:spPr bwMode="auto">
              <a:xfrm rot="19874345">
                <a:off x="4847785" y="5383480"/>
                <a:ext cx="754576" cy="441873"/>
              </a:xfrm>
              <a:prstGeom prst="rect">
                <a:avLst/>
              </a:prstGeom>
              <a:noFill/>
            </p:spPr>
          </p:pic>
        </p:grpSp>
        <p:pic>
          <p:nvPicPr>
            <p:cNvPr id="24" name="Picture 8" descr="http://www.clker.com/cliparts/a/a/6/4/1228428520667582858sivvus_weather_symbols_4.svg.med.png"/>
            <p:cNvPicPr>
              <a:picLocks noChangeAspect="1" noChangeArrowheads="1"/>
            </p:cNvPicPr>
            <p:nvPr/>
          </p:nvPicPr>
          <p:blipFill>
            <a:blip r:embed="rId2" cstate="print"/>
            <a:srcRect t="62015"/>
            <a:stretch>
              <a:fillRect/>
            </a:stretch>
          </p:blipFill>
          <p:spPr bwMode="auto">
            <a:xfrm rot="19874345">
              <a:off x="1496771" y="4050781"/>
              <a:ext cx="2475802" cy="603044"/>
            </a:xfrm>
            <a:prstGeom prst="rect">
              <a:avLst/>
            </a:prstGeom>
            <a:noFill/>
          </p:spPr>
        </p:pic>
        <p:sp>
          <p:nvSpPr>
            <p:cNvPr id="26" name="Rounded Rectangle 25"/>
            <p:cNvSpPr/>
            <p:nvPr/>
          </p:nvSpPr>
          <p:spPr>
            <a:xfrm>
              <a:off x="160419" y="2383482"/>
              <a:ext cx="3850107" cy="2664294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ounded Rectangle 28"/>
            <p:cNvSpPr/>
            <p:nvPr/>
          </p:nvSpPr>
          <p:spPr>
            <a:xfrm>
              <a:off x="160421" y="1290646"/>
              <a:ext cx="3850105" cy="1014422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Title 1"/>
            <p:cNvSpPr txBox="1">
              <a:spLocks/>
            </p:cNvSpPr>
            <p:nvPr/>
          </p:nvSpPr>
          <p:spPr>
            <a:xfrm>
              <a:off x="0" y="15670"/>
              <a:ext cx="9144000" cy="82104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20000"/>
            </a:bodyPr>
            <a:lstStyle/>
            <a:p>
              <a:pPr marL="2155825" marR="0" lvl="0" indent="-2155825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155825" algn="l"/>
                  <a:tab pos="2511425" algn="l"/>
                </a:tabLst>
                <a:defRPr/>
              </a:pPr>
              <a:r>
                <a:rPr kumimoji="0" lang="nl-NL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Indicator </a:t>
              </a:r>
              <a:r>
                <a:rPr kumimoji="0" lang="nl-NL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group</a:t>
              </a:r>
              <a:r>
                <a:rPr kumimoji="0" lang="nl-NL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1: </a:t>
              </a:r>
              <a:r>
                <a:rPr kumimoji="0" lang="en-GB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Defining or constraining the value of aquifers and their potential functions</a:t>
              </a:r>
              <a:endPara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4492283" y="3048000"/>
            <a:ext cx="4118317" cy="2229273"/>
          </a:xfrm>
          <a:prstGeom prst="roundRect">
            <a:avLst/>
          </a:prstGeom>
          <a:solidFill>
            <a:schemeClr val="bg1">
              <a:alpha val="65000"/>
            </a:schemeClr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Rounded Rectangle 33"/>
          <p:cNvSpPr/>
          <p:nvPr/>
        </p:nvSpPr>
        <p:spPr>
          <a:xfrm>
            <a:off x="5105400" y="2133600"/>
            <a:ext cx="2971800" cy="848789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Rounded Rectangle 4"/>
          <p:cNvSpPr/>
          <p:nvPr/>
        </p:nvSpPr>
        <p:spPr>
          <a:xfrm>
            <a:off x="5257800" y="2209800"/>
            <a:ext cx="2667001" cy="61352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ts val="408"/>
              </a:spcAft>
            </a:pPr>
            <a:r>
              <a:rPr lang="nl-NL" sz="2400" b="1" dirty="0" err="1" smtClean="0">
                <a:solidFill>
                  <a:srgbClr val="1F497D"/>
                </a:solidFill>
              </a:rPr>
              <a:t>Comments</a:t>
            </a:r>
            <a:endParaRPr lang="nl-NL" sz="2400" b="1" kern="1200" dirty="0" smtClean="0">
              <a:solidFill>
                <a:srgbClr val="1F497D"/>
              </a:solidFill>
            </a:endParaRPr>
          </a:p>
        </p:txBody>
      </p:sp>
      <p:sp>
        <p:nvSpPr>
          <p:cNvPr id="36" name="Rounded Rectangle 4"/>
          <p:cNvSpPr/>
          <p:nvPr/>
        </p:nvSpPr>
        <p:spPr>
          <a:xfrm>
            <a:off x="4724400" y="3352800"/>
            <a:ext cx="3657600" cy="168032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r>
              <a:rPr lang="en-GB" sz="2200" dirty="0" smtClean="0"/>
              <a:t>- Approximate criteria for “Moderately to highly vulnerable: “</a:t>
            </a:r>
            <a:endParaRPr lang="en-US" sz="2200" dirty="0" smtClean="0"/>
          </a:p>
          <a:p>
            <a:r>
              <a:rPr lang="en-GB" sz="2200" dirty="0" smtClean="0"/>
              <a:t>&gt; 0.3 in GOD method</a:t>
            </a:r>
            <a:endParaRPr lang="en-US" sz="2200" dirty="0" smtClean="0"/>
          </a:p>
          <a:p>
            <a:r>
              <a:rPr lang="en-GB" sz="2200" dirty="0" smtClean="0"/>
              <a:t>&gt; 100 in DRASTIC method</a:t>
            </a:r>
            <a:r>
              <a:rPr lang="en-US" sz="2200" dirty="0" smtClean="0"/>
              <a:t> </a:t>
            </a:r>
            <a:endParaRPr lang="nl-NL" sz="2200" b="1" kern="1200" dirty="0" smtClean="0">
              <a:solidFill>
                <a:srgbClr val="1F497D"/>
              </a:solidFill>
            </a:endParaRPr>
          </a:p>
        </p:txBody>
      </p:sp>
      <p:sp>
        <p:nvSpPr>
          <p:cNvPr id="37" name="Rounded Rectangle 4"/>
          <p:cNvSpPr/>
          <p:nvPr/>
        </p:nvSpPr>
        <p:spPr>
          <a:xfrm>
            <a:off x="704143" y="2209800"/>
            <a:ext cx="3276600" cy="7680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2000" b="1" kern="1200" dirty="0" smtClean="0"/>
              <a:t>1.5 </a:t>
            </a:r>
            <a:r>
              <a:rPr lang="en-GB" sz="2000" b="1" dirty="0" smtClean="0">
                <a:ea typeface="Calibri"/>
                <a:cs typeface="Times New Roman"/>
              </a:rPr>
              <a:t>Aquifer vulnerability to pollution</a:t>
            </a:r>
            <a:r>
              <a:rPr lang="en-US" sz="2000" b="1" dirty="0" smtClean="0"/>
              <a:t> </a:t>
            </a:r>
            <a:endParaRPr lang="nl-NL" sz="2000" b="1" kern="1200" dirty="0"/>
          </a:p>
        </p:txBody>
      </p:sp>
      <p:sp>
        <p:nvSpPr>
          <p:cNvPr id="38" name="Rounded Rectangle 4"/>
          <p:cNvSpPr/>
          <p:nvPr/>
        </p:nvSpPr>
        <p:spPr>
          <a:xfrm>
            <a:off x="914400" y="3276600"/>
            <a:ext cx="3200399" cy="120010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t" anchorCtr="0">
            <a:noAutofit/>
          </a:bodyPr>
          <a:lstStyle/>
          <a:p>
            <a:r>
              <a:rPr lang="en-GB" sz="2000" b="1" dirty="0" smtClean="0">
                <a:solidFill>
                  <a:srgbClr val="F79646"/>
                </a:solidFill>
              </a:rPr>
              <a:t>1. Very low: &lt; 20%</a:t>
            </a:r>
            <a:endParaRPr lang="en-US" sz="2000" b="1" dirty="0" smtClean="0">
              <a:solidFill>
                <a:srgbClr val="F79646"/>
              </a:solidFill>
            </a:endParaRPr>
          </a:p>
          <a:p>
            <a:r>
              <a:rPr lang="en-GB" sz="2000" dirty="0" smtClean="0"/>
              <a:t>2. Low: 20 -40%</a:t>
            </a:r>
            <a:endParaRPr lang="en-US" sz="2000" dirty="0" smtClean="0"/>
          </a:p>
          <a:p>
            <a:r>
              <a:rPr lang="en-GB" sz="2000" dirty="0" smtClean="0"/>
              <a:t>3. Medium:  40-60%</a:t>
            </a:r>
            <a:endParaRPr lang="en-US" sz="2000" dirty="0" smtClean="0"/>
          </a:p>
          <a:p>
            <a:r>
              <a:rPr lang="en-GB" sz="2000" dirty="0" smtClean="0"/>
              <a:t>4. High: 60-80%</a:t>
            </a:r>
            <a:endParaRPr lang="en-US" sz="2000" dirty="0" smtClean="0"/>
          </a:p>
          <a:p>
            <a:r>
              <a:rPr lang="en-GB" sz="2000" dirty="0" smtClean="0"/>
              <a:t>5. Very high: &gt; 80% </a:t>
            </a:r>
            <a:endParaRPr lang="en-US" sz="2000" b="1" dirty="0" smtClean="0">
              <a:solidFill>
                <a:schemeClr val="accent6"/>
              </a:solidFill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762000" y="5410200"/>
            <a:ext cx="8023860" cy="94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2400" dirty="0" smtClean="0">
                <a:solidFill>
                  <a:srgbClr val="F79646"/>
                </a:solidFill>
              </a:rPr>
              <a:t>Percentage of its horizontal area where the aquifer is considered moderately to highly vulnerable to pollution</a:t>
            </a:r>
            <a:r>
              <a:rPr lang="en-US" sz="2400" dirty="0" smtClean="0">
                <a:solidFill>
                  <a:srgbClr val="F79646"/>
                </a:solidFill>
              </a:rPr>
              <a:t>  </a:t>
            </a:r>
            <a:endParaRPr kumimoji="0" lang="nl-NL" sz="22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8" name="AutoShape 11"/>
          <p:cNvSpPr>
            <a:spLocks/>
          </p:cNvSpPr>
          <p:nvPr/>
        </p:nvSpPr>
        <p:spPr bwMode="auto">
          <a:xfrm>
            <a:off x="838200" y="228600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8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Indicators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1235075" y="836712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0070C0"/>
                </a:solidFill>
              </a:rPr>
              <a:pPr/>
              <a:t>16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228600" y="990600"/>
            <a:ext cx="8915400" cy="5462736"/>
            <a:chOff x="0" y="0"/>
            <a:chExt cx="9144000" cy="6453336"/>
          </a:xfrm>
        </p:grpSpPr>
        <p:sp>
          <p:nvSpPr>
            <p:cNvPr id="37" name="Title 1"/>
            <p:cNvSpPr txBox="1">
              <a:spLocks/>
            </p:cNvSpPr>
            <p:nvPr/>
          </p:nvSpPr>
          <p:spPr>
            <a:xfrm>
              <a:off x="467544" y="5310336"/>
              <a:ext cx="82296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Percentage of groundwater in total water abstraction for all human water uses</a:t>
              </a:r>
              <a:endPara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grpSp>
          <p:nvGrpSpPr>
            <p:cNvPr id="38" name="Group 59"/>
            <p:cNvGrpSpPr/>
            <p:nvPr/>
          </p:nvGrpSpPr>
          <p:grpSpPr>
            <a:xfrm>
              <a:off x="179511" y="1853952"/>
              <a:ext cx="4307420" cy="3384376"/>
              <a:chOff x="0" y="1988840"/>
              <a:chExt cx="4651834" cy="3672408"/>
            </a:xfrm>
          </p:grpSpPr>
          <p:grpSp>
            <p:nvGrpSpPr>
              <p:cNvPr id="39" name="Group 57"/>
              <p:cNvGrpSpPr/>
              <p:nvPr/>
            </p:nvGrpSpPr>
            <p:grpSpPr>
              <a:xfrm>
                <a:off x="0" y="1988840"/>
                <a:ext cx="4651834" cy="3672408"/>
                <a:chOff x="0" y="1988840"/>
                <a:chExt cx="4651834" cy="3672408"/>
              </a:xfrm>
            </p:grpSpPr>
            <p:sp>
              <p:nvSpPr>
                <p:cNvPr id="41" name="Rounded Rectangle 40"/>
                <p:cNvSpPr/>
                <p:nvPr/>
              </p:nvSpPr>
              <p:spPr>
                <a:xfrm>
                  <a:off x="0" y="1988840"/>
                  <a:ext cx="4499992" cy="3672408"/>
                </a:xfrm>
                <a:prstGeom prst="round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42" name="Group 48"/>
                <p:cNvGrpSpPr/>
                <p:nvPr/>
              </p:nvGrpSpPr>
              <p:grpSpPr>
                <a:xfrm>
                  <a:off x="251520" y="2132856"/>
                  <a:ext cx="4400314" cy="3463280"/>
                  <a:chOff x="251520" y="2132856"/>
                  <a:chExt cx="4400314" cy="3463280"/>
                </a:xfrm>
              </p:grpSpPr>
              <p:pic>
                <p:nvPicPr>
                  <p:cNvPr id="43" name="Picture 2" descr="C:\Users\Geert-Jan Nijsten\AppData\Local\Microsoft\Windows\Temporary Internet Files\Content.IE5\UBMC0Z1C\MC900441752[1]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51520" y="3587413"/>
                    <a:ext cx="1860257" cy="191781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4" name="Picture 2" descr="C:\Users\Geert-Jan Nijsten\AppData\Local\Microsoft\Windows\Temporary Internet Files\Content.IE5\UBMC0Z1C\MC900441752[1]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237788" y="2132856"/>
                    <a:ext cx="1860257" cy="191781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" name="Picture 2" descr="C:\Users\Geert-Jan Nijsten\AppData\Local\Microsoft\Windows\Temporary Internet Files\Content.IE5\UBMC0Z1C\MC900441752[1]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279695" y="3678324"/>
                    <a:ext cx="1860257" cy="1917812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738224" y="2770203"/>
                    <a:ext cx="3145412" cy="7496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3200" b="1" dirty="0" smtClean="0">
                        <a:solidFill>
                          <a:srgbClr val="C00000"/>
                        </a:solidFill>
                      </a:rPr>
                      <a:t>Groundwater</a:t>
                    </a:r>
                    <a:endParaRPr lang="en-GB" sz="3200" b="1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47" name="TextBox 46"/>
                  <p:cNvSpPr txBox="1"/>
                  <p:nvPr/>
                </p:nvSpPr>
                <p:spPr>
                  <a:xfrm rot="20537839">
                    <a:off x="2017914" y="4512081"/>
                    <a:ext cx="2633920" cy="7496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32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Lake water</a:t>
                    </a:r>
                    <a:endParaRPr lang="en-GB" sz="3200" b="1" dirty="0">
                      <a:solidFill>
                        <a:schemeClr val="tx2">
                          <a:lumMod val="75000"/>
                        </a:schemeClr>
                      </a:solidFill>
                    </a:endParaRPr>
                  </a:p>
                </p:txBody>
              </p:sp>
            </p:grpSp>
          </p:grpSp>
          <p:sp>
            <p:nvSpPr>
              <p:cNvPr id="40" name="TextBox 39"/>
              <p:cNvSpPr txBox="1"/>
              <p:nvPr/>
            </p:nvSpPr>
            <p:spPr>
              <a:xfrm rot="646387">
                <a:off x="32137" y="4103523"/>
                <a:ext cx="3207906" cy="749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River water</a:t>
                </a:r>
                <a:endParaRPr lang="en-GB" sz="32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54" name="Group 57"/>
            <p:cNvGrpSpPr/>
            <p:nvPr/>
          </p:nvGrpSpPr>
          <p:grpSpPr>
            <a:xfrm>
              <a:off x="4836579" y="1853952"/>
              <a:ext cx="4166820" cy="3384376"/>
              <a:chOff x="0" y="1988840"/>
              <a:chExt cx="4499992" cy="3672408"/>
            </a:xfrm>
          </p:grpSpPr>
          <p:sp>
            <p:nvSpPr>
              <p:cNvPr id="55" name="Rounded Rectangle 54"/>
              <p:cNvSpPr/>
              <p:nvPr/>
            </p:nvSpPr>
            <p:spPr>
              <a:xfrm>
                <a:off x="0" y="1988840"/>
                <a:ext cx="4499992" cy="3672408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7" name="Group 48"/>
              <p:cNvGrpSpPr/>
              <p:nvPr/>
            </p:nvGrpSpPr>
            <p:grpSpPr>
              <a:xfrm>
                <a:off x="251520" y="2132856"/>
                <a:ext cx="3888432" cy="3463280"/>
                <a:chOff x="251520" y="2132856"/>
                <a:chExt cx="3888432" cy="3463280"/>
              </a:xfrm>
            </p:grpSpPr>
            <p:pic>
              <p:nvPicPr>
                <p:cNvPr id="63" name="Picture 2" descr="C:\Users\Geert-Jan Nijsten\AppData\Local\Microsoft\Windows\Temporary Internet Files\Content.IE5\UBMC0Z1C\MC900441752[1]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51520" y="3587413"/>
                  <a:ext cx="1860257" cy="1917812"/>
                </a:xfrm>
                <a:prstGeom prst="rect">
                  <a:avLst/>
                </a:prstGeom>
                <a:noFill/>
              </p:spPr>
            </p:pic>
            <p:pic>
              <p:nvPicPr>
                <p:cNvPr id="67" name="Picture 2" descr="C:\Users\Geert-Jan Nijsten\AppData\Local\Microsoft\Windows\Temporary Internet Files\Content.IE5\UBMC0Z1C\MC900441752[1]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237788" y="2132856"/>
                  <a:ext cx="1860257" cy="1917812"/>
                </a:xfrm>
                <a:prstGeom prst="rect">
                  <a:avLst/>
                </a:prstGeom>
                <a:noFill/>
              </p:spPr>
            </p:pic>
            <p:pic>
              <p:nvPicPr>
                <p:cNvPr id="68" name="Picture 2" descr="C:\Users\Geert-Jan Nijsten\AppData\Local\Microsoft\Windows\Temporary Internet Files\Content.IE5\UBMC0Z1C\MC900441752[1]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279695" y="3678324"/>
                  <a:ext cx="1860257" cy="1917812"/>
                </a:xfrm>
                <a:prstGeom prst="rect">
                  <a:avLst/>
                </a:prstGeom>
                <a:noFill/>
              </p:spPr>
            </p:pic>
            <p:sp>
              <p:nvSpPr>
                <p:cNvPr id="69" name="TextBox 68"/>
                <p:cNvSpPr txBox="1"/>
                <p:nvPr/>
              </p:nvSpPr>
              <p:spPr>
                <a:xfrm>
                  <a:off x="738224" y="2770203"/>
                  <a:ext cx="3145412" cy="7496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3200" b="1" dirty="0" smtClean="0">
                      <a:solidFill>
                        <a:srgbClr val="C00000"/>
                      </a:solidFill>
                    </a:rPr>
                    <a:t>Groundwater</a:t>
                  </a:r>
                  <a:endParaRPr lang="en-GB" sz="3200" b="1" dirty="0">
                    <a:solidFill>
                      <a:srgbClr val="C00000"/>
                    </a:solidFill>
                  </a:endParaRPr>
                </a:p>
              </p:txBody>
            </p:sp>
          </p:grpSp>
        </p:grpSp>
        <p:grpSp>
          <p:nvGrpSpPr>
            <p:cNvPr id="70" name="Group 16"/>
            <p:cNvGrpSpPr/>
            <p:nvPr/>
          </p:nvGrpSpPr>
          <p:grpSpPr>
            <a:xfrm>
              <a:off x="390769" y="1080215"/>
              <a:ext cx="4032448" cy="1014422"/>
              <a:chOff x="-360069" y="707159"/>
              <a:chExt cx="1632331" cy="1014422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-360069" y="707159"/>
                <a:ext cx="1632331" cy="1014422"/>
              </a:xfrm>
              <a:prstGeom prst="roundRect">
                <a:avLst/>
              </a:prstGeom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2" name="Rounded Rectangle 4"/>
              <p:cNvSpPr/>
              <p:nvPr/>
            </p:nvSpPr>
            <p:spPr>
              <a:xfrm>
                <a:off x="-296796" y="797177"/>
                <a:ext cx="1533291" cy="91538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5250" tIns="95250" rIns="95250" bIns="95250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NL" sz="2200" b="1" kern="1200" dirty="0" smtClean="0"/>
                  <a:t>2.1 </a:t>
                </a:r>
                <a:r>
                  <a:rPr lang="nl-NL" sz="2200" b="1" kern="1200" dirty="0" err="1" smtClean="0"/>
                  <a:t>Human</a:t>
                </a:r>
                <a:r>
                  <a:rPr lang="nl-NL" sz="2200" b="1" kern="1200" dirty="0" smtClean="0"/>
                  <a:t> </a:t>
                </a:r>
                <a:r>
                  <a:rPr lang="nl-NL" sz="2200" b="1" kern="1200" dirty="0" err="1" smtClean="0"/>
                  <a:t>dependancy</a:t>
                </a:r>
                <a:r>
                  <a:rPr lang="nl-NL" sz="2200" b="1" kern="1200" dirty="0" smtClean="0"/>
                  <a:t> </a:t>
                </a:r>
                <a:r>
                  <a:rPr lang="nl-NL" sz="2200" b="1" kern="1200" dirty="0" err="1" smtClean="0"/>
                  <a:t>on</a:t>
                </a:r>
                <a:r>
                  <a:rPr lang="nl-NL" sz="2200" b="1" kern="1200" dirty="0" smtClean="0"/>
                  <a:t> </a:t>
                </a:r>
                <a:r>
                  <a:rPr lang="nl-NL" sz="2200" b="1" dirty="0" err="1" smtClean="0"/>
                  <a:t>g</a:t>
                </a:r>
                <a:r>
                  <a:rPr lang="nl-NL" sz="2200" b="1" kern="1200" dirty="0" err="1" smtClean="0"/>
                  <a:t>roundwater</a:t>
                </a:r>
                <a:endParaRPr lang="nl-NL" sz="2200" b="1" kern="1200" dirty="0"/>
              </a:p>
            </p:txBody>
          </p:sp>
        </p:grpSp>
        <p:grpSp>
          <p:nvGrpSpPr>
            <p:cNvPr id="73" name="Group 31"/>
            <p:cNvGrpSpPr/>
            <p:nvPr/>
          </p:nvGrpSpPr>
          <p:grpSpPr>
            <a:xfrm>
              <a:off x="0" y="2250448"/>
              <a:ext cx="4611076" cy="2664294"/>
              <a:chOff x="-221437" y="794828"/>
              <a:chExt cx="1560109" cy="1059987"/>
            </a:xfrm>
            <a:solidFill>
              <a:schemeClr val="bg1"/>
            </a:solidFill>
          </p:grpSpPr>
          <p:sp>
            <p:nvSpPr>
              <p:cNvPr id="74" name="Rounded Rectangle 73"/>
              <p:cNvSpPr/>
              <p:nvPr/>
            </p:nvSpPr>
            <p:spPr>
              <a:xfrm>
                <a:off x="-221437" y="794828"/>
                <a:ext cx="1560109" cy="1059987"/>
              </a:xfrm>
              <a:prstGeom prst="roundRect">
                <a:avLst/>
              </a:prstGeom>
              <a:solidFill>
                <a:schemeClr val="bg1">
                  <a:alpha val="79000"/>
                </a:schemeClr>
              </a:solidFill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5" name="Rounded Rectangle 4"/>
              <p:cNvSpPr/>
              <p:nvPr/>
            </p:nvSpPr>
            <p:spPr>
              <a:xfrm>
                <a:off x="16546" y="830642"/>
                <a:ext cx="1074845" cy="915382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5250" tIns="95250" rIns="95250" bIns="95250" numCol="1" spcCol="1270" anchor="t" anchorCtr="0"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sz="2000" dirty="0" smtClean="0">
                    <a:ea typeface="Calibri"/>
                    <a:cs typeface="Times New Roman"/>
                  </a:rPr>
                  <a:t>1. Very low: 	&lt; 20%</a:t>
                </a:r>
              </a:p>
              <a:p>
                <a:pPr algn="just"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sz="2000" dirty="0" smtClean="0">
                    <a:ea typeface="Calibri"/>
                    <a:cs typeface="Times New Roman"/>
                  </a:rPr>
                  <a:t>2. Low: 		20-40%</a:t>
                </a:r>
              </a:p>
              <a:p>
                <a:pPr algn="just"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sz="2000" dirty="0" smtClean="0">
                    <a:ea typeface="Calibri"/>
                    <a:cs typeface="Times New Roman"/>
                  </a:rPr>
                  <a:t>3. Medium:  	40-60%</a:t>
                </a:r>
              </a:p>
              <a:p>
                <a:pPr algn="just"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sz="2000" dirty="0" smtClean="0">
                    <a:ea typeface="Calibri"/>
                    <a:cs typeface="Times New Roman"/>
                  </a:rPr>
                  <a:t>4. High: 	60-80%</a:t>
                </a:r>
              </a:p>
              <a:p>
                <a:pPr algn="just"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sz="2000" b="1" dirty="0" smtClean="0">
                    <a:solidFill>
                      <a:srgbClr val="F79646"/>
                    </a:solidFill>
                    <a:ea typeface="Calibri"/>
                    <a:cs typeface="Times New Roman"/>
                  </a:rPr>
                  <a:t>5. Very high: 	&gt; 80%</a:t>
                </a:r>
              </a:p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nl-NL" sz="2400" b="1" dirty="0" smtClean="0"/>
              </a:p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nl-NL" sz="2400" b="1" kern="1200" dirty="0"/>
              </a:p>
            </p:txBody>
          </p:sp>
        </p:grpSp>
        <p:sp>
          <p:nvSpPr>
            <p:cNvPr id="76" name="Title 1"/>
            <p:cNvSpPr txBox="1">
              <a:spLocks/>
            </p:cNvSpPr>
            <p:nvPr/>
          </p:nvSpPr>
          <p:spPr>
            <a:xfrm>
              <a:off x="0" y="0"/>
              <a:ext cx="9144000" cy="7920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10000"/>
            </a:bodyPr>
            <a:lstStyle/>
            <a:p>
              <a:pPr marL="2155825" marR="0" lvl="0" indent="-2155825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155825" algn="l"/>
                  <a:tab pos="2511425" algn="l"/>
                </a:tabLst>
                <a:defRPr/>
              </a:pPr>
              <a:r>
                <a:rPr kumimoji="0" lang="nl-NL" sz="23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Indicator </a:t>
              </a:r>
              <a:r>
                <a:rPr kumimoji="0" lang="nl-NL" sz="23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group</a:t>
              </a:r>
              <a:r>
                <a:rPr kumimoji="0" lang="nl-NL" sz="23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2: 	</a:t>
              </a:r>
              <a:r>
                <a:rPr kumimoji="0" lang="en-GB" sz="23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Role and importance of groundwater for humans &amp; environment</a:t>
              </a:r>
              <a:endParaRPr kumimoji="0" lang="nl-NL" sz="23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5029201" y="2895600"/>
            <a:ext cx="3962400" cy="2229273"/>
          </a:xfrm>
          <a:prstGeom prst="roundRect">
            <a:avLst/>
          </a:prstGeom>
          <a:solidFill>
            <a:schemeClr val="bg1">
              <a:alpha val="65000"/>
            </a:schemeClr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Rounded Rectangle 35"/>
          <p:cNvSpPr/>
          <p:nvPr/>
        </p:nvSpPr>
        <p:spPr>
          <a:xfrm>
            <a:off x="5486400" y="1905000"/>
            <a:ext cx="2971800" cy="848789"/>
          </a:xfrm>
          <a:prstGeom prst="roundRect">
            <a:avLst/>
          </a:prstGeom>
          <a:solidFill>
            <a:schemeClr val="bg1"/>
          </a:solidFill>
          <a:ln w="28575" cmpd="sng"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Rounded Rectangle 4"/>
          <p:cNvSpPr/>
          <p:nvPr/>
        </p:nvSpPr>
        <p:spPr>
          <a:xfrm>
            <a:off x="5410200" y="2819400"/>
            <a:ext cx="3048000" cy="189256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t" anchorCtr="0">
            <a:noAutofit/>
          </a:bodyPr>
          <a:lstStyle/>
          <a:p>
            <a:r>
              <a:rPr lang="en-GB" sz="2000" dirty="0" smtClean="0"/>
              <a:t>Abstraction of water includes the quantity used and all losses.</a:t>
            </a:r>
            <a:endParaRPr lang="en-US" sz="2000" dirty="0" smtClean="0"/>
          </a:p>
          <a:p>
            <a:r>
              <a:rPr lang="en-GB" sz="2000" dirty="0" smtClean="0"/>
              <a:t>No data available, but there is no permanent surface water in the area</a:t>
            </a:r>
            <a:r>
              <a:rPr lang="en-GB" sz="2400" dirty="0" smtClean="0"/>
              <a:t>. </a:t>
            </a:r>
            <a:endParaRPr lang="nl-NL" sz="2400" b="1" dirty="0" smtClean="0"/>
          </a:p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nl-NL" sz="2400" b="1" kern="1200" dirty="0"/>
          </a:p>
        </p:txBody>
      </p:sp>
      <p:sp>
        <p:nvSpPr>
          <p:cNvPr id="49" name="Rounded Rectangle 4"/>
          <p:cNvSpPr/>
          <p:nvPr/>
        </p:nvSpPr>
        <p:spPr>
          <a:xfrm>
            <a:off x="5638800" y="1981200"/>
            <a:ext cx="2667001" cy="61352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ts val="408"/>
              </a:spcAft>
            </a:pPr>
            <a:r>
              <a:rPr lang="nl-NL" sz="2400" b="1" dirty="0" err="1" smtClean="0">
                <a:solidFill>
                  <a:srgbClr val="1F497D"/>
                </a:solidFill>
              </a:rPr>
              <a:t>Comments</a:t>
            </a:r>
            <a:endParaRPr lang="nl-NL" sz="2400" b="1" kern="1200" dirty="0" smtClean="0">
              <a:solidFill>
                <a:srgbClr val="1F497D"/>
              </a:solidFill>
            </a:endParaRPr>
          </a:p>
        </p:txBody>
      </p:sp>
      <p:sp>
        <p:nvSpPr>
          <p:cNvPr id="50" name="AutoShape 11"/>
          <p:cNvSpPr>
            <a:spLocks/>
          </p:cNvSpPr>
          <p:nvPr/>
        </p:nvSpPr>
        <p:spPr bwMode="auto">
          <a:xfrm>
            <a:off x="838200" y="228600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8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Indicators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1235075" y="836712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0070C0"/>
                </a:solidFill>
              </a:rPr>
              <a:pPr/>
              <a:t>17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  <p:grpSp>
        <p:nvGrpSpPr>
          <p:cNvPr id="7" name="Group 76"/>
          <p:cNvGrpSpPr/>
          <p:nvPr/>
        </p:nvGrpSpPr>
        <p:grpSpPr>
          <a:xfrm>
            <a:off x="228600" y="990600"/>
            <a:ext cx="8915400" cy="5462736"/>
            <a:chOff x="0" y="0"/>
            <a:chExt cx="9144000" cy="6453336"/>
          </a:xfrm>
        </p:grpSpPr>
        <p:sp>
          <p:nvSpPr>
            <p:cNvPr id="37" name="Title 1"/>
            <p:cNvSpPr txBox="1">
              <a:spLocks/>
            </p:cNvSpPr>
            <p:nvPr/>
          </p:nvSpPr>
          <p:spPr>
            <a:xfrm>
              <a:off x="467544" y="5310336"/>
              <a:ext cx="82296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Percentage of groundwater in total water abstraction for domestic use</a:t>
              </a:r>
              <a:endPara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grpSp>
          <p:nvGrpSpPr>
            <p:cNvPr id="9" name="Group 59"/>
            <p:cNvGrpSpPr/>
            <p:nvPr/>
          </p:nvGrpSpPr>
          <p:grpSpPr>
            <a:xfrm>
              <a:off x="179511" y="1853952"/>
              <a:ext cx="4307420" cy="3384376"/>
              <a:chOff x="0" y="1988840"/>
              <a:chExt cx="4651834" cy="3672408"/>
            </a:xfrm>
          </p:grpSpPr>
          <p:grpSp>
            <p:nvGrpSpPr>
              <p:cNvPr id="11" name="Group 57"/>
              <p:cNvGrpSpPr/>
              <p:nvPr/>
            </p:nvGrpSpPr>
            <p:grpSpPr>
              <a:xfrm>
                <a:off x="0" y="1988840"/>
                <a:ext cx="4651834" cy="3672408"/>
                <a:chOff x="0" y="1988840"/>
                <a:chExt cx="4651834" cy="3672408"/>
              </a:xfrm>
            </p:grpSpPr>
            <p:sp>
              <p:nvSpPr>
                <p:cNvPr id="41" name="Rounded Rectangle 40"/>
                <p:cNvSpPr/>
                <p:nvPr/>
              </p:nvSpPr>
              <p:spPr>
                <a:xfrm>
                  <a:off x="0" y="1988840"/>
                  <a:ext cx="4499992" cy="3672408"/>
                </a:xfrm>
                <a:prstGeom prst="round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2" name="Group 48"/>
                <p:cNvGrpSpPr/>
                <p:nvPr/>
              </p:nvGrpSpPr>
              <p:grpSpPr>
                <a:xfrm>
                  <a:off x="251520" y="2132856"/>
                  <a:ext cx="4400314" cy="3463280"/>
                  <a:chOff x="251520" y="2132856"/>
                  <a:chExt cx="4400314" cy="3463280"/>
                </a:xfrm>
              </p:grpSpPr>
              <p:pic>
                <p:nvPicPr>
                  <p:cNvPr id="43" name="Picture 2" descr="C:\Users\Geert-Jan Nijsten\AppData\Local\Microsoft\Windows\Temporary Internet Files\Content.IE5\UBMC0Z1C\MC900441752[1]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51520" y="3587413"/>
                    <a:ext cx="1860257" cy="191781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4" name="Picture 2" descr="C:\Users\Geert-Jan Nijsten\AppData\Local\Microsoft\Windows\Temporary Internet Files\Content.IE5\UBMC0Z1C\MC900441752[1]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237788" y="2132856"/>
                    <a:ext cx="1860257" cy="191781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" name="Picture 2" descr="C:\Users\Geert-Jan Nijsten\AppData\Local\Microsoft\Windows\Temporary Internet Files\Content.IE5\UBMC0Z1C\MC900441752[1]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279695" y="3678324"/>
                    <a:ext cx="1860257" cy="1917812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738224" y="2770203"/>
                    <a:ext cx="3145412" cy="7496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3200" b="1" dirty="0" smtClean="0">
                        <a:solidFill>
                          <a:srgbClr val="C00000"/>
                        </a:solidFill>
                      </a:rPr>
                      <a:t>Groundwater</a:t>
                    </a:r>
                    <a:endParaRPr lang="en-GB" sz="3200" b="1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47" name="TextBox 46"/>
                  <p:cNvSpPr txBox="1"/>
                  <p:nvPr/>
                </p:nvSpPr>
                <p:spPr>
                  <a:xfrm rot="20537839">
                    <a:off x="2017914" y="4512081"/>
                    <a:ext cx="2633920" cy="7496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32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Lake water</a:t>
                    </a:r>
                    <a:endParaRPr lang="en-GB" sz="3200" b="1" dirty="0">
                      <a:solidFill>
                        <a:schemeClr val="tx2">
                          <a:lumMod val="75000"/>
                        </a:schemeClr>
                      </a:solidFill>
                    </a:endParaRPr>
                  </a:p>
                </p:txBody>
              </p:sp>
            </p:grpSp>
          </p:grpSp>
          <p:sp>
            <p:nvSpPr>
              <p:cNvPr id="40" name="TextBox 39"/>
              <p:cNvSpPr txBox="1"/>
              <p:nvPr/>
            </p:nvSpPr>
            <p:spPr>
              <a:xfrm rot="646387">
                <a:off x="32137" y="4103523"/>
                <a:ext cx="3207906" cy="749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River water</a:t>
                </a:r>
                <a:endParaRPr lang="en-GB" sz="32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3" name="Group 57"/>
            <p:cNvGrpSpPr/>
            <p:nvPr/>
          </p:nvGrpSpPr>
          <p:grpSpPr>
            <a:xfrm>
              <a:off x="4836579" y="1853952"/>
              <a:ext cx="4166820" cy="3384376"/>
              <a:chOff x="0" y="1988840"/>
              <a:chExt cx="4499992" cy="3672408"/>
            </a:xfrm>
          </p:grpSpPr>
          <p:sp>
            <p:nvSpPr>
              <p:cNvPr id="55" name="Rounded Rectangle 54"/>
              <p:cNvSpPr/>
              <p:nvPr/>
            </p:nvSpPr>
            <p:spPr>
              <a:xfrm>
                <a:off x="0" y="1988840"/>
                <a:ext cx="4499992" cy="3672408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4" name="Group 48"/>
              <p:cNvGrpSpPr/>
              <p:nvPr/>
            </p:nvGrpSpPr>
            <p:grpSpPr>
              <a:xfrm>
                <a:off x="251520" y="2132856"/>
                <a:ext cx="3888432" cy="3463280"/>
                <a:chOff x="251520" y="2132856"/>
                <a:chExt cx="3888432" cy="3463280"/>
              </a:xfrm>
            </p:grpSpPr>
            <p:pic>
              <p:nvPicPr>
                <p:cNvPr id="63" name="Picture 2" descr="C:\Users\Geert-Jan Nijsten\AppData\Local\Microsoft\Windows\Temporary Internet Files\Content.IE5\UBMC0Z1C\MC900441752[1]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51520" y="3587413"/>
                  <a:ext cx="1860257" cy="1917812"/>
                </a:xfrm>
                <a:prstGeom prst="rect">
                  <a:avLst/>
                </a:prstGeom>
                <a:noFill/>
              </p:spPr>
            </p:pic>
            <p:pic>
              <p:nvPicPr>
                <p:cNvPr id="67" name="Picture 2" descr="C:\Users\Geert-Jan Nijsten\AppData\Local\Microsoft\Windows\Temporary Internet Files\Content.IE5\UBMC0Z1C\MC900441752[1]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237788" y="2132856"/>
                  <a:ext cx="1860257" cy="1917812"/>
                </a:xfrm>
                <a:prstGeom prst="rect">
                  <a:avLst/>
                </a:prstGeom>
                <a:noFill/>
              </p:spPr>
            </p:pic>
            <p:pic>
              <p:nvPicPr>
                <p:cNvPr id="68" name="Picture 2" descr="C:\Users\Geert-Jan Nijsten\AppData\Local\Microsoft\Windows\Temporary Internet Files\Content.IE5\UBMC0Z1C\MC900441752[1]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279695" y="3678324"/>
                  <a:ext cx="1860257" cy="1917812"/>
                </a:xfrm>
                <a:prstGeom prst="rect">
                  <a:avLst/>
                </a:prstGeom>
                <a:noFill/>
              </p:spPr>
            </p:pic>
            <p:sp>
              <p:nvSpPr>
                <p:cNvPr id="69" name="TextBox 68"/>
                <p:cNvSpPr txBox="1"/>
                <p:nvPr/>
              </p:nvSpPr>
              <p:spPr>
                <a:xfrm>
                  <a:off x="738224" y="2770203"/>
                  <a:ext cx="3145412" cy="7496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3200" b="1" dirty="0" smtClean="0">
                      <a:solidFill>
                        <a:srgbClr val="C00000"/>
                      </a:solidFill>
                    </a:rPr>
                    <a:t>Groundwater</a:t>
                  </a:r>
                  <a:endParaRPr lang="en-GB" sz="3200" b="1" dirty="0">
                    <a:solidFill>
                      <a:srgbClr val="C00000"/>
                    </a:solidFill>
                  </a:endParaRPr>
                </a:p>
              </p:txBody>
            </p:sp>
          </p:grpSp>
        </p:grpSp>
        <p:grpSp>
          <p:nvGrpSpPr>
            <p:cNvPr id="15" name="Group 16"/>
            <p:cNvGrpSpPr/>
            <p:nvPr/>
          </p:nvGrpSpPr>
          <p:grpSpPr>
            <a:xfrm>
              <a:off x="390769" y="1080215"/>
              <a:ext cx="4032448" cy="1014422"/>
              <a:chOff x="-360069" y="707159"/>
              <a:chExt cx="1632331" cy="1014422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-360069" y="707159"/>
                <a:ext cx="1632331" cy="1014422"/>
              </a:xfrm>
              <a:prstGeom prst="roundRect">
                <a:avLst/>
              </a:prstGeom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2" name="Rounded Rectangle 4"/>
              <p:cNvSpPr/>
              <p:nvPr/>
            </p:nvSpPr>
            <p:spPr>
              <a:xfrm>
                <a:off x="-296796" y="797177"/>
                <a:ext cx="1533291" cy="91538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5250" tIns="95250" rIns="95250" bIns="95250" numCol="1" spcCol="1270" anchor="ctr" anchorCtr="0">
                <a:noAutofit/>
              </a:bodyPr>
              <a:lstStyle/>
              <a:p>
                <a:pPr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NL" b="1" kern="1200" dirty="0" smtClean="0"/>
                  <a:t>2.2 </a:t>
                </a:r>
                <a:r>
                  <a:rPr lang="en-GB" b="1" dirty="0" smtClean="0"/>
                  <a:t>Human dependency on groundwater for domestic water supply</a:t>
                </a:r>
                <a:r>
                  <a:rPr lang="en-US" b="1" dirty="0" smtClean="0"/>
                  <a:t> </a:t>
                </a:r>
                <a:endParaRPr lang="nl-NL" b="1" kern="1200" dirty="0"/>
              </a:p>
            </p:txBody>
          </p:sp>
        </p:grpSp>
        <p:grpSp>
          <p:nvGrpSpPr>
            <p:cNvPr id="16" name="Group 31"/>
            <p:cNvGrpSpPr/>
            <p:nvPr/>
          </p:nvGrpSpPr>
          <p:grpSpPr>
            <a:xfrm>
              <a:off x="0" y="2250448"/>
              <a:ext cx="4611076" cy="2664294"/>
              <a:chOff x="-221437" y="794828"/>
              <a:chExt cx="1560109" cy="1059987"/>
            </a:xfrm>
            <a:solidFill>
              <a:schemeClr val="bg1"/>
            </a:solidFill>
          </p:grpSpPr>
          <p:sp>
            <p:nvSpPr>
              <p:cNvPr id="74" name="Rounded Rectangle 73"/>
              <p:cNvSpPr/>
              <p:nvPr/>
            </p:nvSpPr>
            <p:spPr>
              <a:xfrm>
                <a:off x="-221437" y="794828"/>
                <a:ext cx="1560109" cy="1059987"/>
              </a:xfrm>
              <a:prstGeom prst="roundRect">
                <a:avLst/>
              </a:prstGeom>
              <a:solidFill>
                <a:schemeClr val="bg1">
                  <a:alpha val="79000"/>
                </a:schemeClr>
              </a:solidFill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5" name="Rounded Rectangle 4"/>
              <p:cNvSpPr/>
              <p:nvPr/>
            </p:nvSpPr>
            <p:spPr>
              <a:xfrm>
                <a:off x="16546" y="830642"/>
                <a:ext cx="1074845" cy="915382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5250" tIns="95250" rIns="95250" bIns="95250" numCol="1" spcCol="1270" anchor="t" anchorCtr="0"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sz="2000" dirty="0" smtClean="0">
                    <a:ea typeface="Calibri"/>
                    <a:cs typeface="Times New Roman"/>
                  </a:rPr>
                  <a:t>1. Very low: 	&lt; 20%</a:t>
                </a:r>
              </a:p>
              <a:p>
                <a:pPr algn="just"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sz="2000" dirty="0" smtClean="0">
                    <a:ea typeface="Calibri"/>
                    <a:cs typeface="Times New Roman"/>
                  </a:rPr>
                  <a:t>2. Low: 		20-40%</a:t>
                </a:r>
              </a:p>
              <a:p>
                <a:pPr algn="just"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sz="2000" dirty="0" smtClean="0">
                    <a:ea typeface="Calibri"/>
                    <a:cs typeface="Times New Roman"/>
                  </a:rPr>
                  <a:t>3. Medium:  	40-60%</a:t>
                </a:r>
              </a:p>
              <a:p>
                <a:pPr algn="just"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sz="2000" dirty="0" smtClean="0">
                    <a:ea typeface="Calibri"/>
                    <a:cs typeface="Times New Roman"/>
                  </a:rPr>
                  <a:t>4. High: 	60-80%</a:t>
                </a:r>
              </a:p>
              <a:p>
                <a:pPr algn="just"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sz="2000" b="1" dirty="0" smtClean="0">
                    <a:solidFill>
                      <a:srgbClr val="F79646"/>
                    </a:solidFill>
                    <a:ea typeface="Calibri"/>
                    <a:cs typeface="Times New Roman"/>
                  </a:rPr>
                  <a:t>5. Very high: 	&gt; 80%</a:t>
                </a:r>
              </a:p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nl-NL" sz="2400" b="1" dirty="0" smtClean="0"/>
              </a:p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nl-NL" sz="2400" b="1" kern="1200" dirty="0"/>
              </a:p>
            </p:txBody>
          </p:sp>
        </p:grpSp>
        <p:sp>
          <p:nvSpPr>
            <p:cNvPr id="76" name="Title 1"/>
            <p:cNvSpPr txBox="1">
              <a:spLocks/>
            </p:cNvSpPr>
            <p:nvPr/>
          </p:nvSpPr>
          <p:spPr>
            <a:xfrm>
              <a:off x="0" y="0"/>
              <a:ext cx="9144000" cy="7920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10000"/>
            </a:bodyPr>
            <a:lstStyle/>
            <a:p>
              <a:pPr marL="2155825" marR="0" lvl="0" indent="-2155825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155825" algn="l"/>
                  <a:tab pos="2511425" algn="l"/>
                </a:tabLst>
                <a:defRPr/>
              </a:pPr>
              <a:r>
                <a:rPr kumimoji="0" lang="nl-NL" sz="23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Indicator </a:t>
              </a:r>
              <a:r>
                <a:rPr kumimoji="0" lang="nl-NL" sz="23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group</a:t>
              </a:r>
              <a:r>
                <a:rPr kumimoji="0" lang="nl-NL" sz="23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2: 	</a:t>
              </a:r>
              <a:r>
                <a:rPr kumimoji="0" lang="en-GB" sz="23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Role and importance of groundwater for humans &amp; environment</a:t>
              </a:r>
              <a:endParaRPr kumimoji="0" lang="nl-NL" sz="23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5029201" y="2895600"/>
            <a:ext cx="3962400" cy="2229273"/>
          </a:xfrm>
          <a:prstGeom prst="roundRect">
            <a:avLst/>
          </a:prstGeom>
          <a:solidFill>
            <a:schemeClr val="bg1">
              <a:alpha val="65000"/>
            </a:schemeClr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Rounded Rectangle 35"/>
          <p:cNvSpPr/>
          <p:nvPr/>
        </p:nvSpPr>
        <p:spPr>
          <a:xfrm>
            <a:off x="5486400" y="1905000"/>
            <a:ext cx="2971800" cy="848789"/>
          </a:xfrm>
          <a:prstGeom prst="roundRect">
            <a:avLst/>
          </a:prstGeom>
          <a:solidFill>
            <a:schemeClr val="bg1"/>
          </a:solidFill>
          <a:ln w="28575" cmpd="sng"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Rounded Rectangle 4"/>
          <p:cNvSpPr/>
          <p:nvPr/>
        </p:nvSpPr>
        <p:spPr>
          <a:xfrm>
            <a:off x="5562600" y="3352800"/>
            <a:ext cx="3048000" cy="12954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t" anchorCtr="0">
            <a:noAutofit/>
          </a:bodyPr>
          <a:lstStyle/>
          <a:p>
            <a:r>
              <a:rPr lang="en-GB" sz="2400" dirty="0" smtClean="0"/>
              <a:t>Abstraction of water includes the quantity used and all losses.</a:t>
            </a:r>
            <a:r>
              <a:rPr lang="en-US" sz="2400" dirty="0" smtClean="0"/>
              <a:t> </a:t>
            </a:r>
            <a:endParaRPr lang="nl-NL" sz="2400" b="1" kern="1200" dirty="0"/>
          </a:p>
        </p:txBody>
      </p:sp>
      <p:sp>
        <p:nvSpPr>
          <p:cNvPr id="49" name="Rounded Rectangle 4"/>
          <p:cNvSpPr/>
          <p:nvPr/>
        </p:nvSpPr>
        <p:spPr>
          <a:xfrm>
            <a:off x="5638800" y="1981200"/>
            <a:ext cx="2667001" cy="61352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ts val="408"/>
              </a:spcAft>
            </a:pPr>
            <a:r>
              <a:rPr lang="nl-NL" sz="2400" b="1" dirty="0" err="1" smtClean="0">
                <a:solidFill>
                  <a:srgbClr val="1F497D"/>
                </a:solidFill>
              </a:rPr>
              <a:t>Comments</a:t>
            </a:r>
            <a:endParaRPr lang="nl-NL" sz="2400" b="1" kern="1200" dirty="0" smtClean="0">
              <a:solidFill>
                <a:srgbClr val="1F497D"/>
              </a:solidFill>
            </a:endParaRPr>
          </a:p>
        </p:txBody>
      </p:sp>
      <p:sp>
        <p:nvSpPr>
          <p:cNvPr id="39" name="AutoShape 11"/>
          <p:cNvSpPr>
            <a:spLocks/>
          </p:cNvSpPr>
          <p:nvPr/>
        </p:nvSpPr>
        <p:spPr bwMode="auto">
          <a:xfrm>
            <a:off x="838200" y="228600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8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Indicators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1235075" y="836712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0070C0"/>
                </a:solidFill>
              </a:rPr>
              <a:pPr/>
              <a:t>18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  <p:grpSp>
        <p:nvGrpSpPr>
          <p:cNvPr id="7" name="Group 76"/>
          <p:cNvGrpSpPr/>
          <p:nvPr/>
        </p:nvGrpSpPr>
        <p:grpSpPr>
          <a:xfrm>
            <a:off x="228600" y="990600"/>
            <a:ext cx="8915400" cy="5462736"/>
            <a:chOff x="0" y="0"/>
            <a:chExt cx="9144000" cy="6453336"/>
          </a:xfrm>
        </p:grpSpPr>
        <p:sp>
          <p:nvSpPr>
            <p:cNvPr id="37" name="Title 1"/>
            <p:cNvSpPr txBox="1">
              <a:spLocks/>
            </p:cNvSpPr>
            <p:nvPr/>
          </p:nvSpPr>
          <p:spPr>
            <a:xfrm>
              <a:off x="467544" y="5310336"/>
              <a:ext cx="82296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Percentage of groundwater in total water abstraction for agricultural</a:t>
              </a:r>
              <a:r>
                <a:rPr kumimoji="0" lang="en-GB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water supply</a:t>
              </a:r>
              <a:endPara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grpSp>
          <p:nvGrpSpPr>
            <p:cNvPr id="9" name="Group 59"/>
            <p:cNvGrpSpPr/>
            <p:nvPr/>
          </p:nvGrpSpPr>
          <p:grpSpPr>
            <a:xfrm>
              <a:off x="179511" y="1853952"/>
              <a:ext cx="4307420" cy="3384376"/>
              <a:chOff x="0" y="1988840"/>
              <a:chExt cx="4651834" cy="3672408"/>
            </a:xfrm>
          </p:grpSpPr>
          <p:grpSp>
            <p:nvGrpSpPr>
              <p:cNvPr id="11" name="Group 57"/>
              <p:cNvGrpSpPr/>
              <p:nvPr/>
            </p:nvGrpSpPr>
            <p:grpSpPr>
              <a:xfrm>
                <a:off x="0" y="1988840"/>
                <a:ext cx="4651834" cy="3672408"/>
                <a:chOff x="0" y="1988840"/>
                <a:chExt cx="4651834" cy="3672408"/>
              </a:xfrm>
            </p:grpSpPr>
            <p:sp>
              <p:nvSpPr>
                <p:cNvPr id="41" name="Rounded Rectangle 40"/>
                <p:cNvSpPr/>
                <p:nvPr/>
              </p:nvSpPr>
              <p:spPr>
                <a:xfrm>
                  <a:off x="0" y="1988840"/>
                  <a:ext cx="4499992" cy="3672408"/>
                </a:xfrm>
                <a:prstGeom prst="round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2" name="Group 48"/>
                <p:cNvGrpSpPr/>
                <p:nvPr/>
              </p:nvGrpSpPr>
              <p:grpSpPr>
                <a:xfrm>
                  <a:off x="251520" y="2132856"/>
                  <a:ext cx="4400314" cy="3463280"/>
                  <a:chOff x="251520" y="2132856"/>
                  <a:chExt cx="4400314" cy="3463280"/>
                </a:xfrm>
              </p:grpSpPr>
              <p:pic>
                <p:nvPicPr>
                  <p:cNvPr id="43" name="Picture 2" descr="C:\Users\Geert-Jan Nijsten\AppData\Local\Microsoft\Windows\Temporary Internet Files\Content.IE5\UBMC0Z1C\MC900441752[1]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51520" y="3587413"/>
                    <a:ext cx="1860257" cy="191781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4" name="Picture 2" descr="C:\Users\Geert-Jan Nijsten\AppData\Local\Microsoft\Windows\Temporary Internet Files\Content.IE5\UBMC0Z1C\MC900441752[1]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237788" y="2132856"/>
                    <a:ext cx="1860257" cy="191781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" name="Picture 2" descr="C:\Users\Geert-Jan Nijsten\AppData\Local\Microsoft\Windows\Temporary Internet Files\Content.IE5\UBMC0Z1C\MC900441752[1]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279695" y="3678324"/>
                    <a:ext cx="1860257" cy="1917812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738224" y="2770203"/>
                    <a:ext cx="3145412" cy="7496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3200" b="1" dirty="0" smtClean="0">
                        <a:solidFill>
                          <a:srgbClr val="C00000"/>
                        </a:solidFill>
                      </a:rPr>
                      <a:t>Groundwater</a:t>
                    </a:r>
                    <a:endParaRPr lang="en-GB" sz="3200" b="1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47" name="TextBox 46"/>
                  <p:cNvSpPr txBox="1"/>
                  <p:nvPr/>
                </p:nvSpPr>
                <p:spPr>
                  <a:xfrm rot="20537839">
                    <a:off x="2017914" y="4512081"/>
                    <a:ext cx="2633920" cy="7496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32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Lake water</a:t>
                    </a:r>
                    <a:endParaRPr lang="en-GB" sz="3200" b="1" dirty="0">
                      <a:solidFill>
                        <a:schemeClr val="tx2">
                          <a:lumMod val="75000"/>
                        </a:schemeClr>
                      </a:solidFill>
                    </a:endParaRPr>
                  </a:p>
                </p:txBody>
              </p:sp>
            </p:grpSp>
          </p:grpSp>
          <p:sp>
            <p:nvSpPr>
              <p:cNvPr id="40" name="TextBox 39"/>
              <p:cNvSpPr txBox="1"/>
              <p:nvPr/>
            </p:nvSpPr>
            <p:spPr>
              <a:xfrm rot="646387">
                <a:off x="32137" y="4103523"/>
                <a:ext cx="3207906" cy="749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River water</a:t>
                </a:r>
                <a:endParaRPr lang="en-GB" sz="32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3" name="Group 57"/>
            <p:cNvGrpSpPr/>
            <p:nvPr/>
          </p:nvGrpSpPr>
          <p:grpSpPr>
            <a:xfrm>
              <a:off x="4836579" y="1853952"/>
              <a:ext cx="4166820" cy="3384376"/>
              <a:chOff x="0" y="1988840"/>
              <a:chExt cx="4499992" cy="3672408"/>
            </a:xfrm>
          </p:grpSpPr>
          <p:sp>
            <p:nvSpPr>
              <p:cNvPr id="55" name="Rounded Rectangle 54"/>
              <p:cNvSpPr/>
              <p:nvPr/>
            </p:nvSpPr>
            <p:spPr>
              <a:xfrm>
                <a:off x="0" y="1988840"/>
                <a:ext cx="4499992" cy="3672408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4" name="Group 48"/>
              <p:cNvGrpSpPr/>
              <p:nvPr/>
            </p:nvGrpSpPr>
            <p:grpSpPr>
              <a:xfrm>
                <a:off x="251520" y="2132856"/>
                <a:ext cx="3888432" cy="3463280"/>
                <a:chOff x="251520" y="2132856"/>
                <a:chExt cx="3888432" cy="3463280"/>
              </a:xfrm>
            </p:grpSpPr>
            <p:pic>
              <p:nvPicPr>
                <p:cNvPr id="63" name="Picture 2" descr="C:\Users\Geert-Jan Nijsten\AppData\Local\Microsoft\Windows\Temporary Internet Files\Content.IE5\UBMC0Z1C\MC900441752[1]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51520" y="3587413"/>
                  <a:ext cx="1860257" cy="1917812"/>
                </a:xfrm>
                <a:prstGeom prst="rect">
                  <a:avLst/>
                </a:prstGeom>
                <a:noFill/>
              </p:spPr>
            </p:pic>
            <p:pic>
              <p:nvPicPr>
                <p:cNvPr id="67" name="Picture 2" descr="C:\Users\Geert-Jan Nijsten\AppData\Local\Microsoft\Windows\Temporary Internet Files\Content.IE5\UBMC0Z1C\MC900441752[1]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237788" y="2132856"/>
                  <a:ext cx="1860257" cy="1917812"/>
                </a:xfrm>
                <a:prstGeom prst="rect">
                  <a:avLst/>
                </a:prstGeom>
                <a:noFill/>
              </p:spPr>
            </p:pic>
            <p:pic>
              <p:nvPicPr>
                <p:cNvPr id="68" name="Picture 2" descr="C:\Users\Geert-Jan Nijsten\AppData\Local\Microsoft\Windows\Temporary Internet Files\Content.IE5\UBMC0Z1C\MC900441752[1]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279695" y="3678324"/>
                  <a:ext cx="1860257" cy="1917812"/>
                </a:xfrm>
                <a:prstGeom prst="rect">
                  <a:avLst/>
                </a:prstGeom>
                <a:noFill/>
              </p:spPr>
            </p:pic>
            <p:sp>
              <p:nvSpPr>
                <p:cNvPr id="69" name="TextBox 68"/>
                <p:cNvSpPr txBox="1"/>
                <p:nvPr/>
              </p:nvSpPr>
              <p:spPr>
                <a:xfrm>
                  <a:off x="738224" y="2770203"/>
                  <a:ext cx="3145412" cy="7496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3200" b="1" dirty="0" smtClean="0">
                      <a:solidFill>
                        <a:srgbClr val="C00000"/>
                      </a:solidFill>
                    </a:rPr>
                    <a:t>Groundwater</a:t>
                  </a:r>
                  <a:endParaRPr lang="en-GB" sz="3200" b="1" dirty="0">
                    <a:solidFill>
                      <a:srgbClr val="C00000"/>
                    </a:solidFill>
                  </a:endParaRPr>
                </a:p>
              </p:txBody>
            </p:sp>
          </p:grpSp>
        </p:grpSp>
        <p:grpSp>
          <p:nvGrpSpPr>
            <p:cNvPr id="15" name="Group 16"/>
            <p:cNvGrpSpPr/>
            <p:nvPr/>
          </p:nvGrpSpPr>
          <p:grpSpPr>
            <a:xfrm>
              <a:off x="390769" y="1080215"/>
              <a:ext cx="4032448" cy="1014422"/>
              <a:chOff x="-360069" y="707159"/>
              <a:chExt cx="1632331" cy="1014422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-360069" y="707159"/>
                <a:ext cx="1632331" cy="1014422"/>
              </a:xfrm>
              <a:prstGeom prst="roundRect">
                <a:avLst/>
              </a:prstGeom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2" name="Rounded Rectangle 4"/>
              <p:cNvSpPr/>
              <p:nvPr/>
            </p:nvSpPr>
            <p:spPr>
              <a:xfrm>
                <a:off x="-296796" y="797177"/>
                <a:ext cx="1533291" cy="91538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5250" tIns="95250" rIns="95250" bIns="95250" numCol="1" spcCol="1270" anchor="ctr" anchorCtr="0">
                <a:noAutofit/>
              </a:bodyPr>
              <a:lstStyle/>
              <a:p>
                <a:pPr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NL" b="1" kern="1200" dirty="0" smtClean="0"/>
                  <a:t>2.3 </a:t>
                </a:r>
                <a:r>
                  <a:rPr lang="en-GB" b="1" dirty="0" smtClean="0"/>
                  <a:t>Human dependency on groundwater for agricultural water supply</a:t>
                </a:r>
                <a:r>
                  <a:rPr lang="en-US" b="1" dirty="0" smtClean="0"/>
                  <a:t> </a:t>
                </a:r>
                <a:endParaRPr lang="nl-NL" b="1" kern="1200" dirty="0"/>
              </a:p>
            </p:txBody>
          </p:sp>
        </p:grpSp>
        <p:grpSp>
          <p:nvGrpSpPr>
            <p:cNvPr id="16" name="Group 31"/>
            <p:cNvGrpSpPr/>
            <p:nvPr/>
          </p:nvGrpSpPr>
          <p:grpSpPr>
            <a:xfrm>
              <a:off x="0" y="2250448"/>
              <a:ext cx="4611076" cy="2664294"/>
              <a:chOff x="-221437" y="794828"/>
              <a:chExt cx="1560109" cy="1059987"/>
            </a:xfrm>
            <a:solidFill>
              <a:schemeClr val="bg1"/>
            </a:solidFill>
          </p:grpSpPr>
          <p:sp>
            <p:nvSpPr>
              <p:cNvPr id="74" name="Rounded Rectangle 73"/>
              <p:cNvSpPr/>
              <p:nvPr/>
            </p:nvSpPr>
            <p:spPr>
              <a:xfrm>
                <a:off x="-221437" y="794828"/>
                <a:ext cx="1560109" cy="1059987"/>
              </a:xfrm>
              <a:prstGeom prst="roundRect">
                <a:avLst/>
              </a:prstGeom>
              <a:solidFill>
                <a:schemeClr val="bg1">
                  <a:alpha val="79000"/>
                </a:schemeClr>
              </a:solidFill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5" name="Rounded Rectangle 4"/>
              <p:cNvSpPr/>
              <p:nvPr/>
            </p:nvSpPr>
            <p:spPr>
              <a:xfrm>
                <a:off x="16546" y="830642"/>
                <a:ext cx="1074845" cy="915382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5250" tIns="95250" rIns="95250" bIns="95250" numCol="1" spcCol="1270" anchor="t" anchorCtr="0"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sz="2000" dirty="0" smtClean="0">
                    <a:ea typeface="Calibri"/>
                    <a:cs typeface="Times New Roman"/>
                  </a:rPr>
                  <a:t>1. Very low: 	&lt; 20%</a:t>
                </a:r>
              </a:p>
              <a:p>
                <a:pPr algn="just"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sz="2000" dirty="0" smtClean="0">
                    <a:ea typeface="Calibri"/>
                    <a:cs typeface="Times New Roman"/>
                  </a:rPr>
                  <a:t>2. Low: 		20-40%</a:t>
                </a:r>
              </a:p>
              <a:p>
                <a:pPr algn="just"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sz="2000" dirty="0" smtClean="0">
                    <a:ea typeface="Calibri"/>
                    <a:cs typeface="Times New Roman"/>
                  </a:rPr>
                  <a:t>3. Medium:  	40-60%</a:t>
                </a:r>
              </a:p>
              <a:p>
                <a:pPr algn="just"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sz="2000" dirty="0" smtClean="0">
                    <a:ea typeface="Calibri"/>
                    <a:cs typeface="Times New Roman"/>
                  </a:rPr>
                  <a:t>4. High: 	60-80%</a:t>
                </a:r>
              </a:p>
              <a:p>
                <a:pPr algn="just"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sz="2000" b="1" dirty="0" smtClean="0">
                    <a:solidFill>
                      <a:srgbClr val="F79646"/>
                    </a:solidFill>
                    <a:ea typeface="Calibri"/>
                    <a:cs typeface="Times New Roman"/>
                  </a:rPr>
                  <a:t>5. Very high: 	&gt; 80%</a:t>
                </a:r>
              </a:p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nl-NL" sz="2400" b="1" dirty="0" smtClean="0"/>
              </a:p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nl-NL" sz="2400" b="1" kern="1200" dirty="0"/>
              </a:p>
            </p:txBody>
          </p:sp>
        </p:grpSp>
        <p:sp>
          <p:nvSpPr>
            <p:cNvPr id="76" name="Title 1"/>
            <p:cNvSpPr txBox="1">
              <a:spLocks/>
            </p:cNvSpPr>
            <p:nvPr/>
          </p:nvSpPr>
          <p:spPr>
            <a:xfrm>
              <a:off x="0" y="0"/>
              <a:ext cx="9144000" cy="7920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10000"/>
            </a:bodyPr>
            <a:lstStyle/>
            <a:p>
              <a:pPr marL="2155825" marR="0" lvl="0" indent="-2155825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155825" algn="l"/>
                  <a:tab pos="2511425" algn="l"/>
                </a:tabLst>
                <a:defRPr/>
              </a:pPr>
              <a:r>
                <a:rPr kumimoji="0" lang="nl-NL" sz="23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Indicator </a:t>
              </a:r>
              <a:r>
                <a:rPr kumimoji="0" lang="nl-NL" sz="23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group</a:t>
              </a:r>
              <a:r>
                <a:rPr kumimoji="0" lang="nl-NL" sz="23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2: 	</a:t>
              </a:r>
              <a:r>
                <a:rPr kumimoji="0" lang="en-GB" sz="23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Role and importance of groundwater for humans &amp; environment</a:t>
              </a:r>
              <a:endParaRPr kumimoji="0" lang="nl-NL" sz="23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5029201" y="2895600"/>
            <a:ext cx="3962400" cy="2229273"/>
          </a:xfrm>
          <a:prstGeom prst="roundRect">
            <a:avLst/>
          </a:prstGeom>
          <a:solidFill>
            <a:schemeClr val="bg1">
              <a:alpha val="65000"/>
            </a:schemeClr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Rounded Rectangle 35"/>
          <p:cNvSpPr/>
          <p:nvPr/>
        </p:nvSpPr>
        <p:spPr>
          <a:xfrm>
            <a:off x="5486400" y="1905000"/>
            <a:ext cx="2971800" cy="848789"/>
          </a:xfrm>
          <a:prstGeom prst="roundRect">
            <a:avLst/>
          </a:prstGeom>
          <a:solidFill>
            <a:schemeClr val="bg1"/>
          </a:solidFill>
          <a:ln w="28575" cmpd="sng"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Rounded Rectangle 4"/>
          <p:cNvSpPr/>
          <p:nvPr/>
        </p:nvSpPr>
        <p:spPr>
          <a:xfrm>
            <a:off x="5334000" y="3200400"/>
            <a:ext cx="3429000" cy="12954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t" anchorCtr="0">
            <a:noAutofit/>
          </a:bodyPr>
          <a:lstStyle/>
          <a:p>
            <a:r>
              <a:rPr lang="en-GB" sz="2400" dirty="0" smtClean="0"/>
              <a:t>Surface water contributes to livestock watering, in the form of water ponds</a:t>
            </a:r>
            <a:r>
              <a:rPr lang="en-US" sz="2400" dirty="0" smtClean="0"/>
              <a:t> </a:t>
            </a:r>
            <a:endParaRPr lang="nl-NL" sz="2400" b="1" kern="1200" dirty="0"/>
          </a:p>
        </p:txBody>
      </p:sp>
      <p:sp>
        <p:nvSpPr>
          <p:cNvPr id="49" name="Rounded Rectangle 4"/>
          <p:cNvSpPr/>
          <p:nvPr/>
        </p:nvSpPr>
        <p:spPr>
          <a:xfrm>
            <a:off x="5638800" y="1981200"/>
            <a:ext cx="2667001" cy="61352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ts val="408"/>
              </a:spcAft>
            </a:pPr>
            <a:r>
              <a:rPr lang="nl-NL" sz="2400" b="1" dirty="0" err="1" smtClean="0">
                <a:solidFill>
                  <a:srgbClr val="1F497D"/>
                </a:solidFill>
              </a:rPr>
              <a:t>Comments</a:t>
            </a:r>
            <a:endParaRPr lang="nl-NL" sz="2400" b="1" kern="1200" dirty="0" smtClean="0">
              <a:solidFill>
                <a:srgbClr val="1F497D"/>
              </a:solidFill>
            </a:endParaRPr>
          </a:p>
        </p:txBody>
      </p:sp>
      <p:sp>
        <p:nvSpPr>
          <p:cNvPr id="39" name="AutoShape 11"/>
          <p:cNvSpPr>
            <a:spLocks/>
          </p:cNvSpPr>
          <p:nvPr/>
        </p:nvSpPr>
        <p:spPr bwMode="auto">
          <a:xfrm>
            <a:off x="838200" y="228600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8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Indicators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1235075" y="836712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0070C0"/>
                </a:solidFill>
              </a:rPr>
              <a:pPr/>
              <a:t>19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  <p:grpSp>
        <p:nvGrpSpPr>
          <p:cNvPr id="7" name="Group 76"/>
          <p:cNvGrpSpPr/>
          <p:nvPr/>
        </p:nvGrpSpPr>
        <p:grpSpPr>
          <a:xfrm>
            <a:off x="228600" y="990600"/>
            <a:ext cx="8915400" cy="5462736"/>
            <a:chOff x="0" y="0"/>
            <a:chExt cx="9144000" cy="6453336"/>
          </a:xfrm>
        </p:grpSpPr>
        <p:sp>
          <p:nvSpPr>
            <p:cNvPr id="37" name="Title 1"/>
            <p:cNvSpPr txBox="1">
              <a:spLocks/>
            </p:cNvSpPr>
            <p:nvPr/>
          </p:nvSpPr>
          <p:spPr>
            <a:xfrm>
              <a:off x="467544" y="5310336"/>
              <a:ext cx="82296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Percentage of groundwater in total water abstraction for industrial use</a:t>
              </a:r>
              <a:endPara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grpSp>
          <p:nvGrpSpPr>
            <p:cNvPr id="9" name="Group 59"/>
            <p:cNvGrpSpPr/>
            <p:nvPr/>
          </p:nvGrpSpPr>
          <p:grpSpPr>
            <a:xfrm>
              <a:off x="179511" y="1853952"/>
              <a:ext cx="4307420" cy="3384376"/>
              <a:chOff x="0" y="1988840"/>
              <a:chExt cx="4651834" cy="3672408"/>
            </a:xfrm>
          </p:grpSpPr>
          <p:grpSp>
            <p:nvGrpSpPr>
              <p:cNvPr id="11" name="Group 57"/>
              <p:cNvGrpSpPr/>
              <p:nvPr/>
            </p:nvGrpSpPr>
            <p:grpSpPr>
              <a:xfrm>
                <a:off x="0" y="1988840"/>
                <a:ext cx="4651834" cy="3672408"/>
                <a:chOff x="0" y="1988840"/>
                <a:chExt cx="4651834" cy="3672408"/>
              </a:xfrm>
            </p:grpSpPr>
            <p:sp>
              <p:nvSpPr>
                <p:cNvPr id="41" name="Rounded Rectangle 40"/>
                <p:cNvSpPr/>
                <p:nvPr/>
              </p:nvSpPr>
              <p:spPr>
                <a:xfrm>
                  <a:off x="0" y="1988840"/>
                  <a:ext cx="4499992" cy="3672408"/>
                </a:xfrm>
                <a:prstGeom prst="round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2" name="Group 48"/>
                <p:cNvGrpSpPr/>
                <p:nvPr/>
              </p:nvGrpSpPr>
              <p:grpSpPr>
                <a:xfrm>
                  <a:off x="251520" y="2132856"/>
                  <a:ext cx="4400314" cy="3463280"/>
                  <a:chOff x="251520" y="2132856"/>
                  <a:chExt cx="4400314" cy="3463280"/>
                </a:xfrm>
              </p:grpSpPr>
              <p:pic>
                <p:nvPicPr>
                  <p:cNvPr id="43" name="Picture 2" descr="C:\Users\Geert-Jan Nijsten\AppData\Local\Microsoft\Windows\Temporary Internet Files\Content.IE5\UBMC0Z1C\MC900441752[1]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51520" y="3587413"/>
                    <a:ext cx="1860257" cy="191781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4" name="Picture 2" descr="C:\Users\Geert-Jan Nijsten\AppData\Local\Microsoft\Windows\Temporary Internet Files\Content.IE5\UBMC0Z1C\MC900441752[1]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237788" y="2132856"/>
                    <a:ext cx="1860257" cy="191781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" name="Picture 2" descr="C:\Users\Geert-Jan Nijsten\AppData\Local\Microsoft\Windows\Temporary Internet Files\Content.IE5\UBMC0Z1C\MC900441752[1]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279695" y="3678324"/>
                    <a:ext cx="1860257" cy="1917812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738224" y="2770203"/>
                    <a:ext cx="3145412" cy="7496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3200" b="1" dirty="0" smtClean="0">
                        <a:solidFill>
                          <a:srgbClr val="C00000"/>
                        </a:solidFill>
                      </a:rPr>
                      <a:t>Groundwater</a:t>
                    </a:r>
                    <a:endParaRPr lang="en-GB" sz="3200" b="1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47" name="TextBox 46"/>
                  <p:cNvSpPr txBox="1"/>
                  <p:nvPr/>
                </p:nvSpPr>
                <p:spPr>
                  <a:xfrm rot="20537839">
                    <a:off x="2017914" y="4512081"/>
                    <a:ext cx="2633920" cy="7496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32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Lake water</a:t>
                    </a:r>
                    <a:endParaRPr lang="en-GB" sz="3200" b="1" dirty="0">
                      <a:solidFill>
                        <a:schemeClr val="tx2">
                          <a:lumMod val="75000"/>
                        </a:schemeClr>
                      </a:solidFill>
                    </a:endParaRPr>
                  </a:p>
                </p:txBody>
              </p:sp>
            </p:grpSp>
          </p:grpSp>
          <p:sp>
            <p:nvSpPr>
              <p:cNvPr id="40" name="TextBox 39"/>
              <p:cNvSpPr txBox="1"/>
              <p:nvPr/>
            </p:nvSpPr>
            <p:spPr>
              <a:xfrm rot="646387">
                <a:off x="32137" y="4103523"/>
                <a:ext cx="3207906" cy="749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River water</a:t>
                </a:r>
                <a:endParaRPr lang="en-GB" sz="32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3" name="Group 57"/>
            <p:cNvGrpSpPr/>
            <p:nvPr/>
          </p:nvGrpSpPr>
          <p:grpSpPr>
            <a:xfrm>
              <a:off x="4836579" y="1853952"/>
              <a:ext cx="4166820" cy="3384376"/>
              <a:chOff x="0" y="1988840"/>
              <a:chExt cx="4499992" cy="3672408"/>
            </a:xfrm>
          </p:grpSpPr>
          <p:sp>
            <p:nvSpPr>
              <p:cNvPr id="55" name="Rounded Rectangle 54"/>
              <p:cNvSpPr/>
              <p:nvPr/>
            </p:nvSpPr>
            <p:spPr>
              <a:xfrm>
                <a:off x="0" y="1988840"/>
                <a:ext cx="4499992" cy="3672408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4" name="Group 48"/>
              <p:cNvGrpSpPr/>
              <p:nvPr/>
            </p:nvGrpSpPr>
            <p:grpSpPr>
              <a:xfrm>
                <a:off x="251520" y="2132856"/>
                <a:ext cx="3888432" cy="3463280"/>
                <a:chOff x="251520" y="2132856"/>
                <a:chExt cx="3888432" cy="3463280"/>
              </a:xfrm>
            </p:grpSpPr>
            <p:pic>
              <p:nvPicPr>
                <p:cNvPr id="63" name="Picture 2" descr="C:\Users\Geert-Jan Nijsten\AppData\Local\Microsoft\Windows\Temporary Internet Files\Content.IE5\UBMC0Z1C\MC900441752[1]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51520" y="3587413"/>
                  <a:ext cx="1860257" cy="1917812"/>
                </a:xfrm>
                <a:prstGeom prst="rect">
                  <a:avLst/>
                </a:prstGeom>
                <a:noFill/>
              </p:spPr>
            </p:pic>
            <p:pic>
              <p:nvPicPr>
                <p:cNvPr id="67" name="Picture 2" descr="C:\Users\Geert-Jan Nijsten\AppData\Local\Microsoft\Windows\Temporary Internet Files\Content.IE5\UBMC0Z1C\MC900441752[1]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237788" y="2132856"/>
                  <a:ext cx="1860257" cy="1917812"/>
                </a:xfrm>
                <a:prstGeom prst="rect">
                  <a:avLst/>
                </a:prstGeom>
                <a:noFill/>
              </p:spPr>
            </p:pic>
            <p:pic>
              <p:nvPicPr>
                <p:cNvPr id="68" name="Picture 2" descr="C:\Users\Geert-Jan Nijsten\AppData\Local\Microsoft\Windows\Temporary Internet Files\Content.IE5\UBMC0Z1C\MC900441752[1]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279695" y="3678324"/>
                  <a:ext cx="1860257" cy="1917812"/>
                </a:xfrm>
                <a:prstGeom prst="rect">
                  <a:avLst/>
                </a:prstGeom>
                <a:noFill/>
              </p:spPr>
            </p:pic>
            <p:sp>
              <p:nvSpPr>
                <p:cNvPr id="69" name="TextBox 68"/>
                <p:cNvSpPr txBox="1"/>
                <p:nvPr/>
              </p:nvSpPr>
              <p:spPr>
                <a:xfrm>
                  <a:off x="738224" y="2770203"/>
                  <a:ext cx="3145412" cy="7496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3200" b="1" dirty="0" smtClean="0">
                      <a:solidFill>
                        <a:srgbClr val="C00000"/>
                      </a:solidFill>
                    </a:rPr>
                    <a:t>Groundwater</a:t>
                  </a:r>
                  <a:endParaRPr lang="en-GB" sz="3200" b="1" dirty="0">
                    <a:solidFill>
                      <a:srgbClr val="C00000"/>
                    </a:solidFill>
                  </a:endParaRPr>
                </a:p>
              </p:txBody>
            </p:sp>
          </p:grpSp>
        </p:grpSp>
        <p:grpSp>
          <p:nvGrpSpPr>
            <p:cNvPr id="15" name="Group 16"/>
            <p:cNvGrpSpPr/>
            <p:nvPr/>
          </p:nvGrpSpPr>
          <p:grpSpPr>
            <a:xfrm>
              <a:off x="390769" y="1080215"/>
              <a:ext cx="4032448" cy="1014422"/>
              <a:chOff x="-360069" y="707159"/>
              <a:chExt cx="1632331" cy="1014422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-360069" y="707159"/>
                <a:ext cx="1632331" cy="1014422"/>
              </a:xfrm>
              <a:prstGeom prst="roundRect">
                <a:avLst/>
              </a:prstGeom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2" name="Rounded Rectangle 4"/>
              <p:cNvSpPr/>
              <p:nvPr/>
            </p:nvSpPr>
            <p:spPr>
              <a:xfrm>
                <a:off x="-296796" y="797177"/>
                <a:ext cx="1533291" cy="91538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5250" tIns="95250" rIns="95250" bIns="95250" numCol="1" spcCol="1270" anchor="ctr" anchorCtr="0">
                <a:noAutofit/>
              </a:bodyPr>
              <a:lstStyle/>
              <a:p>
                <a:pPr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NL" b="1" kern="1200" dirty="0" smtClean="0"/>
                  <a:t>2.4 </a:t>
                </a:r>
                <a:r>
                  <a:rPr lang="en-GB" b="1" dirty="0" smtClean="0"/>
                  <a:t>Human dependency on groundwater for industrial water supply</a:t>
                </a:r>
                <a:r>
                  <a:rPr lang="en-US" b="1" dirty="0" smtClean="0"/>
                  <a:t> </a:t>
                </a:r>
                <a:endParaRPr lang="nl-NL" b="1" kern="1200" dirty="0"/>
              </a:p>
            </p:txBody>
          </p:sp>
        </p:grpSp>
        <p:grpSp>
          <p:nvGrpSpPr>
            <p:cNvPr id="16" name="Group 31"/>
            <p:cNvGrpSpPr/>
            <p:nvPr/>
          </p:nvGrpSpPr>
          <p:grpSpPr>
            <a:xfrm>
              <a:off x="0" y="2250448"/>
              <a:ext cx="4611076" cy="2664294"/>
              <a:chOff x="-221437" y="794828"/>
              <a:chExt cx="1560109" cy="1059987"/>
            </a:xfrm>
            <a:solidFill>
              <a:schemeClr val="bg1"/>
            </a:solidFill>
          </p:grpSpPr>
          <p:sp>
            <p:nvSpPr>
              <p:cNvPr id="74" name="Rounded Rectangle 73"/>
              <p:cNvSpPr/>
              <p:nvPr/>
            </p:nvSpPr>
            <p:spPr>
              <a:xfrm>
                <a:off x="-221437" y="794828"/>
                <a:ext cx="1560109" cy="1059987"/>
              </a:xfrm>
              <a:prstGeom prst="roundRect">
                <a:avLst/>
              </a:prstGeom>
              <a:solidFill>
                <a:schemeClr val="bg1">
                  <a:alpha val="79000"/>
                </a:schemeClr>
              </a:solidFill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5" name="Rounded Rectangle 4"/>
              <p:cNvSpPr/>
              <p:nvPr/>
            </p:nvSpPr>
            <p:spPr>
              <a:xfrm>
                <a:off x="16546" y="830642"/>
                <a:ext cx="1074845" cy="915382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5250" tIns="95250" rIns="95250" bIns="95250" numCol="1" spcCol="1270" anchor="t" anchorCtr="0"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sz="2000" dirty="0" smtClean="0">
                    <a:ea typeface="Calibri"/>
                    <a:cs typeface="Times New Roman"/>
                  </a:rPr>
                  <a:t>1. Very low: 	&lt; 20%</a:t>
                </a:r>
              </a:p>
              <a:p>
                <a:pPr algn="just"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sz="2000" dirty="0" smtClean="0">
                    <a:ea typeface="Calibri"/>
                    <a:cs typeface="Times New Roman"/>
                  </a:rPr>
                  <a:t>2. Low: 		20-40%</a:t>
                </a:r>
              </a:p>
              <a:p>
                <a:pPr algn="just"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sz="2000" dirty="0" smtClean="0">
                    <a:ea typeface="Calibri"/>
                    <a:cs typeface="Times New Roman"/>
                  </a:rPr>
                  <a:t>3. Medium:  	40-60%</a:t>
                </a:r>
              </a:p>
              <a:p>
                <a:pPr algn="just"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sz="2000" dirty="0" smtClean="0">
                    <a:ea typeface="Calibri"/>
                    <a:cs typeface="Times New Roman"/>
                  </a:rPr>
                  <a:t>4. High: 	60-80%</a:t>
                </a:r>
              </a:p>
              <a:p>
                <a:pPr algn="just"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sz="2000" dirty="0" smtClean="0">
                    <a:solidFill>
                      <a:schemeClr val="tx2"/>
                    </a:solidFill>
                    <a:ea typeface="Calibri"/>
                    <a:cs typeface="Times New Roman"/>
                  </a:rPr>
                  <a:t>5. Very high: 	&gt; 80%</a:t>
                </a:r>
              </a:p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nl-NL" sz="2400" b="1" dirty="0" smtClean="0"/>
              </a:p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nl-NL" sz="2400" b="1" kern="1200" dirty="0"/>
              </a:p>
            </p:txBody>
          </p:sp>
        </p:grpSp>
        <p:sp>
          <p:nvSpPr>
            <p:cNvPr id="76" name="Title 1"/>
            <p:cNvSpPr txBox="1">
              <a:spLocks/>
            </p:cNvSpPr>
            <p:nvPr/>
          </p:nvSpPr>
          <p:spPr>
            <a:xfrm>
              <a:off x="0" y="0"/>
              <a:ext cx="9144000" cy="7920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10000"/>
            </a:bodyPr>
            <a:lstStyle/>
            <a:p>
              <a:pPr marL="2155825" marR="0" lvl="0" indent="-2155825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155825" algn="l"/>
                  <a:tab pos="2511425" algn="l"/>
                </a:tabLst>
                <a:defRPr/>
              </a:pPr>
              <a:r>
                <a:rPr kumimoji="0" lang="nl-NL" sz="23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Indicator </a:t>
              </a:r>
              <a:r>
                <a:rPr kumimoji="0" lang="nl-NL" sz="23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group</a:t>
              </a:r>
              <a:r>
                <a:rPr kumimoji="0" lang="nl-NL" sz="23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2: 	</a:t>
              </a:r>
              <a:r>
                <a:rPr kumimoji="0" lang="en-GB" sz="23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Role and importance of groundwater for humans &amp; environment</a:t>
              </a:r>
              <a:endParaRPr kumimoji="0" lang="nl-NL" sz="23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5029201" y="2895600"/>
            <a:ext cx="3962400" cy="2229273"/>
          </a:xfrm>
          <a:prstGeom prst="roundRect">
            <a:avLst/>
          </a:prstGeom>
          <a:solidFill>
            <a:schemeClr val="bg1">
              <a:alpha val="65000"/>
            </a:schemeClr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Rounded Rectangle 35"/>
          <p:cNvSpPr/>
          <p:nvPr/>
        </p:nvSpPr>
        <p:spPr>
          <a:xfrm>
            <a:off x="5486400" y="1905000"/>
            <a:ext cx="2971800" cy="848789"/>
          </a:xfrm>
          <a:prstGeom prst="roundRect">
            <a:avLst/>
          </a:prstGeom>
          <a:solidFill>
            <a:schemeClr val="bg1"/>
          </a:solidFill>
          <a:ln w="28575" cmpd="sng"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Rounded Rectangle 4"/>
          <p:cNvSpPr/>
          <p:nvPr/>
        </p:nvSpPr>
        <p:spPr>
          <a:xfrm>
            <a:off x="5562600" y="3200400"/>
            <a:ext cx="3048000" cy="12954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t" anchorCtr="0">
            <a:noAutofit/>
          </a:bodyPr>
          <a:lstStyle/>
          <a:p>
            <a:r>
              <a:rPr lang="en-GB" sz="2400" dirty="0" smtClean="0"/>
              <a:t>(</a:t>
            </a:r>
            <a:r>
              <a:rPr lang="en-GB" sz="2400" b="1" dirty="0" smtClean="0"/>
              <a:t>Not applicable </a:t>
            </a:r>
            <a:r>
              <a:rPr lang="en-GB" sz="2400" dirty="0" smtClean="0"/>
              <a:t>– apparently no industries in the area)</a:t>
            </a:r>
            <a:r>
              <a:rPr lang="en-US" sz="2400" dirty="0" smtClean="0"/>
              <a:t>  </a:t>
            </a:r>
            <a:endParaRPr lang="nl-NL" sz="2400" b="1" kern="1200" dirty="0"/>
          </a:p>
        </p:txBody>
      </p:sp>
      <p:sp>
        <p:nvSpPr>
          <p:cNvPr id="49" name="Rounded Rectangle 4"/>
          <p:cNvSpPr/>
          <p:nvPr/>
        </p:nvSpPr>
        <p:spPr>
          <a:xfrm>
            <a:off x="5638800" y="1981200"/>
            <a:ext cx="2667001" cy="61352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ts val="408"/>
              </a:spcAft>
            </a:pPr>
            <a:r>
              <a:rPr lang="nl-NL" sz="2400" b="1" dirty="0" err="1" smtClean="0">
                <a:solidFill>
                  <a:srgbClr val="1F497D"/>
                </a:solidFill>
              </a:rPr>
              <a:t>Comments</a:t>
            </a:r>
            <a:endParaRPr lang="nl-NL" sz="2400" b="1" kern="1200" dirty="0" smtClean="0">
              <a:solidFill>
                <a:srgbClr val="1F497D"/>
              </a:solidFill>
            </a:endParaRPr>
          </a:p>
        </p:txBody>
      </p:sp>
      <p:sp>
        <p:nvSpPr>
          <p:cNvPr id="39" name="AutoShape 11"/>
          <p:cNvSpPr>
            <a:spLocks/>
          </p:cNvSpPr>
          <p:nvPr/>
        </p:nvSpPr>
        <p:spPr bwMode="auto">
          <a:xfrm>
            <a:off x="838200" y="228600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8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Indicators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/>
        </p:nvSpPr>
        <p:spPr bwMode="auto">
          <a:xfrm>
            <a:off x="179513" y="152400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8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GGRETA - Methodology</a:t>
            </a:r>
            <a:endParaRPr lang="en-US" altLang="en-US" sz="2800" dirty="0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1235075" y="836712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0070C0"/>
                </a:solidFill>
              </a:rPr>
              <a:pPr/>
              <a:t>2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  <p:pic>
        <p:nvPicPr>
          <p:cNvPr id="13" name="Picture 4" descr="Universal Indicator Pap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600200"/>
            <a:ext cx="3822169" cy="3449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https://www.auroragov.org/cs/groups/public/documents/digitalmedia/0099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295400"/>
            <a:ext cx="3147527" cy="430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26"/>
          <p:cNvSpPr/>
          <p:nvPr/>
        </p:nvSpPr>
        <p:spPr>
          <a:xfrm>
            <a:off x="1066800" y="3733800"/>
            <a:ext cx="7239000" cy="153273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GB" sz="6000" b="1" dirty="0">
                <a:solidFill>
                  <a:srgbClr val="C00000"/>
                </a:solidFill>
              </a:rPr>
              <a:t>To simplify</a:t>
            </a:r>
            <a:br>
              <a:rPr lang="en-GB" sz="6000" b="1" dirty="0">
                <a:solidFill>
                  <a:srgbClr val="C00000"/>
                </a:solidFill>
              </a:rPr>
            </a:br>
            <a:r>
              <a:rPr lang="en-GB" sz="6000" b="1" dirty="0">
                <a:solidFill>
                  <a:srgbClr val="C00000"/>
                </a:solidFill>
              </a:rPr>
              <a:t>complex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1235075" y="836712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0070C0"/>
                </a:solidFill>
              </a:rPr>
              <a:pPr/>
              <a:t>20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  <p:grpSp>
        <p:nvGrpSpPr>
          <p:cNvPr id="7" name="Group 76"/>
          <p:cNvGrpSpPr/>
          <p:nvPr/>
        </p:nvGrpSpPr>
        <p:grpSpPr>
          <a:xfrm>
            <a:off x="228600" y="990600"/>
            <a:ext cx="8915400" cy="5462736"/>
            <a:chOff x="0" y="0"/>
            <a:chExt cx="9144000" cy="6453336"/>
          </a:xfrm>
        </p:grpSpPr>
        <p:sp>
          <p:nvSpPr>
            <p:cNvPr id="37" name="Title 1"/>
            <p:cNvSpPr txBox="1">
              <a:spLocks/>
            </p:cNvSpPr>
            <p:nvPr/>
          </p:nvSpPr>
          <p:spPr>
            <a:xfrm>
              <a:off x="467544" y="5310336"/>
              <a:ext cx="82296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GB" sz="2400" dirty="0" smtClean="0">
                  <a:solidFill>
                    <a:srgbClr val="F79646"/>
                  </a:solidFill>
                </a:rPr>
                <a:t>Percentage of the aquifer’s area where the aquifer has a </a:t>
              </a:r>
              <a:r>
                <a:rPr lang="en-GB" sz="2400" dirty="0" err="1" smtClean="0">
                  <a:solidFill>
                    <a:srgbClr val="F79646"/>
                  </a:solidFill>
                </a:rPr>
                <a:t>phreatic</a:t>
              </a:r>
              <a:r>
                <a:rPr lang="en-GB" sz="2400" dirty="0" smtClean="0">
                  <a:solidFill>
                    <a:srgbClr val="F79646"/>
                  </a:solidFill>
                </a:rPr>
                <a:t> water level shallower than 5 </a:t>
              </a:r>
              <a:r>
                <a:rPr lang="en-GB" sz="2400" dirty="0" err="1" smtClean="0">
                  <a:solidFill>
                    <a:srgbClr val="F79646"/>
                  </a:solidFill>
                </a:rPr>
                <a:t>m</a:t>
              </a:r>
              <a:r>
                <a:rPr lang="en-GB" sz="2400" dirty="0" smtClean="0">
                  <a:solidFill>
                    <a:srgbClr val="F79646"/>
                  </a:solidFill>
                </a:rPr>
                <a:t> below surface</a:t>
              </a:r>
              <a:endParaRPr lang="en-US" sz="2400" dirty="0" smtClean="0">
                <a:solidFill>
                  <a:srgbClr val="F79646"/>
                </a:solidFill>
              </a:endParaRPr>
            </a:p>
            <a:p>
              <a:pPr algn="ctr">
                <a:spcBef>
                  <a:spcPct val="0"/>
                </a:spcBef>
                <a:defRPr/>
              </a:pPr>
              <a:endPara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grpSp>
          <p:nvGrpSpPr>
            <p:cNvPr id="9" name="Group 59"/>
            <p:cNvGrpSpPr/>
            <p:nvPr/>
          </p:nvGrpSpPr>
          <p:grpSpPr>
            <a:xfrm>
              <a:off x="179511" y="1853952"/>
              <a:ext cx="4307421" cy="3384376"/>
              <a:chOff x="0" y="1988840"/>
              <a:chExt cx="4651835" cy="3672408"/>
            </a:xfrm>
          </p:grpSpPr>
          <p:grpSp>
            <p:nvGrpSpPr>
              <p:cNvPr id="11" name="Group 57"/>
              <p:cNvGrpSpPr/>
              <p:nvPr/>
            </p:nvGrpSpPr>
            <p:grpSpPr>
              <a:xfrm>
                <a:off x="0" y="1988840"/>
                <a:ext cx="4651835" cy="3672408"/>
                <a:chOff x="0" y="1988840"/>
                <a:chExt cx="4651835" cy="3672408"/>
              </a:xfrm>
            </p:grpSpPr>
            <p:sp>
              <p:nvSpPr>
                <p:cNvPr id="41" name="Rounded Rectangle 40"/>
                <p:cNvSpPr/>
                <p:nvPr/>
              </p:nvSpPr>
              <p:spPr>
                <a:xfrm>
                  <a:off x="0" y="1988840"/>
                  <a:ext cx="4499992" cy="3672408"/>
                </a:xfrm>
                <a:prstGeom prst="round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2" name="Group 48"/>
                <p:cNvGrpSpPr/>
                <p:nvPr/>
              </p:nvGrpSpPr>
              <p:grpSpPr>
                <a:xfrm>
                  <a:off x="251519" y="2132856"/>
                  <a:ext cx="4400316" cy="3463281"/>
                  <a:chOff x="251520" y="2132856"/>
                  <a:chExt cx="4400314" cy="3463280"/>
                </a:xfrm>
              </p:grpSpPr>
              <p:pic>
                <p:nvPicPr>
                  <p:cNvPr id="43" name="Picture 2" descr="C:\Users\Geert-Jan Nijsten\AppData\Local\Microsoft\Windows\Temporary Internet Files\Content.IE5\UBMC0Z1C\MC900441752[1]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51520" y="3587413"/>
                    <a:ext cx="1860257" cy="191781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4" name="Picture 2" descr="C:\Users\Geert-Jan Nijsten\AppData\Local\Microsoft\Windows\Temporary Internet Files\Content.IE5\UBMC0Z1C\MC900441752[1]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237788" y="2132856"/>
                    <a:ext cx="1860257" cy="191781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" name="Picture 2" descr="C:\Users\Geert-Jan Nijsten\AppData\Local\Microsoft\Windows\Temporary Internet Files\Content.IE5\UBMC0Z1C\MC900441752[1]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279695" y="3678324"/>
                    <a:ext cx="1860257" cy="1917812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738224" y="2770203"/>
                    <a:ext cx="3145412" cy="7496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3200" b="1" dirty="0" smtClean="0">
                        <a:solidFill>
                          <a:srgbClr val="C00000"/>
                        </a:solidFill>
                      </a:rPr>
                      <a:t>Groundwater</a:t>
                    </a:r>
                    <a:endParaRPr lang="en-GB" sz="3200" b="1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47" name="TextBox 46"/>
                  <p:cNvSpPr txBox="1"/>
                  <p:nvPr/>
                </p:nvSpPr>
                <p:spPr>
                  <a:xfrm rot="20537839">
                    <a:off x="2017914" y="4512081"/>
                    <a:ext cx="2633920" cy="7496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32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Lake water</a:t>
                    </a:r>
                    <a:endParaRPr lang="en-GB" sz="3200" b="1" dirty="0">
                      <a:solidFill>
                        <a:schemeClr val="tx2">
                          <a:lumMod val="75000"/>
                        </a:schemeClr>
                      </a:solidFill>
                    </a:endParaRPr>
                  </a:p>
                </p:txBody>
              </p:sp>
            </p:grpSp>
          </p:grpSp>
          <p:sp>
            <p:nvSpPr>
              <p:cNvPr id="40" name="TextBox 39"/>
              <p:cNvSpPr txBox="1"/>
              <p:nvPr/>
            </p:nvSpPr>
            <p:spPr>
              <a:xfrm rot="646387">
                <a:off x="32137" y="4103523"/>
                <a:ext cx="3207906" cy="749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River water</a:t>
                </a:r>
                <a:endParaRPr lang="en-GB" sz="32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3" name="Group 57"/>
            <p:cNvGrpSpPr/>
            <p:nvPr/>
          </p:nvGrpSpPr>
          <p:grpSpPr>
            <a:xfrm>
              <a:off x="4836579" y="1853952"/>
              <a:ext cx="4166820" cy="3384376"/>
              <a:chOff x="0" y="1988840"/>
              <a:chExt cx="4499992" cy="3672408"/>
            </a:xfrm>
          </p:grpSpPr>
          <p:sp>
            <p:nvSpPr>
              <p:cNvPr id="55" name="Rounded Rectangle 54"/>
              <p:cNvSpPr/>
              <p:nvPr/>
            </p:nvSpPr>
            <p:spPr>
              <a:xfrm>
                <a:off x="0" y="1988840"/>
                <a:ext cx="4499992" cy="3672408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4" name="Group 48"/>
              <p:cNvGrpSpPr/>
              <p:nvPr/>
            </p:nvGrpSpPr>
            <p:grpSpPr>
              <a:xfrm>
                <a:off x="251520" y="2132856"/>
                <a:ext cx="3888432" cy="3463280"/>
                <a:chOff x="251520" y="2132856"/>
                <a:chExt cx="3888432" cy="3463280"/>
              </a:xfrm>
            </p:grpSpPr>
            <p:pic>
              <p:nvPicPr>
                <p:cNvPr id="63" name="Picture 2" descr="C:\Users\Geert-Jan Nijsten\AppData\Local\Microsoft\Windows\Temporary Internet Files\Content.IE5\UBMC0Z1C\MC900441752[1]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51520" y="3587413"/>
                  <a:ext cx="1860257" cy="1917812"/>
                </a:xfrm>
                <a:prstGeom prst="rect">
                  <a:avLst/>
                </a:prstGeom>
                <a:noFill/>
              </p:spPr>
            </p:pic>
            <p:pic>
              <p:nvPicPr>
                <p:cNvPr id="67" name="Picture 2" descr="C:\Users\Geert-Jan Nijsten\AppData\Local\Microsoft\Windows\Temporary Internet Files\Content.IE5\UBMC0Z1C\MC900441752[1]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237788" y="2132856"/>
                  <a:ext cx="1860257" cy="1917812"/>
                </a:xfrm>
                <a:prstGeom prst="rect">
                  <a:avLst/>
                </a:prstGeom>
                <a:noFill/>
              </p:spPr>
            </p:pic>
            <p:pic>
              <p:nvPicPr>
                <p:cNvPr id="68" name="Picture 2" descr="C:\Users\Geert-Jan Nijsten\AppData\Local\Microsoft\Windows\Temporary Internet Files\Content.IE5\UBMC0Z1C\MC900441752[1]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279695" y="3678324"/>
                  <a:ext cx="1860257" cy="1917812"/>
                </a:xfrm>
                <a:prstGeom prst="rect">
                  <a:avLst/>
                </a:prstGeom>
                <a:noFill/>
              </p:spPr>
            </p:pic>
            <p:sp>
              <p:nvSpPr>
                <p:cNvPr id="69" name="TextBox 68"/>
                <p:cNvSpPr txBox="1"/>
                <p:nvPr/>
              </p:nvSpPr>
              <p:spPr>
                <a:xfrm>
                  <a:off x="738224" y="2770203"/>
                  <a:ext cx="3145412" cy="7496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3200" b="1" dirty="0" smtClean="0">
                      <a:solidFill>
                        <a:srgbClr val="C00000"/>
                      </a:solidFill>
                    </a:rPr>
                    <a:t>Groundwater</a:t>
                  </a:r>
                  <a:endParaRPr lang="en-GB" sz="3200" b="1" dirty="0">
                    <a:solidFill>
                      <a:srgbClr val="C00000"/>
                    </a:solidFill>
                  </a:endParaRPr>
                </a:p>
              </p:txBody>
            </p:sp>
          </p:grpSp>
        </p:grpSp>
        <p:grpSp>
          <p:nvGrpSpPr>
            <p:cNvPr id="15" name="Group 16"/>
            <p:cNvGrpSpPr/>
            <p:nvPr/>
          </p:nvGrpSpPr>
          <p:grpSpPr>
            <a:xfrm>
              <a:off x="390769" y="1080215"/>
              <a:ext cx="4032448" cy="1014422"/>
              <a:chOff x="-360069" y="707159"/>
              <a:chExt cx="1632331" cy="1014422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-360069" y="707159"/>
                <a:ext cx="1632331" cy="1014422"/>
              </a:xfrm>
              <a:prstGeom prst="roundRect">
                <a:avLst/>
              </a:prstGeom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2" name="Rounded Rectangle 4"/>
              <p:cNvSpPr/>
              <p:nvPr/>
            </p:nvSpPr>
            <p:spPr>
              <a:xfrm>
                <a:off x="-296796" y="797177"/>
                <a:ext cx="1533291" cy="91538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5250" tIns="95250" rIns="95250" bIns="95250" numCol="1" spcCol="1270" anchor="ctr" anchorCtr="0">
                <a:noAutofit/>
              </a:bodyPr>
              <a:lstStyle/>
              <a:p>
                <a:pPr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NL" b="1" kern="1200" dirty="0" smtClean="0"/>
                  <a:t>2.5 </a:t>
                </a:r>
                <a:r>
                  <a:rPr lang="en-GB" b="1" dirty="0" smtClean="0"/>
                  <a:t>Ecosystem dependency on groundwater</a:t>
                </a:r>
                <a:r>
                  <a:rPr lang="en-US" b="1" dirty="0" smtClean="0"/>
                  <a:t> </a:t>
                </a:r>
                <a:endParaRPr lang="nl-NL" b="1" kern="1200" dirty="0"/>
              </a:p>
            </p:txBody>
          </p:sp>
        </p:grpSp>
        <p:grpSp>
          <p:nvGrpSpPr>
            <p:cNvPr id="16" name="Group 31"/>
            <p:cNvGrpSpPr/>
            <p:nvPr/>
          </p:nvGrpSpPr>
          <p:grpSpPr>
            <a:xfrm>
              <a:off x="0" y="2250448"/>
              <a:ext cx="4611076" cy="2664294"/>
              <a:chOff x="-221437" y="794828"/>
              <a:chExt cx="1560109" cy="1059987"/>
            </a:xfrm>
            <a:solidFill>
              <a:schemeClr val="bg1"/>
            </a:solidFill>
          </p:grpSpPr>
          <p:sp>
            <p:nvSpPr>
              <p:cNvPr id="74" name="Rounded Rectangle 73"/>
              <p:cNvSpPr/>
              <p:nvPr/>
            </p:nvSpPr>
            <p:spPr>
              <a:xfrm>
                <a:off x="-221437" y="794828"/>
                <a:ext cx="1560109" cy="1059987"/>
              </a:xfrm>
              <a:prstGeom prst="roundRect">
                <a:avLst/>
              </a:prstGeom>
              <a:solidFill>
                <a:schemeClr val="bg1">
                  <a:alpha val="79000"/>
                </a:schemeClr>
              </a:solidFill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5" name="Rounded Rectangle 4"/>
              <p:cNvSpPr/>
              <p:nvPr/>
            </p:nvSpPr>
            <p:spPr>
              <a:xfrm>
                <a:off x="16546" y="830642"/>
                <a:ext cx="1074845" cy="915382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5250" tIns="95250" rIns="95250" bIns="95250" numCol="1" spcCol="1270" anchor="t" anchorCtr="0"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sz="2000" b="1" dirty="0" smtClean="0">
                    <a:solidFill>
                      <a:schemeClr val="accent6"/>
                    </a:solidFill>
                    <a:ea typeface="Calibri"/>
                    <a:cs typeface="Times New Roman"/>
                  </a:rPr>
                  <a:t>1. Very low: 	&lt; 5%</a:t>
                </a:r>
              </a:p>
              <a:p>
                <a:pPr algn="just"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sz="2000" dirty="0" smtClean="0">
                    <a:ea typeface="Calibri"/>
                    <a:cs typeface="Times New Roman"/>
                  </a:rPr>
                  <a:t>2. Low: 		5-10%</a:t>
                </a:r>
              </a:p>
              <a:p>
                <a:pPr algn="just"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sz="2000" dirty="0" smtClean="0">
                    <a:ea typeface="Calibri"/>
                    <a:cs typeface="Times New Roman"/>
                  </a:rPr>
                  <a:t>3. Medium:  	10-25%</a:t>
                </a:r>
              </a:p>
              <a:p>
                <a:pPr algn="just"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sz="2000" dirty="0" smtClean="0">
                    <a:ea typeface="Calibri"/>
                    <a:cs typeface="Times New Roman"/>
                  </a:rPr>
                  <a:t>4. High: 	25-50%</a:t>
                </a:r>
              </a:p>
              <a:p>
                <a:pPr algn="just"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sz="2000" dirty="0" smtClean="0">
                    <a:solidFill>
                      <a:schemeClr val="tx2"/>
                    </a:solidFill>
                    <a:ea typeface="Calibri"/>
                    <a:cs typeface="Times New Roman"/>
                  </a:rPr>
                  <a:t>5. Very high: 	&gt; 50%</a:t>
                </a:r>
              </a:p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nl-NL" sz="2400" b="1" dirty="0" smtClean="0"/>
              </a:p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nl-NL" sz="2400" b="1" kern="1200" dirty="0"/>
              </a:p>
            </p:txBody>
          </p:sp>
        </p:grpSp>
        <p:sp>
          <p:nvSpPr>
            <p:cNvPr id="76" name="Title 1"/>
            <p:cNvSpPr txBox="1">
              <a:spLocks/>
            </p:cNvSpPr>
            <p:nvPr/>
          </p:nvSpPr>
          <p:spPr>
            <a:xfrm>
              <a:off x="0" y="0"/>
              <a:ext cx="9144000" cy="7920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10000"/>
            </a:bodyPr>
            <a:lstStyle/>
            <a:p>
              <a:pPr marL="2155825" marR="0" lvl="0" indent="-2155825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155825" algn="l"/>
                  <a:tab pos="2511425" algn="l"/>
                </a:tabLst>
                <a:defRPr/>
              </a:pPr>
              <a:r>
                <a:rPr kumimoji="0" lang="nl-NL" sz="23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Indicator </a:t>
              </a:r>
              <a:r>
                <a:rPr kumimoji="0" lang="nl-NL" sz="23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group</a:t>
              </a:r>
              <a:r>
                <a:rPr kumimoji="0" lang="nl-NL" sz="23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2: 	</a:t>
              </a:r>
              <a:r>
                <a:rPr kumimoji="0" lang="en-GB" sz="23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Role and importance of groundwater for humans &amp; environment</a:t>
              </a:r>
              <a:endParaRPr kumimoji="0" lang="nl-NL" sz="23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5029201" y="2895600"/>
            <a:ext cx="3962400" cy="2229273"/>
          </a:xfrm>
          <a:prstGeom prst="roundRect">
            <a:avLst/>
          </a:prstGeom>
          <a:solidFill>
            <a:schemeClr val="bg1">
              <a:alpha val="65000"/>
            </a:schemeClr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Rounded Rectangle 35"/>
          <p:cNvSpPr/>
          <p:nvPr/>
        </p:nvSpPr>
        <p:spPr>
          <a:xfrm>
            <a:off x="5486400" y="1905000"/>
            <a:ext cx="2971800" cy="848789"/>
          </a:xfrm>
          <a:prstGeom prst="roundRect">
            <a:avLst/>
          </a:prstGeom>
          <a:solidFill>
            <a:schemeClr val="bg1"/>
          </a:solidFill>
          <a:ln w="28575" cmpd="sng"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Rounded Rectangle 4"/>
          <p:cNvSpPr/>
          <p:nvPr/>
        </p:nvSpPr>
        <p:spPr>
          <a:xfrm>
            <a:off x="5562600" y="3276600"/>
            <a:ext cx="3048000" cy="12954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t" anchorCtr="0">
            <a:noAutofit/>
          </a:bodyPr>
          <a:lstStyle/>
          <a:p>
            <a:pPr>
              <a:buFontTx/>
              <a:buChar char="-"/>
            </a:pPr>
            <a:r>
              <a:rPr lang="en-GB" sz="2400" dirty="0" smtClean="0"/>
              <a:t> </a:t>
            </a:r>
            <a:r>
              <a:rPr lang="en-GB" sz="2400" dirty="0" err="1" smtClean="0"/>
              <a:t>Auob/Nossob</a:t>
            </a:r>
            <a:r>
              <a:rPr lang="en-GB" sz="2400" dirty="0" smtClean="0"/>
              <a:t> only</a:t>
            </a:r>
          </a:p>
          <a:p>
            <a:pPr>
              <a:buFontTx/>
              <a:buChar char="-"/>
            </a:pPr>
            <a:r>
              <a:rPr lang="en-GB" sz="2400" dirty="0" smtClean="0"/>
              <a:t> </a:t>
            </a:r>
            <a:r>
              <a:rPr lang="en-GB" sz="2400" dirty="0" err="1" smtClean="0"/>
              <a:t>Phreatic</a:t>
            </a:r>
            <a:r>
              <a:rPr lang="en-GB" sz="2400" dirty="0" smtClean="0"/>
              <a:t> water level taken as a proxy</a:t>
            </a:r>
            <a:r>
              <a:rPr lang="en-US" sz="2400" dirty="0" smtClean="0"/>
              <a:t> </a:t>
            </a:r>
            <a:endParaRPr lang="nl-NL" sz="2400" b="1" kern="1200" dirty="0"/>
          </a:p>
        </p:txBody>
      </p:sp>
      <p:sp>
        <p:nvSpPr>
          <p:cNvPr id="49" name="Rounded Rectangle 4"/>
          <p:cNvSpPr/>
          <p:nvPr/>
        </p:nvSpPr>
        <p:spPr>
          <a:xfrm>
            <a:off x="5638800" y="1981200"/>
            <a:ext cx="2667001" cy="61352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ts val="408"/>
              </a:spcAft>
            </a:pPr>
            <a:r>
              <a:rPr lang="nl-NL" sz="2400" b="1" dirty="0" err="1" smtClean="0">
                <a:solidFill>
                  <a:srgbClr val="1F497D"/>
                </a:solidFill>
              </a:rPr>
              <a:t>Comments</a:t>
            </a:r>
            <a:endParaRPr lang="nl-NL" sz="2400" b="1" kern="1200" dirty="0" smtClean="0">
              <a:solidFill>
                <a:srgbClr val="1F497D"/>
              </a:solidFill>
            </a:endParaRPr>
          </a:p>
        </p:txBody>
      </p:sp>
      <p:sp>
        <p:nvSpPr>
          <p:cNvPr id="39" name="AutoShape 11"/>
          <p:cNvSpPr>
            <a:spLocks/>
          </p:cNvSpPr>
          <p:nvPr/>
        </p:nvSpPr>
        <p:spPr bwMode="auto">
          <a:xfrm>
            <a:off x="838200" y="228600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8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Indicators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1235075" y="836712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0070C0"/>
                </a:solidFill>
              </a:rPr>
              <a:pPr/>
              <a:t>21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  <p:grpSp>
        <p:nvGrpSpPr>
          <p:cNvPr id="7" name="Group 76"/>
          <p:cNvGrpSpPr/>
          <p:nvPr/>
        </p:nvGrpSpPr>
        <p:grpSpPr>
          <a:xfrm>
            <a:off x="228600" y="990600"/>
            <a:ext cx="8915400" cy="5462736"/>
            <a:chOff x="0" y="0"/>
            <a:chExt cx="9144000" cy="6453336"/>
          </a:xfrm>
        </p:grpSpPr>
        <p:sp>
          <p:nvSpPr>
            <p:cNvPr id="37" name="Title 1"/>
            <p:cNvSpPr txBox="1">
              <a:spLocks/>
            </p:cNvSpPr>
            <p:nvPr/>
          </p:nvSpPr>
          <p:spPr>
            <a:xfrm>
              <a:off x="467544" y="5310336"/>
              <a:ext cx="82296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/>
              <a:r>
                <a:rPr lang="en-GB" sz="2400" dirty="0" smtClean="0">
                  <a:solidFill>
                    <a:srgbClr val="F79646"/>
                  </a:solidFill>
                </a:rPr>
                <a:t>Total annual groundwater discharge by springs, divided by mean annual groundwater recharge</a:t>
              </a:r>
              <a:endParaRPr lang="en-US" sz="2400" dirty="0" smtClean="0">
                <a:solidFill>
                  <a:srgbClr val="F79646"/>
                </a:solidFill>
              </a:endParaRPr>
            </a:p>
            <a:p>
              <a:pPr algn="ctr">
                <a:spcBef>
                  <a:spcPct val="0"/>
                </a:spcBef>
                <a:defRPr/>
              </a:pPr>
              <a:endPara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grpSp>
          <p:nvGrpSpPr>
            <p:cNvPr id="9" name="Group 59"/>
            <p:cNvGrpSpPr/>
            <p:nvPr/>
          </p:nvGrpSpPr>
          <p:grpSpPr>
            <a:xfrm>
              <a:off x="179511" y="1853952"/>
              <a:ext cx="4307421" cy="3384376"/>
              <a:chOff x="0" y="1988840"/>
              <a:chExt cx="4651835" cy="3672408"/>
            </a:xfrm>
          </p:grpSpPr>
          <p:grpSp>
            <p:nvGrpSpPr>
              <p:cNvPr id="11" name="Group 57"/>
              <p:cNvGrpSpPr/>
              <p:nvPr/>
            </p:nvGrpSpPr>
            <p:grpSpPr>
              <a:xfrm>
                <a:off x="0" y="1988840"/>
                <a:ext cx="4651835" cy="3672408"/>
                <a:chOff x="0" y="1988840"/>
                <a:chExt cx="4651835" cy="3672408"/>
              </a:xfrm>
            </p:grpSpPr>
            <p:sp>
              <p:nvSpPr>
                <p:cNvPr id="41" name="Rounded Rectangle 40"/>
                <p:cNvSpPr/>
                <p:nvPr/>
              </p:nvSpPr>
              <p:spPr>
                <a:xfrm>
                  <a:off x="0" y="1988840"/>
                  <a:ext cx="4499992" cy="3672408"/>
                </a:xfrm>
                <a:prstGeom prst="round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2" name="Group 48"/>
                <p:cNvGrpSpPr/>
                <p:nvPr/>
              </p:nvGrpSpPr>
              <p:grpSpPr>
                <a:xfrm>
                  <a:off x="251519" y="2132856"/>
                  <a:ext cx="4400316" cy="3463281"/>
                  <a:chOff x="251520" y="2132856"/>
                  <a:chExt cx="4400314" cy="3463280"/>
                </a:xfrm>
              </p:grpSpPr>
              <p:pic>
                <p:nvPicPr>
                  <p:cNvPr id="43" name="Picture 2" descr="C:\Users\Geert-Jan Nijsten\AppData\Local\Microsoft\Windows\Temporary Internet Files\Content.IE5\UBMC0Z1C\MC900441752[1]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51520" y="3587413"/>
                    <a:ext cx="1860257" cy="191781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4" name="Picture 2" descr="C:\Users\Geert-Jan Nijsten\AppData\Local\Microsoft\Windows\Temporary Internet Files\Content.IE5\UBMC0Z1C\MC900441752[1]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237788" y="2132856"/>
                    <a:ext cx="1860257" cy="191781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" name="Picture 2" descr="C:\Users\Geert-Jan Nijsten\AppData\Local\Microsoft\Windows\Temporary Internet Files\Content.IE5\UBMC0Z1C\MC900441752[1]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279695" y="3678324"/>
                    <a:ext cx="1860257" cy="1917812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738224" y="2770203"/>
                    <a:ext cx="3145412" cy="7496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3200" b="1" dirty="0" smtClean="0">
                        <a:solidFill>
                          <a:srgbClr val="C00000"/>
                        </a:solidFill>
                      </a:rPr>
                      <a:t>Groundwater</a:t>
                    </a:r>
                    <a:endParaRPr lang="en-GB" sz="3200" b="1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47" name="TextBox 46"/>
                  <p:cNvSpPr txBox="1"/>
                  <p:nvPr/>
                </p:nvSpPr>
                <p:spPr>
                  <a:xfrm rot="20537839">
                    <a:off x="2017914" y="4512081"/>
                    <a:ext cx="2633920" cy="7496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32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Lake water</a:t>
                    </a:r>
                    <a:endParaRPr lang="en-GB" sz="3200" b="1" dirty="0">
                      <a:solidFill>
                        <a:schemeClr val="tx2">
                          <a:lumMod val="75000"/>
                        </a:schemeClr>
                      </a:solidFill>
                    </a:endParaRPr>
                  </a:p>
                </p:txBody>
              </p:sp>
            </p:grpSp>
          </p:grpSp>
          <p:sp>
            <p:nvSpPr>
              <p:cNvPr id="40" name="TextBox 39"/>
              <p:cNvSpPr txBox="1"/>
              <p:nvPr/>
            </p:nvSpPr>
            <p:spPr>
              <a:xfrm rot="646387">
                <a:off x="32137" y="4103523"/>
                <a:ext cx="3207906" cy="749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River water</a:t>
                </a:r>
                <a:endParaRPr lang="en-GB" sz="32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3" name="Group 57"/>
            <p:cNvGrpSpPr/>
            <p:nvPr/>
          </p:nvGrpSpPr>
          <p:grpSpPr>
            <a:xfrm>
              <a:off x="4836579" y="1853952"/>
              <a:ext cx="4166820" cy="3384376"/>
              <a:chOff x="0" y="1988840"/>
              <a:chExt cx="4499992" cy="3672408"/>
            </a:xfrm>
          </p:grpSpPr>
          <p:sp>
            <p:nvSpPr>
              <p:cNvPr id="55" name="Rounded Rectangle 54"/>
              <p:cNvSpPr/>
              <p:nvPr/>
            </p:nvSpPr>
            <p:spPr>
              <a:xfrm>
                <a:off x="0" y="1988840"/>
                <a:ext cx="4499992" cy="3672408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4" name="Group 48"/>
              <p:cNvGrpSpPr/>
              <p:nvPr/>
            </p:nvGrpSpPr>
            <p:grpSpPr>
              <a:xfrm>
                <a:off x="251520" y="2132856"/>
                <a:ext cx="3888432" cy="3463280"/>
                <a:chOff x="251520" y="2132856"/>
                <a:chExt cx="3888432" cy="3463280"/>
              </a:xfrm>
            </p:grpSpPr>
            <p:pic>
              <p:nvPicPr>
                <p:cNvPr id="63" name="Picture 2" descr="C:\Users\Geert-Jan Nijsten\AppData\Local\Microsoft\Windows\Temporary Internet Files\Content.IE5\UBMC0Z1C\MC900441752[1]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51520" y="3587413"/>
                  <a:ext cx="1860257" cy="1917812"/>
                </a:xfrm>
                <a:prstGeom prst="rect">
                  <a:avLst/>
                </a:prstGeom>
                <a:noFill/>
              </p:spPr>
            </p:pic>
            <p:pic>
              <p:nvPicPr>
                <p:cNvPr id="67" name="Picture 2" descr="C:\Users\Geert-Jan Nijsten\AppData\Local\Microsoft\Windows\Temporary Internet Files\Content.IE5\UBMC0Z1C\MC900441752[1]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237788" y="2132856"/>
                  <a:ext cx="1860257" cy="1917812"/>
                </a:xfrm>
                <a:prstGeom prst="rect">
                  <a:avLst/>
                </a:prstGeom>
                <a:noFill/>
              </p:spPr>
            </p:pic>
            <p:pic>
              <p:nvPicPr>
                <p:cNvPr id="68" name="Picture 2" descr="C:\Users\Geert-Jan Nijsten\AppData\Local\Microsoft\Windows\Temporary Internet Files\Content.IE5\UBMC0Z1C\MC900441752[1]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279695" y="3678324"/>
                  <a:ext cx="1860257" cy="1917812"/>
                </a:xfrm>
                <a:prstGeom prst="rect">
                  <a:avLst/>
                </a:prstGeom>
                <a:noFill/>
              </p:spPr>
            </p:pic>
            <p:sp>
              <p:nvSpPr>
                <p:cNvPr id="69" name="TextBox 68"/>
                <p:cNvSpPr txBox="1"/>
                <p:nvPr/>
              </p:nvSpPr>
              <p:spPr>
                <a:xfrm>
                  <a:off x="738224" y="2770203"/>
                  <a:ext cx="3145412" cy="7496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3200" b="1" dirty="0" smtClean="0">
                      <a:solidFill>
                        <a:srgbClr val="C00000"/>
                      </a:solidFill>
                    </a:rPr>
                    <a:t>Groundwater</a:t>
                  </a:r>
                  <a:endParaRPr lang="en-GB" sz="3200" b="1" dirty="0">
                    <a:solidFill>
                      <a:srgbClr val="C00000"/>
                    </a:solidFill>
                  </a:endParaRPr>
                </a:p>
              </p:txBody>
            </p:sp>
          </p:grpSp>
        </p:grpSp>
        <p:grpSp>
          <p:nvGrpSpPr>
            <p:cNvPr id="15" name="Group 16"/>
            <p:cNvGrpSpPr/>
            <p:nvPr/>
          </p:nvGrpSpPr>
          <p:grpSpPr>
            <a:xfrm>
              <a:off x="390769" y="1080215"/>
              <a:ext cx="4032448" cy="1014422"/>
              <a:chOff x="-360069" y="707159"/>
              <a:chExt cx="1632331" cy="1014422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-360069" y="707159"/>
                <a:ext cx="1632331" cy="1014422"/>
              </a:xfrm>
              <a:prstGeom prst="roundRect">
                <a:avLst/>
              </a:prstGeom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2" name="Rounded Rectangle 4"/>
              <p:cNvSpPr/>
              <p:nvPr/>
            </p:nvSpPr>
            <p:spPr>
              <a:xfrm>
                <a:off x="-328432" y="797177"/>
                <a:ext cx="1533291" cy="91538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5250" tIns="95250" rIns="95250" bIns="95250" numCol="1" spcCol="1270" anchor="ctr" anchorCtr="0">
                <a:noAutofit/>
              </a:bodyPr>
              <a:lstStyle/>
              <a:p>
                <a:pPr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NL" b="1" kern="1200" dirty="0" smtClean="0"/>
                  <a:t>2.6 </a:t>
                </a:r>
                <a:r>
                  <a:rPr lang="nl-NL" b="1" kern="1200" dirty="0" err="1" smtClean="0"/>
                  <a:t>Prevalence</a:t>
                </a:r>
                <a:r>
                  <a:rPr lang="nl-NL" b="1" kern="1200" dirty="0" smtClean="0"/>
                  <a:t> of </a:t>
                </a:r>
                <a:r>
                  <a:rPr lang="nl-NL" b="1" kern="1200" dirty="0" err="1" smtClean="0"/>
                  <a:t>springs</a:t>
                </a:r>
                <a:r>
                  <a:rPr lang="en-US" b="1" dirty="0" smtClean="0"/>
                  <a:t> </a:t>
                </a:r>
                <a:endParaRPr lang="nl-NL" b="1" kern="1200" dirty="0"/>
              </a:p>
            </p:txBody>
          </p:sp>
        </p:grpSp>
        <p:grpSp>
          <p:nvGrpSpPr>
            <p:cNvPr id="16" name="Group 31"/>
            <p:cNvGrpSpPr/>
            <p:nvPr/>
          </p:nvGrpSpPr>
          <p:grpSpPr>
            <a:xfrm>
              <a:off x="0" y="2250448"/>
              <a:ext cx="4611076" cy="2664294"/>
              <a:chOff x="-221437" y="794828"/>
              <a:chExt cx="1560109" cy="1059987"/>
            </a:xfrm>
            <a:solidFill>
              <a:schemeClr val="bg1"/>
            </a:solidFill>
          </p:grpSpPr>
          <p:sp>
            <p:nvSpPr>
              <p:cNvPr id="74" name="Rounded Rectangle 73"/>
              <p:cNvSpPr/>
              <p:nvPr/>
            </p:nvSpPr>
            <p:spPr>
              <a:xfrm>
                <a:off x="-221437" y="794828"/>
                <a:ext cx="1560109" cy="1059987"/>
              </a:xfrm>
              <a:prstGeom prst="roundRect">
                <a:avLst/>
              </a:prstGeom>
              <a:solidFill>
                <a:schemeClr val="bg1">
                  <a:alpha val="79000"/>
                </a:schemeClr>
              </a:solidFill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5" name="Rounded Rectangle 4"/>
              <p:cNvSpPr/>
              <p:nvPr/>
            </p:nvSpPr>
            <p:spPr>
              <a:xfrm>
                <a:off x="16546" y="830642"/>
                <a:ext cx="1074845" cy="915382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5250" tIns="95250" rIns="95250" bIns="95250" numCol="1" spcCol="1270" anchor="t" anchorCtr="0"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sz="2000" b="1" dirty="0" smtClean="0">
                    <a:solidFill>
                      <a:schemeClr val="accent6"/>
                    </a:solidFill>
                    <a:ea typeface="Calibri"/>
                    <a:cs typeface="Times New Roman"/>
                  </a:rPr>
                  <a:t>1. Very low: 	&lt; 5%</a:t>
                </a:r>
              </a:p>
              <a:p>
                <a:pPr algn="just"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sz="2000" dirty="0" smtClean="0">
                    <a:ea typeface="Calibri"/>
                    <a:cs typeface="Times New Roman"/>
                  </a:rPr>
                  <a:t>2. Low: 		5-10%</a:t>
                </a:r>
              </a:p>
              <a:p>
                <a:pPr algn="just"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sz="2000" dirty="0" smtClean="0">
                    <a:ea typeface="Calibri"/>
                    <a:cs typeface="Times New Roman"/>
                  </a:rPr>
                  <a:t>3. Medium:  	10-25%</a:t>
                </a:r>
              </a:p>
              <a:p>
                <a:pPr algn="just"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sz="2000" dirty="0" smtClean="0">
                    <a:ea typeface="Calibri"/>
                    <a:cs typeface="Times New Roman"/>
                  </a:rPr>
                  <a:t>4. High: 	25-50%</a:t>
                </a:r>
              </a:p>
              <a:p>
                <a:pPr algn="just"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sz="2000" dirty="0" smtClean="0">
                    <a:solidFill>
                      <a:schemeClr val="tx2"/>
                    </a:solidFill>
                    <a:ea typeface="Calibri"/>
                    <a:cs typeface="Times New Roman"/>
                  </a:rPr>
                  <a:t>5. Very high: 	&gt; 50%</a:t>
                </a:r>
              </a:p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nl-NL" sz="2400" b="1" dirty="0" smtClean="0"/>
              </a:p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nl-NL" sz="2400" b="1" kern="1200" dirty="0"/>
              </a:p>
            </p:txBody>
          </p:sp>
        </p:grpSp>
        <p:sp>
          <p:nvSpPr>
            <p:cNvPr id="76" name="Title 1"/>
            <p:cNvSpPr txBox="1">
              <a:spLocks/>
            </p:cNvSpPr>
            <p:nvPr/>
          </p:nvSpPr>
          <p:spPr>
            <a:xfrm>
              <a:off x="0" y="0"/>
              <a:ext cx="9144000" cy="7920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10000"/>
            </a:bodyPr>
            <a:lstStyle/>
            <a:p>
              <a:pPr marL="2155825" marR="0" lvl="0" indent="-2155825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155825" algn="l"/>
                  <a:tab pos="2511425" algn="l"/>
                </a:tabLst>
                <a:defRPr/>
              </a:pPr>
              <a:r>
                <a:rPr kumimoji="0" lang="nl-NL" sz="23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Indicator </a:t>
              </a:r>
              <a:r>
                <a:rPr kumimoji="0" lang="nl-NL" sz="23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group</a:t>
              </a:r>
              <a:r>
                <a:rPr kumimoji="0" lang="nl-NL" sz="23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2: 	</a:t>
              </a:r>
              <a:r>
                <a:rPr kumimoji="0" lang="en-GB" sz="23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Role and importance of groundwater for humans &amp; environment</a:t>
              </a:r>
              <a:endParaRPr kumimoji="0" lang="nl-NL" sz="23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5029201" y="2895600"/>
            <a:ext cx="3962400" cy="2229273"/>
          </a:xfrm>
          <a:prstGeom prst="roundRect">
            <a:avLst/>
          </a:prstGeom>
          <a:solidFill>
            <a:schemeClr val="bg1">
              <a:alpha val="65000"/>
            </a:schemeClr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Rounded Rectangle 35"/>
          <p:cNvSpPr/>
          <p:nvPr/>
        </p:nvSpPr>
        <p:spPr>
          <a:xfrm>
            <a:off x="5486400" y="1905000"/>
            <a:ext cx="2971800" cy="848789"/>
          </a:xfrm>
          <a:prstGeom prst="roundRect">
            <a:avLst/>
          </a:prstGeom>
          <a:solidFill>
            <a:schemeClr val="bg1"/>
          </a:solidFill>
          <a:ln w="28575" cmpd="sng"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Rounded Rectangle 4"/>
          <p:cNvSpPr/>
          <p:nvPr/>
        </p:nvSpPr>
        <p:spPr>
          <a:xfrm>
            <a:off x="5486400" y="3048000"/>
            <a:ext cx="3124200" cy="1524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t" anchorCtr="0">
            <a:noAutofit/>
          </a:bodyPr>
          <a:lstStyle/>
          <a:p>
            <a:r>
              <a:rPr lang="en-GB" sz="2200" dirty="0" smtClean="0"/>
              <a:t>Springs are very sensitive for changes in groundwater budget. Therefore a meaningful indicator of change.</a:t>
            </a:r>
            <a:r>
              <a:rPr lang="en-US" sz="2200" dirty="0" smtClean="0"/>
              <a:t> </a:t>
            </a:r>
            <a:endParaRPr lang="nl-NL" sz="2200" b="1" kern="1200" dirty="0"/>
          </a:p>
        </p:txBody>
      </p:sp>
      <p:sp>
        <p:nvSpPr>
          <p:cNvPr id="49" name="Rounded Rectangle 4"/>
          <p:cNvSpPr/>
          <p:nvPr/>
        </p:nvSpPr>
        <p:spPr>
          <a:xfrm>
            <a:off x="5638800" y="1981200"/>
            <a:ext cx="2667001" cy="61352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ts val="408"/>
              </a:spcAft>
            </a:pPr>
            <a:r>
              <a:rPr lang="nl-NL" sz="2400" b="1" dirty="0" err="1" smtClean="0">
                <a:solidFill>
                  <a:srgbClr val="1F497D"/>
                </a:solidFill>
              </a:rPr>
              <a:t>Comments</a:t>
            </a:r>
            <a:endParaRPr lang="nl-NL" sz="2400" b="1" kern="1200" dirty="0" smtClean="0">
              <a:solidFill>
                <a:srgbClr val="1F497D"/>
              </a:solidFill>
            </a:endParaRPr>
          </a:p>
        </p:txBody>
      </p:sp>
      <p:sp>
        <p:nvSpPr>
          <p:cNvPr id="39" name="AutoShape 11"/>
          <p:cNvSpPr>
            <a:spLocks/>
          </p:cNvSpPr>
          <p:nvPr/>
        </p:nvSpPr>
        <p:spPr bwMode="auto">
          <a:xfrm>
            <a:off x="838200" y="228600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8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Indicators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1235075" y="836712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0070C0"/>
                </a:solidFill>
              </a:rPr>
              <a:pPr/>
              <a:t>22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  <p:grpSp>
        <p:nvGrpSpPr>
          <p:cNvPr id="7" name="Group 51"/>
          <p:cNvGrpSpPr/>
          <p:nvPr/>
        </p:nvGrpSpPr>
        <p:grpSpPr>
          <a:xfrm>
            <a:off x="152400" y="838200"/>
            <a:ext cx="8564880" cy="5588477"/>
            <a:chOff x="-157655" y="130308"/>
            <a:chExt cx="8860221" cy="6284088"/>
          </a:xfrm>
        </p:grpSpPr>
        <p:pic>
          <p:nvPicPr>
            <p:cNvPr id="35" name="Picture 2" descr="Click here to view full size pictur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5656" y="1619584"/>
              <a:ext cx="6354706" cy="3631260"/>
            </a:xfrm>
            <a:prstGeom prst="rect">
              <a:avLst/>
            </a:prstGeom>
            <a:noFill/>
          </p:spPr>
        </p:pic>
        <p:sp>
          <p:nvSpPr>
            <p:cNvPr id="38" name="Rounded Rectangle 37"/>
            <p:cNvSpPr/>
            <p:nvPr/>
          </p:nvSpPr>
          <p:spPr>
            <a:xfrm>
              <a:off x="-157655" y="2186743"/>
              <a:ext cx="4571999" cy="2592288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Title 1"/>
            <p:cNvSpPr txBox="1">
              <a:spLocks/>
            </p:cNvSpPr>
            <p:nvPr/>
          </p:nvSpPr>
          <p:spPr>
            <a:xfrm>
              <a:off x="472966" y="5271396"/>
              <a:ext cx="82296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GB" sz="2000" dirty="0" smtClean="0">
                  <a:solidFill>
                    <a:srgbClr val="F79646"/>
                  </a:solidFill>
                </a:rPr>
                <a:t>Observed polluted zones as percentage of total aquifer</a:t>
              </a:r>
              <a:endParaRPr lang="nl-NL" sz="2000" dirty="0" smtClean="0">
                <a:solidFill>
                  <a:srgbClr val="C00000"/>
                </a:solidFill>
              </a:endParaRPr>
            </a:p>
          </p:txBody>
        </p:sp>
        <p:grpSp>
          <p:nvGrpSpPr>
            <p:cNvPr id="9" name="Group 16"/>
            <p:cNvGrpSpPr/>
            <p:nvPr/>
          </p:nvGrpSpPr>
          <p:grpSpPr>
            <a:xfrm>
              <a:off x="-78828" y="1072841"/>
              <a:ext cx="4493173" cy="1014422"/>
              <a:chOff x="-550162" y="718129"/>
              <a:chExt cx="1818832" cy="1014422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-550162" y="718129"/>
                <a:ext cx="1818832" cy="1014422"/>
              </a:xfrm>
              <a:prstGeom prst="roundRect">
                <a:avLst/>
              </a:prstGeom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0" name="Rounded Rectangle 4"/>
              <p:cNvSpPr/>
              <p:nvPr/>
            </p:nvSpPr>
            <p:spPr>
              <a:xfrm>
                <a:off x="-486343" y="803814"/>
                <a:ext cx="1533291" cy="91538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5250" tIns="95250" rIns="95250" bIns="95250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NL" sz="2400" b="1" kern="1200" dirty="0" smtClean="0"/>
                  <a:t>3.1 </a:t>
                </a:r>
                <a:r>
                  <a:rPr lang="nl-NL" sz="2400" b="1" kern="1200" dirty="0" err="1" smtClean="0"/>
                  <a:t>Groundwater</a:t>
                </a:r>
                <a:r>
                  <a:rPr lang="nl-NL" sz="2400" b="1" kern="1200" dirty="0" smtClean="0"/>
                  <a:t> </a:t>
                </a:r>
                <a:r>
                  <a:rPr lang="nl-NL" sz="2400" b="1" dirty="0" err="1" smtClean="0"/>
                  <a:t>depletion</a:t>
                </a:r>
                <a:endParaRPr lang="nl-NL" sz="2400" b="1" kern="1200" dirty="0"/>
              </a:p>
            </p:txBody>
          </p:sp>
        </p:grpSp>
        <p:sp>
          <p:nvSpPr>
            <p:cNvPr id="51" name="Title 1"/>
            <p:cNvSpPr txBox="1">
              <a:spLocks/>
            </p:cNvSpPr>
            <p:nvPr/>
          </p:nvSpPr>
          <p:spPr>
            <a:xfrm>
              <a:off x="1418897" y="130308"/>
              <a:ext cx="6700345" cy="7200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20000"/>
            </a:bodyPr>
            <a:lstStyle/>
            <a:p>
              <a:pPr marL="2155825" marR="0" lvl="0" indent="-2155825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155825" algn="l"/>
                  <a:tab pos="2511425" algn="l"/>
                </a:tabLst>
                <a:defRPr/>
              </a:pPr>
              <a:r>
                <a:rPr kumimoji="0" lang="nl-NL" sz="23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Indicator </a:t>
              </a:r>
              <a:r>
                <a:rPr kumimoji="0" lang="nl-NL" sz="23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group</a:t>
              </a:r>
              <a:r>
                <a:rPr kumimoji="0" lang="nl-NL" sz="23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3: </a:t>
              </a:r>
              <a:r>
                <a:rPr kumimoji="0" lang="en-GB" sz="23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Changes in groundwater state</a:t>
              </a:r>
              <a:r>
                <a:rPr kumimoji="0" lang="en-GB" sz="23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/>
              </a:r>
              <a:br>
                <a:rPr kumimoji="0" lang="en-GB" sz="23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</a:br>
              <a:endParaRPr kumimoji="0" lang="nl-NL" sz="23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4800600" y="2667000"/>
            <a:ext cx="4190999" cy="2305337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ounded Rectangle 19"/>
          <p:cNvSpPr/>
          <p:nvPr/>
        </p:nvSpPr>
        <p:spPr>
          <a:xfrm>
            <a:off x="4800600" y="1676400"/>
            <a:ext cx="4191000" cy="902132"/>
          </a:xfrm>
          <a:prstGeom prst="roundRect">
            <a:avLst/>
          </a:pr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ounded Rectangle 4"/>
          <p:cNvSpPr/>
          <p:nvPr/>
        </p:nvSpPr>
        <p:spPr>
          <a:xfrm>
            <a:off x="5181600" y="2895600"/>
            <a:ext cx="3429000" cy="16764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t" anchorCtr="0">
            <a:noAutofit/>
          </a:bodyPr>
          <a:lstStyle/>
          <a:p>
            <a:endParaRPr lang="en-US" sz="2400" dirty="0"/>
          </a:p>
        </p:txBody>
      </p:sp>
      <p:sp>
        <p:nvSpPr>
          <p:cNvPr id="22" name="Rounded Rectangle 4"/>
          <p:cNvSpPr/>
          <p:nvPr/>
        </p:nvSpPr>
        <p:spPr>
          <a:xfrm>
            <a:off x="5638800" y="1828800"/>
            <a:ext cx="2667001" cy="61352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ts val="408"/>
              </a:spcAft>
            </a:pPr>
            <a:r>
              <a:rPr lang="nl-NL" sz="2400" b="1" dirty="0" err="1" smtClean="0">
                <a:solidFill>
                  <a:srgbClr val="1F497D"/>
                </a:solidFill>
              </a:rPr>
              <a:t>Comments</a:t>
            </a:r>
            <a:endParaRPr lang="nl-NL" sz="2400" b="1" kern="1200" dirty="0" smtClean="0">
              <a:solidFill>
                <a:srgbClr val="1F497D"/>
              </a:solidFill>
            </a:endParaRPr>
          </a:p>
        </p:txBody>
      </p:sp>
      <p:sp>
        <p:nvSpPr>
          <p:cNvPr id="23" name="Rounded Rectangle 4"/>
          <p:cNvSpPr/>
          <p:nvPr/>
        </p:nvSpPr>
        <p:spPr>
          <a:xfrm>
            <a:off x="381000" y="2819400"/>
            <a:ext cx="4038600" cy="194764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t" anchorCtr="0">
            <a:noAutofit/>
          </a:bodyPr>
          <a:lstStyle/>
          <a:p>
            <a:r>
              <a:rPr lang="en-GB" b="1" dirty="0" smtClean="0">
                <a:solidFill>
                  <a:schemeClr val="accent6"/>
                </a:solidFill>
              </a:rPr>
              <a:t>1. Absent to very low: &lt; 2 mm/yr</a:t>
            </a:r>
            <a:endParaRPr lang="en-US" b="1" dirty="0" smtClean="0">
              <a:solidFill>
                <a:schemeClr val="accent6"/>
              </a:solidFill>
            </a:endParaRPr>
          </a:p>
          <a:p>
            <a:r>
              <a:rPr lang="en-GB" dirty="0" smtClean="0"/>
              <a:t>2. Low: 2 -20 mm/yr</a:t>
            </a:r>
            <a:endParaRPr lang="en-US" dirty="0" smtClean="0"/>
          </a:p>
          <a:p>
            <a:r>
              <a:rPr lang="en-GB" dirty="0" smtClean="0"/>
              <a:t>3. Medium:  20-50 mm/yr</a:t>
            </a:r>
            <a:endParaRPr lang="en-US" dirty="0" smtClean="0"/>
          </a:p>
          <a:p>
            <a:r>
              <a:rPr lang="en-GB" dirty="0" smtClean="0"/>
              <a:t>4. High: 50-100 mm/yr</a:t>
            </a:r>
            <a:endParaRPr lang="en-US" dirty="0" smtClean="0"/>
          </a:p>
          <a:p>
            <a:r>
              <a:rPr lang="en-GB" dirty="0" smtClean="0"/>
              <a:t>5. Very high: &gt; 100 mm/yr</a:t>
            </a:r>
            <a:r>
              <a:rPr lang="en-US" dirty="0" smtClean="0"/>
              <a:t> </a:t>
            </a:r>
            <a:endParaRPr lang="nl-NL" b="1" dirty="0" smtClean="0"/>
          </a:p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nl-NL" sz="2400" b="1" kern="1200" dirty="0"/>
          </a:p>
        </p:txBody>
      </p:sp>
      <p:sp>
        <p:nvSpPr>
          <p:cNvPr id="24" name="Rectangle 23"/>
          <p:cNvSpPr/>
          <p:nvPr/>
        </p:nvSpPr>
        <p:spPr>
          <a:xfrm>
            <a:off x="4953000" y="2895600"/>
            <a:ext cx="381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1F497D"/>
                </a:solidFill>
              </a:rPr>
              <a:t>Depletion should target a long-year trend; short-term variations due to climatic variability should be discarded. </a:t>
            </a:r>
            <a:endParaRPr lang="en-US" sz="2000" dirty="0">
              <a:solidFill>
                <a:srgbClr val="1F497D"/>
              </a:solidFill>
            </a:endParaRPr>
          </a:p>
        </p:txBody>
      </p:sp>
      <p:sp>
        <p:nvSpPr>
          <p:cNvPr id="25" name="AutoShape 11"/>
          <p:cNvSpPr>
            <a:spLocks/>
          </p:cNvSpPr>
          <p:nvPr/>
        </p:nvSpPr>
        <p:spPr bwMode="auto">
          <a:xfrm>
            <a:off x="838200" y="228600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8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Indicators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1235075" y="836712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0070C0"/>
                </a:solidFill>
              </a:rPr>
              <a:pPr/>
              <a:t>23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28599" y="838200"/>
            <a:ext cx="8488681" cy="5588477"/>
            <a:chOff x="-78828" y="130308"/>
            <a:chExt cx="8781394" cy="6284088"/>
          </a:xfrm>
        </p:grpSpPr>
        <p:pic>
          <p:nvPicPr>
            <p:cNvPr id="35" name="Picture 2" descr="Click here to view full size pictur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5656" y="1619584"/>
              <a:ext cx="6354706" cy="3631260"/>
            </a:xfrm>
            <a:prstGeom prst="rect">
              <a:avLst/>
            </a:prstGeom>
            <a:noFill/>
          </p:spPr>
        </p:pic>
        <p:sp>
          <p:nvSpPr>
            <p:cNvPr id="38" name="Rounded Rectangle 37"/>
            <p:cNvSpPr/>
            <p:nvPr/>
          </p:nvSpPr>
          <p:spPr>
            <a:xfrm>
              <a:off x="-78827" y="2186743"/>
              <a:ext cx="4493171" cy="2592288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Title 1"/>
            <p:cNvSpPr txBox="1">
              <a:spLocks/>
            </p:cNvSpPr>
            <p:nvPr/>
          </p:nvSpPr>
          <p:spPr>
            <a:xfrm>
              <a:off x="472966" y="5271396"/>
              <a:ext cx="82296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GB" sz="2000" dirty="0" smtClean="0">
                  <a:solidFill>
                    <a:srgbClr val="F79646"/>
                  </a:solidFill>
                </a:rPr>
                <a:t>Observed polluted zones as percentage of total aquifer</a:t>
              </a:r>
              <a:endParaRPr lang="nl-NL" sz="2000" dirty="0" smtClean="0">
                <a:solidFill>
                  <a:srgbClr val="C00000"/>
                </a:solidFill>
              </a:endParaRPr>
            </a:p>
          </p:txBody>
        </p:sp>
        <p:grpSp>
          <p:nvGrpSpPr>
            <p:cNvPr id="48" name="Group 16"/>
            <p:cNvGrpSpPr/>
            <p:nvPr/>
          </p:nvGrpSpPr>
          <p:grpSpPr>
            <a:xfrm>
              <a:off x="-78828" y="1072841"/>
              <a:ext cx="4493173" cy="1014422"/>
              <a:chOff x="-550162" y="718129"/>
              <a:chExt cx="1818832" cy="1014422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-550162" y="718129"/>
                <a:ext cx="1818832" cy="1014422"/>
              </a:xfrm>
              <a:prstGeom prst="roundRect">
                <a:avLst/>
              </a:prstGeom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0" name="Rounded Rectangle 4"/>
              <p:cNvSpPr/>
              <p:nvPr/>
            </p:nvSpPr>
            <p:spPr>
              <a:xfrm>
                <a:off x="-486343" y="803814"/>
                <a:ext cx="1533291" cy="91538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5250" tIns="95250" rIns="95250" bIns="95250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NL" sz="2400" b="1" kern="1200" dirty="0" smtClean="0"/>
                  <a:t>3.2 </a:t>
                </a:r>
                <a:r>
                  <a:rPr lang="nl-NL" sz="2400" b="1" kern="1200" dirty="0" err="1" smtClean="0"/>
                  <a:t>Groundwater</a:t>
                </a:r>
                <a:r>
                  <a:rPr lang="nl-NL" sz="2400" b="1" kern="1200" dirty="0" smtClean="0"/>
                  <a:t> </a:t>
                </a:r>
                <a:r>
                  <a:rPr lang="nl-NL" sz="2400" b="1" kern="1200" dirty="0" err="1" smtClean="0"/>
                  <a:t>pollution</a:t>
                </a:r>
                <a:endParaRPr lang="nl-NL" sz="2400" b="1" kern="1200" dirty="0"/>
              </a:p>
            </p:txBody>
          </p:sp>
        </p:grpSp>
        <p:sp>
          <p:nvSpPr>
            <p:cNvPr id="51" name="Title 1"/>
            <p:cNvSpPr txBox="1">
              <a:spLocks/>
            </p:cNvSpPr>
            <p:nvPr/>
          </p:nvSpPr>
          <p:spPr>
            <a:xfrm>
              <a:off x="1418897" y="130308"/>
              <a:ext cx="6700345" cy="7200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20000"/>
            </a:bodyPr>
            <a:lstStyle/>
            <a:p>
              <a:pPr marL="2155825" marR="0" lvl="0" indent="-2155825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155825" algn="l"/>
                  <a:tab pos="2511425" algn="l"/>
                </a:tabLst>
                <a:defRPr/>
              </a:pPr>
              <a:r>
                <a:rPr kumimoji="0" lang="nl-NL" sz="23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Indicator </a:t>
              </a:r>
              <a:r>
                <a:rPr kumimoji="0" lang="nl-NL" sz="23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group</a:t>
              </a:r>
              <a:r>
                <a:rPr kumimoji="0" lang="nl-NL" sz="23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3: </a:t>
              </a:r>
              <a:r>
                <a:rPr kumimoji="0" lang="en-GB" sz="23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Changes in groundwater state</a:t>
              </a:r>
              <a:r>
                <a:rPr kumimoji="0" lang="en-GB" sz="23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/>
              </a:r>
              <a:br>
                <a:rPr kumimoji="0" lang="en-GB" sz="23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</a:br>
              <a:endParaRPr kumimoji="0" lang="nl-NL" sz="23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4800600" y="2667000"/>
            <a:ext cx="4190999" cy="2305337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ounded Rectangle 19"/>
          <p:cNvSpPr/>
          <p:nvPr/>
        </p:nvSpPr>
        <p:spPr>
          <a:xfrm>
            <a:off x="4800600" y="1676400"/>
            <a:ext cx="4191000" cy="902132"/>
          </a:xfrm>
          <a:prstGeom prst="roundRect">
            <a:avLst/>
          </a:pr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ounded Rectangle 4"/>
          <p:cNvSpPr/>
          <p:nvPr/>
        </p:nvSpPr>
        <p:spPr>
          <a:xfrm>
            <a:off x="5181600" y="2895600"/>
            <a:ext cx="3429000" cy="16764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t" anchorCtr="0">
            <a:noAutofit/>
          </a:bodyPr>
          <a:lstStyle/>
          <a:p>
            <a:r>
              <a:rPr lang="en-GB" sz="2400" dirty="0" smtClean="0"/>
              <a:t>Local drinking water quality standards as a criterion.</a:t>
            </a:r>
            <a:endParaRPr lang="en-US" sz="2400" dirty="0"/>
          </a:p>
        </p:txBody>
      </p:sp>
      <p:sp>
        <p:nvSpPr>
          <p:cNvPr id="22" name="Rounded Rectangle 4"/>
          <p:cNvSpPr/>
          <p:nvPr/>
        </p:nvSpPr>
        <p:spPr>
          <a:xfrm>
            <a:off x="5638800" y="1828800"/>
            <a:ext cx="2667001" cy="61352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ts val="408"/>
              </a:spcAft>
            </a:pPr>
            <a:r>
              <a:rPr lang="nl-NL" sz="2400" b="1" dirty="0" err="1" smtClean="0">
                <a:solidFill>
                  <a:srgbClr val="1F497D"/>
                </a:solidFill>
              </a:rPr>
              <a:t>Comments</a:t>
            </a:r>
            <a:endParaRPr lang="nl-NL" sz="2400" b="1" kern="1200" dirty="0" smtClean="0">
              <a:solidFill>
                <a:srgbClr val="1F497D"/>
              </a:solidFill>
            </a:endParaRPr>
          </a:p>
        </p:txBody>
      </p:sp>
      <p:sp>
        <p:nvSpPr>
          <p:cNvPr id="23" name="Rounded Rectangle 4"/>
          <p:cNvSpPr/>
          <p:nvPr/>
        </p:nvSpPr>
        <p:spPr>
          <a:xfrm>
            <a:off x="914400" y="2819400"/>
            <a:ext cx="3097403" cy="194764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50"/>
              </a:spcAft>
            </a:pPr>
            <a:r>
              <a:rPr lang="en-GB" sz="2000" b="1" dirty="0" smtClean="0">
                <a:solidFill>
                  <a:schemeClr val="accent6"/>
                </a:solidFill>
                <a:ea typeface="Calibri"/>
                <a:cs typeface="Times New Roman"/>
              </a:rPr>
              <a:t>1. Very low: 	&lt; 5%</a:t>
            </a:r>
          </a:p>
          <a:p>
            <a:pPr algn="just">
              <a:lnSpc>
                <a:spcPct val="115000"/>
              </a:lnSpc>
              <a:spcAft>
                <a:spcPts val="150"/>
              </a:spcAft>
            </a:pPr>
            <a:r>
              <a:rPr lang="en-GB" sz="2000" dirty="0" smtClean="0">
                <a:ea typeface="Calibri"/>
                <a:cs typeface="Times New Roman"/>
              </a:rPr>
              <a:t>2. Low: 		5-10%</a:t>
            </a:r>
          </a:p>
          <a:p>
            <a:pPr algn="just">
              <a:lnSpc>
                <a:spcPct val="115000"/>
              </a:lnSpc>
              <a:spcAft>
                <a:spcPts val="150"/>
              </a:spcAft>
            </a:pPr>
            <a:r>
              <a:rPr lang="en-GB" sz="2000" dirty="0" smtClean="0">
                <a:ea typeface="Calibri"/>
                <a:cs typeface="Times New Roman"/>
              </a:rPr>
              <a:t>3. Medium:  	10-25%</a:t>
            </a:r>
          </a:p>
          <a:p>
            <a:pPr algn="just">
              <a:lnSpc>
                <a:spcPct val="115000"/>
              </a:lnSpc>
              <a:spcAft>
                <a:spcPts val="150"/>
              </a:spcAft>
            </a:pPr>
            <a:r>
              <a:rPr lang="en-GB" sz="2000" dirty="0" smtClean="0">
                <a:ea typeface="Calibri"/>
                <a:cs typeface="Times New Roman"/>
              </a:rPr>
              <a:t>4. High: 	25-50%</a:t>
            </a:r>
          </a:p>
          <a:p>
            <a:pPr algn="just">
              <a:lnSpc>
                <a:spcPct val="115000"/>
              </a:lnSpc>
              <a:spcAft>
                <a:spcPts val="150"/>
              </a:spcAft>
            </a:pPr>
            <a:r>
              <a:rPr lang="en-GB" sz="2000" dirty="0" smtClean="0">
                <a:solidFill>
                  <a:schemeClr val="tx2"/>
                </a:solidFill>
                <a:ea typeface="Calibri"/>
                <a:cs typeface="Times New Roman"/>
              </a:rPr>
              <a:t>5. Very high: 	&gt; 50%</a:t>
            </a:r>
          </a:p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nl-NL" sz="2400" b="1" dirty="0" smtClean="0"/>
          </a:p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nl-NL" sz="2400" b="1" kern="1200" dirty="0"/>
          </a:p>
        </p:txBody>
      </p:sp>
      <p:sp>
        <p:nvSpPr>
          <p:cNvPr id="24" name="AutoShape 11"/>
          <p:cNvSpPr>
            <a:spLocks/>
          </p:cNvSpPr>
          <p:nvPr/>
        </p:nvSpPr>
        <p:spPr bwMode="auto">
          <a:xfrm>
            <a:off x="838200" y="228600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8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Indicators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1235075" y="836712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0070C0"/>
                </a:solidFill>
              </a:rPr>
              <a:pPr/>
              <a:t>24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28600" y="914400"/>
            <a:ext cx="10058400" cy="5394920"/>
            <a:chOff x="0" y="-118168"/>
            <a:chExt cx="10316308" cy="6427488"/>
          </a:xfrm>
        </p:grpSpPr>
        <p:sp>
          <p:nvSpPr>
            <p:cNvPr id="21" name="Title 1"/>
            <p:cNvSpPr txBox="1">
              <a:spLocks/>
            </p:cNvSpPr>
            <p:nvPr/>
          </p:nvSpPr>
          <p:spPr>
            <a:xfrm>
              <a:off x="472966" y="5166320"/>
              <a:ext cx="82296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Number of people on top of aquifer per unit of area.</a:t>
              </a:r>
              <a:endPara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24" name="Picture 2" descr="Population Density Ma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853952"/>
              <a:ext cx="4662264" cy="3180104"/>
            </a:xfrm>
            <a:prstGeom prst="rect">
              <a:avLst/>
            </a:prstGeom>
            <a:noFill/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4008" y="2034736"/>
              <a:ext cx="4499992" cy="3159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9" name="Group 17"/>
            <p:cNvGrpSpPr/>
            <p:nvPr/>
          </p:nvGrpSpPr>
          <p:grpSpPr>
            <a:xfrm>
              <a:off x="2627784" y="1062029"/>
              <a:ext cx="4032448" cy="907845"/>
              <a:chOff x="545472" y="659607"/>
              <a:chExt cx="1632331" cy="1278938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545472" y="659607"/>
                <a:ext cx="1632331" cy="1278938"/>
              </a:xfrm>
              <a:prstGeom prst="roundRect">
                <a:avLst/>
              </a:prstGeom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Rounded Rectangle 4"/>
              <p:cNvSpPr/>
              <p:nvPr/>
            </p:nvSpPr>
            <p:spPr>
              <a:xfrm>
                <a:off x="594992" y="810335"/>
                <a:ext cx="1533291" cy="91538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5250" tIns="95250" rIns="95250" bIns="95250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NL" sz="2000" b="1" kern="1200" dirty="0" smtClean="0"/>
                  <a:t>4.1 </a:t>
                </a:r>
                <a:r>
                  <a:rPr lang="nl-NL" sz="2000" b="1" kern="1200" dirty="0" err="1" smtClean="0"/>
                  <a:t>Population</a:t>
                </a:r>
                <a:r>
                  <a:rPr lang="nl-NL" sz="2000" b="1" kern="1200" dirty="0" smtClean="0"/>
                  <a:t> </a:t>
                </a:r>
                <a:r>
                  <a:rPr lang="nl-NL" sz="2000" b="1" kern="1200" dirty="0" err="1" smtClean="0"/>
                  <a:t>Density</a:t>
                </a:r>
                <a:r>
                  <a:rPr lang="nl-NL" sz="2000" b="1" kern="1200" dirty="0" smtClean="0"/>
                  <a:t> </a:t>
                </a:r>
                <a:r>
                  <a:rPr lang="nl-NL" sz="2000" b="1" kern="1200" dirty="0" err="1" smtClean="0"/>
                  <a:t>on</a:t>
                </a:r>
                <a:r>
                  <a:rPr lang="nl-NL" sz="2000" b="1" kern="1200" dirty="0" smtClean="0"/>
                  <a:t> </a:t>
                </a:r>
                <a:r>
                  <a:rPr lang="nl-NL" sz="2000" b="1" kern="1200" dirty="0" err="1" smtClean="0"/>
                  <a:t>Transboundary</a:t>
                </a:r>
                <a:r>
                  <a:rPr lang="nl-NL" sz="2000" b="1" kern="1200" dirty="0" smtClean="0"/>
                  <a:t> </a:t>
                </a:r>
                <a:r>
                  <a:rPr lang="nl-NL" sz="2000" b="1" kern="1200" dirty="0" err="1" smtClean="0"/>
                  <a:t>Aquifer</a:t>
                </a:r>
                <a:endParaRPr lang="nl-NL" sz="2000" b="1" kern="1200" dirty="0"/>
              </a:p>
            </p:txBody>
          </p:sp>
        </p:grpSp>
        <p:grpSp>
          <p:nvGrpSpPr>
            <p:cNvPr id="32" name="Group 20"/>
            <p:cNvGrpSpPr/>
            <p:nvPr/>
          </p:nvGrpSpPr>
          <p:grpSpPr>
            <a:xfrm>
              <a:off x="2395063" y="2213992"/>
              <a:ext cx="4409185" cy="2592287"/>
              <a:chOff x="568781" y="780324"/>
              <a:chExt cx="1638536" cy="1059987"/>
            </a:xfrm>
            <a:solidFill>
              <a:schemeClr val="bg1"/>
            </a:solidFill>
          </p:grpSpPr>
          <p:sp>
            <p:nvSpPr>
              <p:cNvPr id="33" name="Rounded Rectangle 32"/>
              <p:cNvSpPr/>
              <p:nvPr/>
            </p:nvSpPr>
            <p:spPr>
              <a:xfrm>
                <a:off x="574986" y="780324"/>
                <a:ext cx="1632331" cy="1059987"/>
              </a:xfrm>
              <a:prstGeom prst="roundRect">
                <a:avLst/>
              </a:prstGeom>
              <a:solidFill>
                <a:schemeClr val="bg1">
                  <a:alpha val="79000"/>
                </a:schemeClr>
              </a:solidFill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Rounded Rectangle 4"/>
              <p:cNvSpPr/>
              <p:nvPr/>
            </p:nvSpPr>
            <p:spPr>
              <a:xfrm>
                <a:off x="568781" y="837620"/>
                <a:ext cx="1585017" cy="915382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5250" tIns="95250" rIns="95250" bIns="95250" numCol="1" spcCol="1270" anchor="t" anchorCtr="0"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sz="2000" b="1" dirty="0" smtClean="0">
                    <a:solidFill>
                      <a:schemeClr val="accent6"/>
                    </a:solidFill>
                    <a:ea typeface="Calibri"/>
                    <a:cs typeface="Times New Roman"/>
                  </a:rPr>
                  <a:t>1. Very low: 	&lt; 1 p/km</a:t>
                </a:r>
                <a:r>
                  <a:rPr lang="en-GB" sz="2000" b="1" baseline="30000" dirty="0" smtClean="0">
                    <a:solidFill>
                      <a:schemeClr val="accent6"/>
                    </a:solidFill>
                    <a:ea typeface="Calibri"/>
                    <a:cs typeface="Times New Roman"/>
                  </a:rPr>
                  <a:t>2</a:t>
                </a:r>
                <a:endParaRPr lang="en-GB" sz="2000" dirty="0" smtClean="0">
                  <a:solidFill>
                    <a:schemeClr val="accent6"/>
                  </a:solidFill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sz="2000" dirty="0" smtClean="0">
                    <a:ea typeface="Calibri"/>
                    <a:cs typeface="Times New Roman"/>
                  </a:rPr>
                  <a:t>2. Low:  	1-10 p/km</a:t>
                </a:r>
                <a:r>
                  <a:rPr lang="en-GB" sz="2000" baseline="30000" dirty="0" smtClean="0">
                    <a:ea typeface="Calibri"/>
                    <a:cs typeface="Times New Roman"/>
                  </a:rPr>
                  <a:t>2</a:t>
                </a:r>
                <a:endParaRPr lang="en-GB" sz="2000" dirty="0" smtClean="0"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sz="2000" dirty="0" smtClean="0">
                    <a:ea typeface="Calibri"/>
                    <a:cs typeface="Times New Roman"/>
                  </a:rPr>
                  <a:t>3. Medium: 	10-100 p/km</a:t>
                </a:r>
                <a:r>
                  <a:rPr lang="en-GB" sz="2000" baseline="30000" dirty="0" smtClean="0">
                    <a:ea typeface="Calibri"/>
                    <a:cs typeface="Times New Roman"/>
                  </a:rPr>
                  <a:t>2</a:t>
                </a:r>
                <a:endParaRPr lang="en-GB" sz="2000" dirty="0" smtClean="0"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sz="2000" dirty="0" smtClean="0">
                    <a:ea typeface="Calibri"/>
                    <a:cs typeface="Times New Roman"/>
                  </a:rPr>
                  <a:t>4. High: 	100-1000 p/km</a:t>
                </a:r>
                <a:r>
                  <a:rPr lang="en-GB" sz="2000" baseline="30000" dirty="0" smtClean="0">
                    <a:ea typeface="Calibri"/>
                    <a:cs typeface="Times New Roman"/>
                  </a:rPr>
                  <a:t>2</a:t>
                </a:r>
                <a:endParaRPr lang="en-GB" sz="2000" dirty="0" smtClean="0"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sz="2000" dirty="0" smtClean="0">
                    <a:ea typeface="Calibri"/>
                    <a:cs typeface="Times New Roman"/>
                  </a:rPr>
                  <a:t>5. Very high: 	&gt; 1000 p/km</a:t>
                </a:r>
                <a:r>
                  <a:rPr lang="en-GB" sz="2000" baseline="30000" dirty="0" smtClean="0">
                    <a:ea typeface="Calibri"/>
                    <a:cs typeface="Times New Roman"/>
                  </a:rPr>
                  <a:t>2</a:t>
                </a:r>
                <a:endParaRPr lang="en-GB" sz="2000" dirty="0" smtClean="0"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50"/>
                  </a:spcAft>
                </a:pPr>
                <a:endParaRPr lang="en-GB" sz="2400" b="1" dirty="0" smtClean="0">
                  <a:ea typeface="Calibri"/>
                  <a:cs typeface="Times New Roman"/>
                </a:endParaRPr>
              </a:p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nl-NL" sz="2400" b="1" dirty="0" smtClean="0"/>
              </a:p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nl-NL" sz="2400" b="1" kern="1200" dirty="0"/>
              </a:p>
            </p:txBody>
          </p:sp>
        </p:grp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1172308" y="-118168"/>
              <a:ext cx="9144000" cy="7920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2155825" marR="0" lvl="0" indent="-2155825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155825" algn="l"/>
                  <a:tab pos="2511425" algn="l"/>
                </a:tabLst>
                <a:defRPr/>
              </a:pPr>
              <a:r>
                <a:rPr kumimoji="0" lang="nl-NL" sz="23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Indicator </a:t>
              </a:r>
              <a:r>
                <a:rPr kumimoji="0" lang="nl-NL" sz="23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group</a:t>
              </a:r>
              <a:r>
                <a:rPr kumimoji="0" lang="nl-NL" sz="23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4: </a:t>
              </a:r>
              <a:r>
                <a:rPr kumimoji="0" lang="en-GB" sz="23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Drivers of change and pressures</a:t>
              </a:r>
              <a:endParaRPr kumimoji="0" lang="nl-NL" sz="23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20" name="AutoShape 11"/>
          <p:cNvSpPr>
            <a:spLocks/>
          </p:cNvSpPr>
          <p:nvPr/>
        </p:nvSpPr>
        <p:spPr bwMode="auto">
          <a:xfrm>
            <a:off x="838200" y="228600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8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Indicators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381000" y="1676400"/>
            <a:ext cx="4191000" cy="902132"/>
          </a:xfrm>
          <a:prstGeom prst="roundRect">
            <a:avLst/>
          </a:pr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1235075" y="836712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0070C0"/>
                </a:solidFill>
              </a:rPr>
              <a:pPr/>
              <a:t>25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28600" y="1854254"/>
            <a:ext cx="8458200" cy="4671089"/>
            <a:chOff x="228600" y="995119"/>
            <a:chExt cx="8458200" cy="5530225"/>
          </a:xfrm>
        </p:grpSpPr>
        <p:grpSp>
          <p:nvGrpSpPr>
            <p:cNvPr id="20" name="Group 43"/>
            <p:cNvGrpSpPr/>
            <p:nvPr/>
          </p:nvGrpSpPr>
          <p:grpSpPr>
            <a:xfrm>
              <a:off x="692040" y="1984140"/>
              <a:ext cx="3507213" cy="3312368"/>
              <a:chOff x="692040" y="2420888"/>
              <a:chExt cx="3507213" cy="3312368"/>
            </a:xfrm>
          </p:grpSpPr>
          <p:pic>
            <p:nvPicPr>
              <p:cNvPr id="22" name="Picture 4" descr="http://www.riverdeep.net/current/2000/05/052000_images/groundwater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9135" r="24938"/>
              <a:stretch>
                <a:fillRect/>
              </a:stretch>
            </p:blipFill>
            <p:spPr bwMode="auto">
              <a:xfrm>
                <a:off x="692040" y="2420888"/>
                <a:ext cx="3507213" cy="3312368"/>
              </a:xfrm>
              <a:prstGeom prst="rect">
                <a:avLst/>
              </a:prstGeom>
              <a:noFill/>
            </p:spPr>
          </p:pic>
          <p:sp>
            <p:nvSpPr>
              <p:cNvPr id="23" name="Down Arrow 22"/>
              <p:cNvSpPr/>
              <p:nvPr/>
            </p:nvSpPr>
            <p:spPr>
              <a:xfrm>
                <a:off x="827584" y="2420888"/>
                <a:ext cx="1440160" cy="1296144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Bent Arrow 24"/>
              <p:cNvSpPr/>
              <p:nvPr/>
            </p:nvSpPr>
            <p:spPr>
              <a:xfrm>
                <a:off x="2483768" y="2636912"/>
                <a:ext cx="576064" cy="864096"/>
              </a:xfrm>
              <a:prstGeom prst="ben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6" name="Picture 4" descr="http://www.riverdeep.net/current/2000/05/052000_images/groundwater.gif"/>
            <p:cNvPicPr>
              <a:picLocks noChangeAspect="1" noChangeArrowheads="1"/>
            </p:cNvPicPr>
            <p:nvPr/>
          </p:nvPicPr>
          <p:blipFill>
            <a:blip r:embed="rId4" cstate="print"/>
            <a:srcRect l="9135" r="24938"/>
            <a:stretch>
              <a:fillRect/>
            </a:stretch>
          </p:blipFill>
          <p:spPr bwMode="auto">
            <a:xfrm>
              <a:off x="4798105" y="1984140"/>
              <a:ext cx="3507213" cy="3312368"/>
            </a:xfrm>
            <a:prstGeom prst="rect">
              <a:avLst/>
            </a:prstGeom>
            <a:noFill/>
          </p:spPr>
        </p:pic>
        <p:sp>
          <p:nvSpPr>
            <p:cNvPr id="27" name="Title 1"/>
            <p:cNvSpPr txBox="1">
              <a:spLocks/>
            </p:cNvSpPr>
            <p:nvPr/>
          </p:nvSpPr>
          <p:spPr>
            <a:xfrm>
              <a:off x="457200" y="5382344"/>
              <a:ext cx="82296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Total annual groundwater abstraction divided by long-term mean annual recharge.</a:t>
              </a:r>
              <a:endPara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6" name="Rounded Rectangle 4"/>
            <p:cNvSpPr/>
            <p:nvPr/>
          </p:nvSpPr>
          <p:spPr>
            <a:xfrm>
              <a:off x="755577" y="995119"/>
              <a:ext cx="6966333" cy="989022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algn="ctr"/>
              <a:endParaRPr lang="en-GB" sz="2400" b="1" dirty="0" smtClean="0"/>
            </a:p>
          </p:txBody>
        </p:sp>
        <p:grpSp>
          <p:nvGrpSpPr>
            <p:cNvPr id="37" name="Group 20"/>
            <p:cNvGrpSpPr/>
            <p:nvPr/>
          </p:nvGrpSpPr>
          <p:grpSpPr>
            <a:xfrm>
              <a:off x="228600" y="2227995"/>
              <a:ext cx="4320480" cy="2592287"/>
              <a:chOff x="-357769" y="791704"/>
              <a:chExt cx="1632331" cy="1059987"/>
            </a:xfrm>
            <a:solidFill>
              <a:schemeClr val="bg1"/>
            </a:solidFill>
          </p:grpSpPr>
          <p:sp>
            <p:nvSpPr>
              <p:cNvPr id="38" name="Rounded Rectangle 37"/>
              <p:cNvSpPr/>
              <p:nvPr/>
            </p:nvSpPr>
            <p:spPr>
              <a:xfrm>
                <a:off x="-357769" y="791704"/>
                <a:ext cx="1632331" cy="1059987"/>
              </a:xfrm>
              <a:prstGeom prst="roundRect">
                <a:avLst/>
              </a:prstGeom>
              <a:solidFill>
                <a:schemeClr val="bg1">
                  <a:alpha val="79000"/>
                </a:schemeClr>
              </a:solidFill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9" name="Rounded Rectangle 4"/>
              <p:cNvSpPr/>
              <p:nvPr/>
            </p:nvSpPr>
            <p:spPr>
              <a:xfrm>
                <a:off x="-185033" y="828594"/>
                <a:ext cx="1318757" cy="915382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5250" tIns="95250" rIns="95250" bIns="95250" numCol="1" spcCol="1270" anchor="t" anchorCtr="0"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sz="2000" dirty="0" smtClean="0">
                    <a:ea typeface="Calibri"/>
                    <a:cs typeface="Times New Roman"/>
                  </a:rPr>
                  <a:t>1. Very low: &lt; 2%</a:t>
                </a:r>
              </a:p>
              <a:p>
                <a:pPr algn="just"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sz="2000" b="1" dirty="0" smtClean="0">
                    <a:solidFill>
                      <a:srgbClr val="F79646"/>
                    </a:solidFill>
                    <a:ea typeface="Calibri"/>
                    <a:cs typeface="Times New Roman"/>
                  </a:rPr>
                  <a:t>2. Low: 2-20%</a:t>
                </a:r>
              </a:p>
              <a:p>
                <a:pPr algn="just"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sz="2000" dirty="0" smtClean="0">
                    <a:ea typeface="Calibri"/>
                    <a:cs typeface="Times New Roman"/>
                  </a:rPr>
                  <a:t>3. Medium:  20-50%</a:t>
                </a:r>
              </a:p>
              <a:p>
                <a:pPr algn="just"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sz="2000" dirty="0" smtClean="0">
                    <a:ea typeface="Calibri"/>
                    <a:cs typeface="Times New Roman"/>
                  </a:rPr>
                  <a:t>4. High: 50-100%</a:t>
                </a:r>
              </a:p>
              <a:p>
                <a:pPr algn="just"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sz="2000" dirty="0" smtClean="0">
                    <a:ea typeface="Calibri"/>
                    <a:cs typeface="Times New Roman"/>
                  </a:rPr>
                  <a:t>5. Very high: &gt; 100%</a:t>
                </a:r>
              </a:p>
              <a:p>
                <a:pPr algn="just">
                  <a:lnSpc>
                    <a:spcPct val="115000"/>
                  </a:lnSpc>
                  <a:spcAft>
                    <a:spcPts val="150"/>
                  </a:spcAft>
                </a:pPr>
                <a:endParaRPr lang="en-GB" sz="2400" b="1" dirty="0" smtClean="0">
                  <a:ea typeface="Calibri"/>
                  <a:cs typeface="Times New Roman"/>
                </a:endParaRPr>
              </a:p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nl-NL" sz="2400" b="1" dirty="0" smtClean="0"/>
              </a:p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nl-NL" sz="2400" b="1" kern="1200" dirty="0"/>
              </a:p>
            </p:txBody>
          </p:sp>
        </p:grpSp>
      </p:grpSp>
      <p:sp>
        <p:nvSpPr>
          <p:cNvPr id="43" name="Rounded Rectangle 4"/>
          <p:cNvSpPr/>
          <p:nvPr/>
        </p:nvSpPr>
        <p:spPr>
          <a:xfrm>
            <a:off x="228600" y="1828800"/>
            <a:ext cx="4343400" cy="6497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2000" b="1" kern="1200" dirty="0" smtClean="0"/>
              <a:t>4.2 Grondwater </a:t>
            </a:r>
            <a:r>
              <a:rPr lang="nl-NL" sz="2000" b="1" dirty="0" err="1" smtClean="0"/>
              <a:t>D</a:t>
            </a:r>
            <a:r>
              <a:rPr lang="nl-NL" sz="2000" b="1" kern="1200" dirty="0" err="1" smtClean="0"/>
              <a:t>evelopment</a:t>
            </a:r>
            <a:r>
              <a:rPr lang="nl-NL" sz="2000" b="1" kern="1200" dirty="0" smtClean="0"/>
              <a:t> Stress (=</a:t>
            </a:r>
            <a:r>
              <a:rPr lang="nl-NL" sz="2000" b="1" kern="1200" dirty="0" err="1" smtClean="0"/>
              <a:t>Abstraction</a:t>
            </a:r>
            <a:r>
              <a:rPr lang="nl-NL" sz="2000" b="1" kern="1200" dirty="0" smtClean="0"/>
              <a:t>/</a:t>
            </a:r>
            <a:r>
              <a:rPr lang="nl-NL" sz="2000" b="1" kern="1200" dirty="0" err="1" smtClean="0"/>
              <a:t>Recharge</a:t>
            </a:r>
            <a:r>
              <a:rPr lang="nl-NL" sz="2000" b="1" kern="1200" dirty="0" smtClean="0"/>
              <a:t>) </a:t>
            </a:r>
            <a:endParaRPr lang="nl-NL" sz="2000" b="1" kern="1200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371600" y="914400"/>
            <a:ext cx="8915400" cy="664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155825" marR="0" lvl="0" indent="-215582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55825" algn="l"/>
                <a:tab pos="2511425" algn="l"/>
              </a:tabLst>
              <a:defRPr/>
            </a:pPr>
            <a:r>
              <a:rPr kumimoji="0" lang="nl-NL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Indicator </a:t>
            </a:r>
            <a:r>
              <a:rPr kumimoji="0" lang="nl-NL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group</a:t>
            </a:r>
            <a:r>
              <a:rPr kumimoji="0" lang="nl-NL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4: </a:t>
            </a:r>
            <a:r>
              <a:rPr kumimoji="0" lang="en-GB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Drivers of change and pressures</a:t>
            </a:r>
            <a:endParaRPr kumimoji="0" lang="nl-NL" sz="23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953001" y="2819400"/>
            <a:ext cx="4190999" cy="2305337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Rounded Rectangle 29"/>
          <p:cNvSpPr/>
          <p:nvPr/>
        </p:nvSpPr>
        <p:spPr>
          <a:xfrm>
            <a:off x="4800600" y="1676400"/>
            <a:ext cx="4191000" cy="902132"/>
          </a:xfrm>
          <a:prstGeom prst="roundRect">
            <a:avLst/>
          </a:pr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ounded Rectangle 4"/>
          <p:cNvSpPr/>
          <p:nvPr/>
        </p:nvSpPr>
        <p:spPr>
          <a:xfrm>
            <a:off x="5181600" y="2895600"/>
            <a:ext cx="3429000" cy="16764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t" anchorCtr="0">
            <a:noAutofit/>
          </a:bodyPr>
          <a:lstStyle/>
          <a:p>
            <a:r>
              <a:rPr lang="en-GB" sz="2400" dirty="0" smtClean="0"/>
              <a:t>Measure for the degree of modification of the groundwater budget (repercussions for outflow and storage)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3" name="Rounded Rectangle 4"/>
          <p:cNvSpPr/>
          <p:nvPr/>
        </p:nvSpPr>
        <p:spPr>
          <a:xfrm>
            <a:off x="5638800" y="1828800"/>
            <a:ext cx="2667001" cy="61352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ts val="408"/>
              </a:spcAft>
            </a:pPr>
            <a:r>
              <a:rPr lang="nl-NL" sz="2400" b="1" dirty="0" err="1" smtClean="0">
                <a:solidFill>
                  <a:srgbClr val="1F497D"/>
                </a:solidFill>
              </a:rPr>
              <a:t>Comments</a:t>
            </a:r>
            <a:endParaRPr lang="nl-NL" sz="2400" b="1" kern="1200" dirty="0" smtClean="0">
              <a:solidFill>
                <a:srgbClr val="1F497D"/>
              </a:solidFill>
            </a:endParaRPr>
          </a:p>
        </p:txBody>
      </p:sp>
      <p:sp>
        <p:nvSpPr>
          <p:cNvPr id="35" name="AutoShape 11"/>
          <p:cNvSpPr>
            <a:spLocks/>
          </p:cNvSpPr>
          <p:nvPr/>
        </p:nvSpPr>
        <p:spPr bwMode="auto">
          <a:xfrm>
            <a:off x="838200" y="228600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8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Indicators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381000" y="1676400"/>
            <a:ext cx="4191000" cy="902132"/>
          </a:xfrm>
          <a:prstGeom prst="roundRect">
            <a:avLst/>
          </a:pr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1235075" y="836712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0070C0"/>
                </a:solidFill>
              </a:rPr>
              <a:pPr/>
              <a:t>26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  <p:grpSp>
        <p:nvGrpSpPr>
          <p:cNvPr id="6" name="Group 41"/>
          <p:cNvGrpSpPr/>
          <p:nvPr/>
        </p:nvGrpSpPr>
        <p:grpSpPr>
          <a:xfrm>
            <a:off x="228600" y="1854254"/>
            <a:ext cx="8458200" cy="4671089"/>
            <a:chOff x="228600" y="995119"/>
            <a:chExt cx="8458200" cy="5530225"/>
          </a:xfrm>
        </p:grpSpPr>
        <p:grpSp>
          <p:nvGrpSpPr>
            <p:cNvPr id="7" name="Group 43"/>
            <p:cNvGrpSpPr/>
            <p:nvPr/>
          </p:nvGrpSpPr>
          <p:grpSpPr>
            <a:xfrm>
              <a:off x="692040" y="1984140"/>
              <a:ext cx="3507213" cy="3312368"/>
              <a:chOff x="692040" y="2420888"/>
              <a:chExt cx="3507213" cy="3312368"/>
            </a:xfrm>
          </p:grpSpPr>
          <p:pic>
            <p:nvPicPr>
              <p:cNvPr id="22" name="Picture 4" descr="http://www.riverdeep.net/current/2000/05/052000_images/groundwater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9135" r="24938"/>
              <a:stretch>
                <a:fillRect/>
              </a:stretch>
            </p:blipFill>
            <p:spPr bwMode="auto">
              <a:xfrm>
                <a:off x="692040" y="2420888"/>
                <a:ext cx="3507213" cy="3312368"/>
              </a:xfrm>
              <a:prstGeom prst="rect">
                <a:avLst/>
              </a:prstGeom>
              <a:noFill/>
            </p:spPr>
          </p:pic>
          <p:sp>
            <p:nvSpPr>
              <p:cNvPr id="23" name="Down Arrow 22"/>
              <p:cNvSpPr/>
              <p:nvPr/>
            </p:nvSpPr>
            <p:spPr>
              <a:xfrm>
                <a:off x="827584" y="2420888"/>
                <a:ext cx="1440160" cy="1296144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Bent Arrow 24"/>
              <p:cNvSpPr/>
              <p:nvPr/>
            </p:nvSpPr>
            <p:spPr>
              <a:xfrm>
                <a:off x="2483768" y="2636912"/>
                <a:ext cx="576064" cy="864096"/>
              </a:xfrm>
              <a:prstGeom prst="ben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6" name="Picture 4" descr="http://www.riverdeep.net/current/2000/05/052000_images/groundwater.gif"/>
            <p:cNvPicPr>
              <a:picLocks noChangeAspect="1" noChangeArrowheads="1"/>
            </p:cNvPicPr>
            <p:nvPr/>
          </p:nvPicPr>
          <p:blipFill>
            <a:blip r:embed="rId4" cstate="print"/>
            <a:srcRect l="9135" r="24938"/>
            <a:stretch>
              <a:fillRect/>
            </a:stretch>
          </p:blipFill>
          <p:spPr bwMode="auto">
            <a:xfrm>
              <a:off x="4798105" y="1984140"/>
              <a:ext cx="3507213" cy="3312368"/>
            </a:xfrm>
            <a:prstGeom prst="rect">
              <a:avLst/>
            </a:prstGeom>
            <a:noFill/>
          </p:spPr>
        </p:pic>
        <p:sp>
          <p:nvSpPr>
            <p:cNvPr id="27" name="Title 1"/>
            <p:cNvSpPr txBox="1">
              <a:spLocks/>
            </p:cNvSpPr>
            <p:nvPr/>
          </p:nvSpPr>
          <p:spPr>
            <a:xfrm>
              <a:off x="457200" y="5382344"/>
              <a:ext cx="82296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Total annual groundwater abstraction divided by long-term mean annual recharge.</a:t>
              </a:r>
              <a:endPara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6" name="Rounded Rectangle 4"/>
            <p:cNvSpPr/>
            <p:nvPr/>
          </p:nvSpPr>
          <p:spPr>
            <a:xfrm>
              <a:off x="755577" y="995119"/>
              <a:ext cx="6966333" cy="989022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algn="ctr"/>
              <a:endParaRPr lang="en-GB" sz="2400" b="1" dirty="0" smtClean="0"/>
            </a:p>
          </p:txBody>
        </p:sp>
        <p:grpSp>
          <p:nvGrpSpPr>
            <p:cNvPr id="9" name="Group 20"/>
            <p:cNvGrpSpPr/>
            <p:nvPr/>
          </p:nvGrpSpPr>
          <p:grpSpPr>
            <a:xfrm>
              <a:off x="228600" y="2227995"/>
              <a:ext cx="4320480" cy="2592287"/>
              <a:chOff x="-357769" y="791704"/>
              <a:chExt cx="1632331" cy="1059987"/>
            </a:xfrm>
            <a:solidFill>
              <a:schemeClr val="bg1"/>
            </a:solidFill>
          </p:grpSpPr>
          <p:sp>
            <p:nvSpPr>
              <p:cNvPr id="38" name="Rounded Rectangle 37"/>
              <p:cNvSpPr/>
              <p:nvPr/>
            </p:nvSpPr>
            <p:spPr>
              <a:xfrm>
                <a:off x="-357769" y="791704"/>
                <a:ext cx="1632331" cy="1059987"/>
              </a:xfrm>
              <a:prstGeom prst="roundRect">
                <a:avLst/>
              </a:prstGeom>
              <a:solidFill>
                <a:schemeClr val="bg1">
                  <a:alpha val="79000"/>
                </a:schemeClr>
              </a:solidFill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9" name="Rounded Rectangle 4"/>
              <p:cNvSpPr/>
              <p:nvPr/>
            </p:nvSpPr>
            <p:spPr>
              <a:xfrm>
                <a:off x="-185033" y="828594"/>
                <a:ext cx="1318757" cy="915382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5250" tIns="95250" rIns="95250" bIns="95250" numCol="1" spcCol="1270" anchor="t" anchorCtr="0"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sz="2000" dirty="0" smtClean="0">
                    <a:ea typeface="Calibri"/>
                    <a:cs typeface="Times New Roman"/>
                  </a:rPr>
                  <a:t>1. Very low: &lt; 2%</a:t>
                </a:r>
              </a:p>
              <a:p>
                <a:pPr algn="just"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sz="2000" b="1" dirty="0" smtClean="0">
                    <a:solidFill>
                      <a:srgbClr val="F79646"/>
                    </a:solidFill>
                    <a:ea typeface="Calibri"/>
                    <a:cs typeface="Times New Roman"/>
                  </a:rPr>
                  <a:t>2. Low: 2-20%</a:t>
                </a:r>
              </a:p>
              <a:p>
                <a:pPr algn="just"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sz="2000" dirty="0" smtClean="0">
                    <a:ea typeface="Calibri"/>
                    <a:cs typeface="Times New Roman"/>
                  </a:rPr>
                  <a:t>3. Medium:  20-50%</a:t>
                </a:r>
              </a:p>
              <a:p>
                <a:pPr algn="just"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sz="2000" dirty="0" smtClean="0">
                    <a:ea typeface="Calibri"/>
                    <a:cs typeface="Times New Roman"/>
                  </a:rPr>
                  <a:t>4. High: 50-100%</a:t>
                </a:r>
              </a:p>
              <a:p>
                <a:pPr algn="just">
                  <a:lnSpc>
                    <a:spcPct val="115000"/>
                  </a:lnSpc>
                  <a:spcAft>
                    <a:spcPts val="150"/>
                  </a:spcAft>
                </a:pPr>
                <a:r>
                  <a:rPr lang="en-GB" sz="2000" dirty="0" smtClean="0">
                    <a:ea typeface="Calibri"/>
                    <a:cs typeface="Times New Roman"/>
                  </a:rPr>
                  <a:t>5. Very high: &gt; 100%</a:t>
                </a:r>
              </a:p>
              <a:p>
                <a:pPr algn="just">
                  <a:lnSpc>
                    <a:spcPct val="115000"/>
                  </a:lnSpc>
                  <a:spcAft>
                    <a:spcPts val="150"/>
                  </a:spcAft>
                </a:pPr>
                <a:endParaRPr lang="en-GB" sz="2400" b="1" dirty="0" smtClean="0">
                  <a:ea typeface="Calibri"/>
                  <a:cs typeface="Times New Roman"/>
                </a:endParaRPr>
              </a:p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nl-NL" sz="2400" b="1" dirty="0" smtClean="0"/>
              </a:p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nl-NL" sz="2400" b="1" kern="1200" dirty="0"/>
              </a:p>
            </p:txBody>
          </p:sp>
        </p:grpSp>
      </p:grpSp>
      <p:sp>
        <p:nvSpPr>
          <p:cNvPr id="43" name="Rounded Rectangle 4"/>
          <p:cNvSpPr/>
          <p:nvPr/>
        </p:nvSpPr>
        <p:spPr>
          <a:xfrm>
            <a:off x="228600" y="1828800"/>
            <a:ext cx="4343400" cy="6497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2000" b="1" kern="1200" dirty="0" smtClean="0"/>
              <a:t>4.2 Grondwater </a:t>
            </a:r>
            <a:r>
              <a:rPr lang="nl-NL" sz="2000" b="1" dirty="0" err="1" smtClean="0"/>
              <a:t>D</a:t>
            </a:r>
            <a:r>
              <a:rPr lang="nl-NL" sz="2000" b="1" kern="1200" dirty="0" err="1" smtClean="0"/>
              <a:t>evelopment</a:t>
            </a:r>
            <a:r>
              <a:rPr lang="nl-NL" sz="2000" b="1" kern="1200" dirty="0" smtClean="0"/>
              <a:t> Stress (=</a:t>
            </a:r>
            <a:r>
              <a:rPr lang="nl-NL" sz="2000" b="1" kern="1200" dirty="0" err="1" smtClean="0"/>
              <a:t>Abstraction</a:t>
            </a:r>
            <a:r>
              <a:rPr lang="nl-NL" sz="2000" b="1" kern="1200" dirty="0" smtClean="0"/>
              <a:t>/</a:t>
            </a:r>
            <a:r>
              <a:rPr lang="nl-NL" sz="2000" b="1" kern="1200" dirty="0" err="1" smtClean="0"/>
              <a:t>Recharge</a:t>
            </a:r>
            <a:r>
              <a:rPr lang="nl-NL" sz="2000" b="1" kern="1200" dirty="0" smtClean="0"/>
              <a:t>) </a:t>
            </a:r>
            <a:endParaRPr lang="nl-NL" sz="2000" b="1" kern="1200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371600" y="914400"/>
            <a:ext cx="8915400" cy="664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155825" marR="0" lvl="0" indent="-215582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55825" algn="l"/>
                <a:tab pos="2511425" algn="l"/>
              </a:tabLst>
              <a:defRPr/>
            </a:pPr>
            <a:r>
              <a:rPr kumimoji="0" lang="nl-NL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Indicator </a:t>
            </a:r>
            <a:r>
              <a:rPr kumimoji="0" lang="nl-NL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group</a:t>
            </a:r>
            <a:r>
              <a:rPr kumimoji="0" lang="nl-NL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4: </a:t>
            </a:r>
            <a:r>
              <a:rPr kumimoji="0" lang="en-GB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Drivers of change and pressures</a:t>
            </a:r>
            <a:endParaRPr kumimoji="0" lang="nl-NL" sz="23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953001" y="2819400"/>
            <a:ext cx="4190999" cy="2305337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Rounded Rectangle 29"/>
          <p:cNvSpPr/>
          <p:nvPr/>
        </p:nvSpPr>
        <p:spPr>
          <a:xfrm>
            <a:off x="4800600" y="1676400"/>
            <a:ext cx="4191000" cy="902132"/>
          </a:xfrm>
          <a:prstGeom prst="roundRect">
            <a:avLst/>
          </a:pr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ounded Rectangle 4"/>
          <p:cNvSpPr/>
          <p:nvPr/>
        </p:nvSpPr>
        <p:spPr>
          <a:xfrm>
            <a:off x="5181600" y="2895600"/>
            <a:ext cx="3429000" cy="16764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t" anchorCtr="0">
            <a:noAutofit/>
          </a:bodyPr>
          <a:lstStyle/>
          <a:p>
            <a:r>
              <a:rPr lang="en-GB" sz="2400" dirty="0" smtClean="0"/>
              <a:t>Measure for the degree of modification of the groundwater budget (repercussions for outflow and storage)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3" name="Rounded Rectangle 4"/>
          <p:cNvSpPr/>
          <p:nvPr/>
        </p:nvSpPr>
        <p:spPr>
          <a:xfrm>
            <a:off x="5638800" y="1828800"/>
            <a:ext cx="2667001" cy="61352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ts val="408"/>
              </a:spcAft>
            </a:pPr>
            <a:r>
              <a:rPr lang="nl-NL" sz="2400" b="1" dirty="0" err="1" smtClean="0">
                <a:solidFill>
                  <a:srgbClr val="1F497D"/>
                </a:solidFill>
              </a:rPr>
              <a:t>Comments</a:t>
            </a:r>
            <a:endParaRPr lang="nl-NL" sz="2400" b="1" kern="1200" dirty="0" smtClean="0">
              <a:solidFill>
                <a:srgbClr val="1F497D"/>
              </a:solidFill>
            </a:endParaRPr>
          </a:p>
        </p:txBody>
      </p:sp>
      <p:sp>
        <p:nvSpPr>
          <p:cNvPr id="35" name="AutoShape 11"/>
          <p:cNvSpPr>
            <a:spLocks/>
          </p:cNvSpPr>
          <p:nvPr/>
        </p:nvSpPr>
        <p:spPr bwMode="auto">
          <a:xfrm>
            <a:off x="838200" y="228600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8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Indicators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1235075" y="836712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0070C0"/>
                </a:solidFill>
              </a:rPr>
              <a:pPr/>
              <a:t>27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  <p:sp>
        <p:nvSpPr>
          <p:cNvPr id="35" name="AutoShape 11"/>
          <p:cNvSpPr>
            <a:spLocks/>
          </p:cNvSpPr>
          <p:nvPr/>
        </p:nvSpPr>
        <p:spPr bwMode="auto">
          <a:xfrm>
            <a:off x="838200" y="228600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8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Adoption of </a:t>
            </a:r>
            <a:r>
              <a:rPr lang="en-US" altLang="en-US" sz="2800" dirty="0" err="1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workplan</a:t>
            </a:r>
            <a:r>
              <a:rPr lang="en-US" altLang="en-US" sz="28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 for follow-up</a:t>
            </a:r>
            <a:endParaRPr lang="en-US" altLang="en-US" sz="2800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762000" y="1397000"/>
          <a:ext cx="7924800" cy="416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464968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Activities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</a:tr>
              <a:tr h="80891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F497D"/>
                          </a:solidFill>
                        </a:rPr>
                        <a:t>Finalization</a:t>
                      </a:r>
                      <a:r>
                        <a:rPr lang="en-US" baseline="0" dirty="0" smtClean="0">
                          <a:solidFill>
                            <a:srgbClr val="1F497D"/>
                          </a:solidFill>
                        </a:rPr>
                        <a:t> of the final draft assessment report</a:t>
                      </a:r>
                      <a:endParaRPr lang="en-US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F497D"/>
                          </a:solidFill>
                        </a:rPr>
                        <a:t>End September</a:t>
                      </a:r>
                      <a:r>
                        <a:rPr lang="en-US" baseline="0" dirty="0" smtClean="0">
                          <a:solidFill>
                            <a:srgbClr val="1F497D"/>
                          </a:solidFill>
                        </a:rPr>
                        <a:t> 2015</a:t>
                      </a:r>
                      <a:endParaRPr lang="en-US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</a:tr>
              <a:tr h="80891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F497D"/>
                          </a:solidFill>
                        </a:rPr>
                        <a:t>Feedback</a:t>
                      </a:r>
                      <a:r>
                        <a:rPr lang="en-US" baseline="0" dirty="0" smtClean="0">
                          <a:solidFill>
                            <a:srgbClr val="1F497D"/>
                          </a:solidFill>
                        </a:rPr>
                        <a:t> from Governments</a:t>
                      </a:r>
                      <a:endParaRPr lang="en-US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F497D"/>
                          </a:solidFill>
                        </a:rPr>
                        <a:t>End of October</a:t>
                      </a:r>
                      <a:r>
                        <a:rPr lang="en-US" baseline="0" dirty="0" smtClean="0">
                          <a:solidFill>
                            <a:srgbClr val="1F497D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rgbClr val="1F497D"/>
                          </a:solidFill>
                        </a:rPr>
                        <a:t>2015</a:t>
                      </a:r>
                      <a:endParaRPr lang="en-US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</a:tr>
              <a:tr h="80891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F497D"/>
                          </a:solidFill>
                        </a:rPr>
                        <a:t>2</a:t>
                      </a:r>
                      <a:r>
                        <a:rPr lang="en-US" baseline="30000" dirty="0" smtClean="0">
                          <a:solidFill>
                            <a:srgbClr val="1F497D"/>
                          </a:solidFill>
                        </a:rPr>
                        <a:t>nd</a:t>
                      </a:r>
                      <a:r>
                        <a:rPr lang="en-US" dirty="0" smtClean="0">
                          <a:solidFill>
                            <a:srgbClr val="1F497D"/>
                          </a:solidFill>
                        </a:rPr>
                        <a:t> stakeholder consultation meeting (</a:t>
                      </a:r>
                      <a:r>
                        <a:rPr lang="en-US" dirty="0" err="1" smtClean="0">
                          <a:solidFill>
                            <a:srgbClr val="1F497D"/>
                          </a:solidFill>
                        </a:rPr>
                        <a:t>Stampriet</a:t>
                      </a:r>
                      <a:r>
                        <a:rPr lang="en-US" dirty="0" smtClean="0">
                          <a:solidFill>
                            <a:srgbClr val="1F497D"/>
                          </a:solidFill>
                        </a:rPr>
                        <a:t>) </a:t>
                      </a:r>
                      <a:endParaRPr lang="en-US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F497D"/>
                          </a:solidFill>
                        </a:rPr>
                        <a:t>Early November 2015</a:t>
                      </a:r>
                      <a:endParaRPr lang="en-US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</a:tr>
              <a:tr h="8089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1F497D"/>
                          </a:solidFill>
                        </a:rPr>
                        <a:t>Finalization of final assessment report</a:t>
                      </a:r>
                    </a:p>
                    <a:p>
                      <a:endParaRPr lang="en-US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rgbClr val="1F497D"/>
                          </a:solidFill>
                        </a:rPr>
                        <a:t>November 2015</a:t>
                      </a:r>
                      <a:endParaRPr lang="en-US" dirty="0" smtClean="0">
                        <a:solidFill>
                          <a:srgbClr val="1F497D"/>
                        </a:solidFill>
                      </a:endParaRPr>
                    </a:p>
                    <a:p>
                      <a:endParaRPr lang="en-US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</a:tr>
              <a:tr h="46496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F497D"/>
                          </a:solidFill>
                        </a:rPr>
                        <a:t>Final meeting (Paris?)</a:t>
                      </a:r>
                      <a:endParaRPr lang="en-US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F497D"/>
                          </a:solidFill>
                        </a:rPr>
                        <a:t>First</a:t>
                      </a:r>
                      <a:r>
                        <a:rPr lang="en-US" baseline="0" dirty="0" smtClean="0">
                          <a:solidFill>
                            <a:srgbClr val="1F497D"/>
                          </a:solidFill>
                        </a:rPr>
                        <a:t> half of </a:t>
                      </a:r>
                      <a:r>
                        <a:rPr lang="en-US" dirty="0" smtClean="0">
                          <a:solidFill>
                            <a:srgbClr val="1F497D"/>
                          </a:solidFill>
                        </a:rPr>
                        <a:t>December </a:t>
                      </a:r>
                      <a:r>
                        <a:rPr lang="en-US" dirty="0" smtClean="0">
                          <a:solidFill>
                            <a:srgbClr val="1F497D"/>
                          </a:solidFill>
                        </a:rPr>
                        <a:t>2015</a:t>
                      </a:r>
                      <a:endParaRPr lang="en-US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47800" y="2362200"/>
            <a:ext cx="6715472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THANK YOU</a:t>
            </a:r>
          </a:p>
          <a:p>
            <a:pPr algn="ctr"/>
            <a:endParaRPr lang="en-US" altLang="en-US" sz="3600" dirty="0" smtClean="0">
              <a:solidFill>
                <a:srgbClr val="3B7A6A"/>
              </a:solidFill>
              <a:latin typeface="Trebuchet MS" pitchFamily="34" charset="0"/>
              <a:sym typeface="Trebuchet MS" pitchFamily="34" charset="0"/>
            </a:endParaRPr>
          </a:p>
          <a:p>
            <a:pPr algn="ctr"/>
            <a:r>
              <a:rPr lang="en-US" altLang="en-US" sz="3600" dirty="0" err="1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t.carvalho-resende@unesco.org</a:t>
            </a:r>
            <a:endParaRPr lang="en-US" altLang="en-US" sz="3600" dirty="0"/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 flipV="1">
            <a:off x="1187624" y="908720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/>
        </p:nvSpPr>
        <p:spPr bwMode="auto">
          <a:xfrm>
            <a:off x="179513" y="152400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8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GGRETA - Methodology</a:t>
            </a:r>
            <a:endParaRPr lang="en-US" altLang="en-US" sz="2800" dirty="0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1235075" y="836712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0070C0"/>
                </a:solidFill>
              </a:rPr>
              <a:pPr/>
              <a:t>3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  <p:pic>
        <p:nvPicPr>
          <p:cNvPr id="11" name="Picture 10" descr="GGRETA Graph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81400" y="1066800"/>
            <a:ext cx="5562600" cy="5105400"/>
          </a:xfrm>
          <a:prstGeom prst="rect">
            <a:avLst/>
          </a:prstGeom>
        </p:spPr>
      </p:pic>
      <p:sp>
        <p:nvSpPr>
          <p:cNvPr id="12" name="AutoShape 5"/>
          <p:cNvSpPr>
            <a:spLocks/>
          </p:cNvSpPr>
          <p:nvPr/>
        </p:nvSpPr>
        <p:spPr bwMode="auto">
          <a:xfrm>
            <a:off x="152400" y="1676400"/>
            <a:ext cx="3702050" cy="3276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/>
          <a:lstStyle/>
          <a:p>
            <a:pPr marL="180975" indent="-180975">
              <a:buFont typeface="Arial" pitchFamily="34" charset="0"/>
              <a:buChar char="•"/>
            </a:pPr>
            <a:r>
              <a:rPr lang="en-US" altLang="en-US" sz="1400" b="1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Multi</a:t>
            </a:r>
            <a:r>
              <a:rPr lang="en-US" altLang="en-US" sz="1400" b="1" dirty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-disciplinary </a:t>
            </a:r>
            <a:r>
              <a:rPr lang="en-US" altLang="en-US" sz="1400" b="1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assessment:</a:t>
            </a:r>
          </a:p>
          <a:p>
            <a:pPr marL="638175" lvl="1" indent="-180975">
              <a:buFont typeface="Arial" pitchFamily="34" charset="0"/>
              <a:buChar char="•"/>
            </a:pPr>
            <a:r>
              <a:rPr lang="en-US" altLang="en-US" sz="1400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Hydrogeology</a:t>
            </a:r>
          </a:p>
          <a:p>
            <a:pPr marL="638175" lvl="1" indent="-180975">
              <a:buFont typeface="Arial" pitchFamily="34" charset="0"/>
              <a:buChar char="•"/>
            </a:pPr>
            <a:r>
              <a:rPr lang="en-US" altLang="en-US" sz="1400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Environmental &amp; Socio-economic (incl. gender)</a:t>
            </a:r>
          </a:p>
          <a:p>
            <a:pPr marL="638175" lvl="1" indent="-180975">
              <a:buFont typeface="Arial" pitchFamily="34" charset="0"/>
              <a:buChar char="•"/>
            </a:pPr>
            <a:r>
              <a:rPr lang="en-US" altLang="en-US" sz="1400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Legal &amp; Institutional (incl. gender)</a:t>
            </a:r>
          </a:p>
          <a:p>
            <a:pPr lvl="1">
              <a:buFont typeface="Arial" pitchFamily="34" charset="0"/>
              <a:buChar char="•"/>
            </a:pPr>
            <a:endParaRPr lang="en-US" altLang="en-US" sz="1400" dirty="0" smtClean="0">
              <a:solidFill>
                <a:srgbClr val="164F86"/>
              </a:solidFill>
              <a:latin typeface="Trebuchet MS" pitchFamily="34" charset="0"/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n-US" altLang="en-US" sz="1400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 </a:t>
            </a:r>
            <a:r>
              <a:rPr lang="en-US" altLang="en-US" sz="1400" b="1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Indicators based assessment </a:t>
            </a:r>
          </a:p>
          <a:p>
            <a:pPr marL="638175" lvl="1" indent="-180975">
              <a:buFont typeface="Arial" pitchFamily="34" charset="0"/>
              <a:buChar char="•"/>
            </a:pPr>
            <a:r>
              <a:rPr lang="en-US" altLang="en-US" sz="1400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Existing data</a:t>
            </a:r>
          </a:p>
          <a:p>
            <a:pPr marL="989013" indent="-95250" defTabSz="1073150"/>
            <a:endParaRPr lang="en-US" altLang="en-US" sz="1400" dirty="0" smtClean="0">
              <a:solidFill>
                <a:srgbClr val="164F86"/>
              </a:solidFill>
              <a:latin typeface="Trebuchet MS" pitchFamily="34" charset="0"/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  <a:p>
            <a:pPr marL="265113" indent="-265113" algn="l">
              <a:buFont typeface="Arial" pitchFamily="34" charset="0"/>
              <a:buChar char="•"/>
            </a:pPr>
            <a:r>
              <a:rPr lang="en-US" altLang="en-US" sz="1400" b="1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Target </a:t>
            </a:r>
            <a:r>
              <a:rPr lang="en-US" altLang="en-US" sz="1400" b="1" dirty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group </a:t>
            </a:r>
            <a:r>
              <a:rPr lang="en-US" altLang="en-US" sz="1400" b="1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for outputs is </a:t>
            </a:r>
            <a:r>
              <a:rPr lang="en-US" altLang="en-US" sz="1400" b="1" dirty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non-technical:</a:t>
            </a:r>
            <a:r>
              <a:rPr lang="en-US" altLang="en-US" sz="1400" b="1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 </a:t>
            </a:r>
          </a:p>
          <a:p>
            <a:pPr marL="722313" lvl="1" indent="-265113">
              <a:buFont typeface="Arial" pitchFamily="34" charset="0"/>
              <a:buChar char="•"/>
            </a:pPr>
            <a:r>
              <a:rPr lang="en-US" altLang="en-US" sz="1400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Managers</a:t>
            </a:r>
            <a:r>
              <a:rPr lang="en-US" altLang="en-US" sz="1400" dirty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, Decision makers,</a:t>
            </a:r>
            <a:r>
              <a:rPr lang="en-US" altLang="en-US" sz="1400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 Stakeholders </a:t>
            </a:r>
            <a:r>
              <a:rPr lang="en-US" altLang="en-US" sz="1400" dirty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incl. general Public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/>
        </p:nvSpPr>
        <p:spPr bwMode="auto">
          <a:xfrm>
            <a:off x="179513" y="152400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8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GGRETA – Data to be collected</a:t>
            </a:r>
            <a:endParaRPr lang="en-US" altLang="en-US" sz="2800" dirty="0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1235075" y="836712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V="1">
            <a:off x="1235075" y="5678488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0070C0"/>
                </a:solidFill>
              </a:rPr>
              <a:pPr/>
              <a:t>4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  <p:grpSp>
        <p:nvGrpSpPr>
          <p:cNvPr id="11" name="Groupe 1"/>
          <p:cNvGrpSpPr>
            <a:grpSpLocks/>
          </p:cNvGrpSpPr>
          <p:nvPr/>
        </p:nvGrpSpPr>
        <p:grpSpPr bwMode="auto">
          <a:xfrm>
            <a:off x="457200" y="1219200"/>
            <a:ext cx="8245475" cy="4043363"/>
            <a:chOff x="1662113" y="2871788"/>
            <a:chExt cx="11012487" cy="5878512"/>
          </a:xfrm>
        </p:grpSpPr>
        <p:pic>
          <p:nvPicPr>
            <p:cNvPr id="12" name="Picture 1" descr="tile_paper_medgray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0863" y="2871788"/>
              <a:ext cx="10529887" cy="5878512"/>
            </a:xfrm>
            <a:prstGeom prst="rect">
              <a:avLst/>
            </a:prstGeom>
            <a:noFill/>
            <a:ln w="25400">
              <a:noFill/>
              <a:miter lim="0"/>
              <a:headEnd/>
              <a:tailEnd/>
            </a:ln>
          </p:spPr>
        </p:pic>
        <p:sp>
          <p:nvSpPr>
            <p:cNvPr id="13" name="ZoneTexte 15"/>
            <p:cNvSpPr txBox="1"/>
            <p:nvPr/>
          </p:nvSpPr>
          <p:spPr bwMode="auto">
            <a:xfrm>
              <a:off x="4231835" y="7836327"/>
              <a:ext cx="2213523" cy="8493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rgbClr val="164F86"/>
                  </a:solidFill>
                  <a:latin typeface="Trebuchet MS" pitchFamily="-103" charset="0"/>
                  <a:ea typeface="Trebuchet MS" pitchFamily="-103" charset="0"/>
                  <a:cs typeface="Trebuchet MS" pitchFamily="-103" charset="0"/>
                  <a:sym typeface="Trebuchet MS" pitchFamily="-103" charset="0"/>
                </a:rPr>
                <a:t>1. Data to be collected</a:t>
              </a:r>
              <a:endParaRPr lang="fr-FR" sz="1600" b="1">
                <a:solidFill>
                  <a:srgbClr val="000000"/>
                </a:solidFill>
              </a:endParaRPr>
            </a:p>
          </p:txBody>
        </p:sp>
        <p:sp>
          <p:nvSpPr>
            <p:cNvPr id="14" name="Ellipse 16"/>
            <p:cNvSpPr>
              <a:spLocks noChangeArrowheads="1"/>
            </p:cNvSpPr>
            <p:nvPr/>
          </p:nvSpPr>
          <p:spPr bwMode="auto">
            <a:xfrm>
              <a:off x="1662113" y="3647281"/>
              <a:ext cx="3014970" cy="5038395"/>
            </a:xfrm>
            <a:prstGeom prst="ellipse">
              <a:avLst/>
            </a:prstGeom>
            <a:noFill/>
            <a:ln w="25400">
              <a:solidFill>
                <a:srgbClr val="013360"/>
              </a:solidFill>
              <a:miter lim="0"/>
              <a:headEnd/>
              <a:tailEnd/>
            </a:ln>
            <a:effectLst>
              <a:outerShdw blurRad="38100" dist="2694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marL="228600"/>
              <a:endParaRPr lang="fr-FR"/>
            </a:p>
          </p:txBody>
        </p:sp>
        <p:sp>
          <p:nvSpPr>
            <p:cNvPr id="15" name="Ellipse 17"/>
            <p:cNvSpPr>
              <a:spLocks noChangeArrowheads="1"/>
            </p:cNvSpPr>
            <p:nvPr/>
          </p:nvSpPr>
          <p:spPr bwMode="auto">
            <a:xfrm rot="5400000">
              <a:off x="7323370" y="68604"/>
              <a:ext cx="2548047" cy="8154414"/>
            </a:xfrm>
            <a:prstGeom prst="ellipse">
              <a:avLst/>
            </a:prstGeom>
            <a:noFill/>
            <a:ln w="25400">
              <a:solidFill>
                <a:srgbClr val="013360"/>
              </a:solidFill>
              <a:miter lim="0"/>
              <a:headEnd/>
              <a:tailEnd/>
            </a:ln>
            <a:effectLst>
              <a:outerShdw blurRad="38100" dist="2694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marL="228600"/>
              <a:endParaRPr lang="fr-FR"/>
            </a:p>
          </p:txBody>
        </p:sp>
        <p:sp>
          <p:nvSpPr>
            <p:cNvPr id="16" name="Flèche courbée vers le haut 18"/>
            <p:cNvSpPr>
              <a:spLocks noChangeArrowheads="1"/>
            </p:cNvSpPr>
            <p:nvPr/>
          </p:nvSpPr>
          <p:spPr bwMode="auto">
            <a:xfrm rot="-1560471">
              <a:off x="5510334" y="6123780"/>
              <a:ext cx="3542909" cy="1329416"/>
            </a:xfrm>
            <a:prstGeom prst="curvedUpArrow">
              <a:avLst>
                <a:gd name="adj1" fmla="val 25009"/>
                <a:gd name="adj2" fmla="val 50006"/>
                <a:gd name="adj3" fmla="val 25000"/>
              </a:avLst>
            </a:prstGeom>
            <a:solidFill>
              <a:srgbClr val="C1E1FE"/>
            </a:solidFill>
            <a:ln w="25400">
              <a:solidFill>
                <a:srgbClr val="013360"/>
              </a:solidFill>
              <a:miter lim="0"/>
              <a:headEnd/>
              <a:tailEnd/>
            </a:ln>
            <a:effectLst>
              <a:outerShdw blurRad="38100" dist="2694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marL="228600"/>
              <a:endParaRPr lang="fr-FR"/>
            </a:p>
          </p:txBody>
        </p:sp>
        <p:sp>
          <p:nvSpPr>
            <p:cNvPr id="17" name="ZoneTexte 22"/>
            <p:cNvSpPr txBox="1"/>
            <p:nvPr/>
          </p:nvSpPr>
          <p:spPr bwMode="auto">
            <a:xfrm>
              <a:off x="10321142" y="5461380"/>
              <a:ext cx="2099030" cy="155098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rgbClr val="164F86"/>
                  </a:solidFill>
                  <a:latin typeface="Trebuchet MS" pitchFamily="-103" charset="0"/>
                  <a:ea typeface="Trebuchet MS" pitchFamily="-103" charset="0"/>
                  <a:cs typeface="Trebuchet MS" pitchFamily="-103" charset="0"/>
                  <a:sym typeface="Trebuchet MS" pitchFamily="-103" charset="0"/>
                </a:rPr>
                <a:t>2. Indicators calculated from data collected</a:t>
              </a:r>
              <a:endParaRPr lang="fr-FR" sz="1600" b="1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/>
        </p:nvSpPr>
        <p:spPr bwMode="auto">
          <a:xfrm>
            <a:off x="179513" y="152400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8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GGRETA – Data to be collected</a:t>
            </a:r>
            <a:endParaRPr lang="en-US" altLang="en-US" sz="2800" dirty="0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1235075" y="836712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0070C0"/>
                </a:solidFill>
              </a:rPr>
              <a:pPr/>
              <a:t>5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61344" y="1066801"/>
            <a:ext cx="8554056" cy="4835728"/>
          </a:xfrm>
        </p:spPr>
        <p:txBody>
          <a:bodyPr vert="horz">
            <a:normAutofit fontScale="70000" lnSpcReduction="20000"/>
          </a:bodyPr>
          <a:lstStyle/>
          <a:p>
            <a:r>
              <a:rPr lang="en-US" sz="4000" b="1" dirty="0" smtClean="0">
                <a:latin typeface="Trebuchet MS"/>
                <a:cs typeface="Trebuchet MS"/>
              </a:rPr>
              <a:t>Hydrogeology:</a:t>
            </a:r>
          </a:p>
          <a:p>
            <a:pPr>
              <a:buNone/>
            </a:pPr>
            <a:endParaRPr lang="en-US" sz="2400" dirty="0" smtClean="0">
              <a:latin typeface="Trebuchet MS"/>
              <a:cs typeface="Trebuchet MS"/>
            </a:endParaRPr>
          </a:p>
          <a:p>
            <a:pPr lvl="1">
              <a:buNone/>
            </a:pPr>
            <a:r>
              <a:rPr lang="en-US" sz="3429" b="1" dirty="0" smtClean="0">
                <a:latin typeface="Trebuchet MS"/>
                <a:cs typeface="Trebuchet MS"/>
              </a:rPr>
              <a:t>A. </a:t>
            </a:r>
            <a:r>
              <a:rPr lang="en-US" sz="3429" b="1" dirty="0" err="1" smtClean="0">
                <a:latin typeface="Trebuchet MS"/>
                <a:cs typeface="Trebuchet MS"/>
              </a:rPr>
              <a:t>Physiography</a:t>
            </a:r>
            <a:r>
              <a:rPr lang="en-US" sz="3429" b="1" dirty="0" smtClean="0">
                <a:latin typeface="Trebuchet MS"/>
                <a:cs typeface="Trebuchet MS"/>
              </a:rPr>
              <a:t> and Climate</a:t>
            </a:r>
          </a:p>
          <a:p>
            <a:pPr lvl="1">
              <a:buNone/>
            </a:pPr>
            <a:r>
              <a:rPr lang="en-US" sz="2595" dirty="0" smtClean="0">
                <a:latin typeface="Trebuchet MS"/>
                <a:cs typeface="Trebuchet MS"/>
              </a:rPr>
              <a:t>	</a:t>
            </a:r>
            <a:r>
              <a:rPr lang="en-US" sz="2595" i="1" dirty="0" smtClean="0">
                <a:latin typeface="Trebuchet MS"/>
                <a:cs typeface="Trebuchet MS"/>
              </a:rPr>
              <a:t>Temperature, Precipitation, </a:t>
            </a:r>
            <a:r>
              <a:rPr lang="en-US" sz="2595" i="1" dirty="0" err="1" smtClean="0">
                <a:latin typeface="Trebuchet MS"/>
                <a:cs typeface="Trebuchet MS"/>
              </a:rPr>
              <a:t>Evapo-trasnpiration</a:t>
            </a:r>
            <a:r>
              <a:rPr lang="en-US" sz="2595" i="1" dirty="0" smtClean="0">
                <a:latin typeface="Trebuchet MS"/>
                <a:cs typeface="Trebuchet MS"/>
              </a:rPr>
              <a:t>, Land use, Topography and Surface water network</a:t>
            </a:r>
          </a:p>
          <a:p>
            <a:pPr lvl="1">
              <a:buNone/>
            </a:pPr>
            <a:endParaRPr lang="en-US" sz="2595" i="1" dirty="0" smtClean="0">
              <a:latin typeface="Trebuchet MS"/>
              <a:cs typeface="Trebuchet MS"/>
            </a:endParaRPr>
          </a:p>
          <a:p>
            <a:pPr lvl="1">
              <a:buNone/>
            </a:pPr>
            <a:r>
              <a:rPr lang="en-US" sz="3429" b="1" dirty="0" smtClean="0">
                <a:latin typeface="Trebuchet MS"/>
                <a:cs typeface="Trebuchet MS"/>
              </a:rPr>
              <a:t>B. Aquifer geometry</a:t>
            </a:r>
          </a:p>
          <a:p>
            <a:pPr lvl="1">
              <a:buNone/>
            </a:pPr>
            <a:r>
              <a:rPr lang="en-US" sz="2595" dirty="0" smtClean="0">
                <a:latin typeface="Trebuchet MS"/>
                <a:cs typeface="Trebuchet MS"/>
              </a:rPr>
              <a:t>	</a:t>
            </a:r>
            <a:r>
              <a:rPr lang="en-GB" sz="2595" i="1" dirty="0" err="1" smtClean="0">
                <a:latin typeface="Trebuchet MS"/>
                <a:cs typeface="Trebuchet MS"/>
              </a:rPr>
              <a:t>Hydrogeological</a:t>
            </a:r>
            <a:r>
              <a:rPr lang="en-GB" sz="2595" i="1" dirty="0" smtClean="0">
                <a:latin typeface="Trebuchet MS"/>
                <a:cs typeface="Trebuchet MS"/>
              </a:rPr>
              <a:t> map, Geo-referenced boundary of the </a:t>
            </a:r>
            <a:r>
              <a:rPr lang="en-GB" sz="2595" i="1" dirty="0" err="1" smtClean="0">
                <a:latin typeface="Trebuchet MS"/>
                <a:cs typeface="Trebuchet MS"/>
              </a:rPr>
              <a:t>Transboundary</a:t>
            </a:r>
            <a:r>
              <a:rPr lang="en-GB" sz="2595" i="1" dirty="0" smtClean="0">
                <a:latin typeface="Trebuchet MS"/>
                <a:cs typeface="Trebuchet MS"/>
              </a:rPr>
              <a:t> Aquifer, Depth of water table/</a:t>
            </a:r>
            <a:r>
              <a:rPr lang="en-GB" sz="2595" i="1" dirty="0" err="1" smtClean="0">
                <a:latin typeface="Trebuchet MS"/>
                <a:cs typeface="Trebuchet MS"/>
              </a:rPr>
              <a:t>piezometric</a:t>
            </a:r>
            <a:r>
              <a:rPr lang="en-GB" sz="2595" i="1" dirty="0" smtClean="0">
                <a:latin typeface="Trebuchet MS"/>
                <a:cs typeface="Trebuchet MS"/>
              </a:rPr>
              <a:t> surface, Depth to top of aquifer formation, Vertical thickness of the aquifer, Degree of confinement, Aquifer's cross section</a:t>
            </a:r>
          </a:p>
          <a:p>
            <a:pPr lvl="1">
              <a:buNone/>
            </a:pPr>
            <a:endParaRPr lang="en-GB" sz="2595" i="1" dirty="0" smtClean="0">
              <a:latin typeface="Trebuchet MS"/>
              <a:cs typeface="Trebuchet MS"/>
            </a:endParaRPr>
          </a:p>
          <a:p>
            <a:pPr lvl="1">
              <a:buNone/>
            </a:pPr>
            <a:r>
              <a:rPr lang="en-US" sz="3429" b="1" dirty="0" smtClean="0">
                <a:latin typeface="Trebuchet MS"/>
                <a:cs typeface="Trebuchet MS"/>
              </a:rPr>
              <a:t>C. </a:t>
            </a:r>
            <a:r>
              <a:rPr lang="en-US" sz="3429" b="1" dirty="0" err="1" smtClean="0">
                <a:latin typeface="Trebuchet MS"/>
                <a:cs typeface="Trebuchet MS"/>
              </a:rPr>
              <a:t>Hydrogeological</a:t>
            </a:r>
            <a:r>
              <a:rPr lang="en-US" sz="3429" b="1" dirty="0" smtClean="0">
                <a:latin typeface="Trebuchet MS"/>
                <a:cs typeface="Trebuchet MS"/>
              </a:rPr>
              <a:t> Characteristics</a:t>
            </a:r>
          </a:p>
          <a:p>
            <a:pPr lvl="1">
              <a:buNone/>
            </a:pPr>
            <a:r>
              <a:rPr lang="en-US" sz="2595" dirty="0" smtClean="0">
                <a:latin typeface="Trebuchet MS"/>
                <a:cs typeface="Trebuchet MS"/>
              </a:rPr>
              <a:t>	</a:t>
            </a:r>
            <a:r>
              <a:rPr lang="en-GB" sz="2595" i="1" dirty="0" smtClean="0">
                <a:latin typeface="Trebuchet MS"/>
                <a:cs typeface="Trebuchet MS"/>
              </a:rPr>
              <a:t>Aquifer recharge, Aquifer </a:t>
            </a:r>
            <a:r>
              <a:rPr lang="en-GB" sz="2595" i="1" dirty="0" err="1" smtClean="0">
                <a:latin typeface="Trebuchet MS"/>
                <a:cs typeface="Trebuchet MS"/>
              </a:rPr>
              <a:t>lithology</a:t>
            </a:r>
            <a:r>
              <a:rPr lang="en-GB" sz="2595" i="1" dirty="0" smtClean="0">
                <a:latin typeface="Trebuchet MS"/>
                <a:cs typeface="Trebuchet MS"/>
              </a:rPr>
              <a:t>, Soil types, Porosity, </a:t>
            </a:r>
            <a:r>
              <a:rPr lang="en-GB" sz="2595" i="1" dirty="0" err="1" smtClean="0">
                <a:latin typeface="Trebuchet MS"/>
                <a:cs typeface="Trebuchet MS"/>
              </a:rPr>
              <a:t>Transmissivity</a:t>
            </a:r>
            <a:r>
              <a:rPr lang="en-GB" sz="2595" i="1" dirty="0" smtClean="0">
                <a:latin typeface="Trebuchet MS"/>
                <a:cs typeface="Trebuchet MS"/>
              </a:rPr>
              <a:t> and vertical connectivity, Total groundwater volume, Groundwater depletion, Natural discharge mechanism, Discharge by springs</a:t>
            </a:r>
            <a:endParaRPr lang="en-US" sz="2595" i="1" dirty="0" smtClean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/>
        </p:nvSpPr>
        <p:spPr bwMode="auto">
          <a:xfrm>
            <a:off x="179513" y="152400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8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GGRETA – Data to be collected</a:t>
            </a:r>
            <a:endParaRPr lang="en-US" altLang="en-US" sz="2800" dirty="0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1235075" y="836712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0070C0"/>
                </a:solidFill>
              </a:rPr>
              <a:pPr/>
              <a:t>6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61344" y="1066801"/>
            <a:ext cx="8554056" cy="4835728"/>
          </a:xfrm>
        </p:spPr>
        <p:txBody>
          <a:bodyPr vert="horz">
            <a:normAutofit fontScale="70000" lnSpcReduction="20000"/>
          </a:bodyPr>
          <a:lstStyle/>
          <a:p>
            <a:r>
              <a:rPr lang="en-US" sz="4000" b="1" dirty="0" smtClean="0">
                <a:latin typeface="Trebuchet MS"/>
                <a:cs typeface="Trebuchet MS"/>
              </a:rPr>
              <a:t>Hydrogeology:</a:t>
            </a:r>
          </a:p>
          <a:p>
            <a:pPr>
              <a:buNone/>
            </a:pPr>
            <a:endParaRPr lang="en-US" sz="2400" dirty="0" smtClean="0">
              <a:latin typeface="Trebuchet MS"/>
              <a:cs typeface="Trebuchet MS"/>
            </a:endParaRPr>
          </a:p>
          <a:p>
            <a:pPr lvl="1">
              <a:buNone/>
            </a:pPr>
            <a:r>
              <a:rPr lang="en-US" sz="3429" b="1" dirty="0" smtClean="0">
                <a:latin typeface="Trebuchet MS"/>
                <a:cs typeface="Trebuchet MS"/>
              </a:rPr>
              <a:t>A. </a:t>
            </a:r>
            <a:r>
              <a:rPr lang="en-US" sz="3429" b="1" dirty="0" err="1" smtClean="0">
                <a:latin typeface="Trebuchet MS"/>
                <a:cs typeface="Trebuchet MS"/>
              </a:rPr>
              <a:t>Physiography</a:t>
            </a:r>
            <a:r>
              <a:rPr lang="en-US" sz="3429" b="1" dirty="0" smtClean="0">
                <a:latin typeface="Trebuchet MS"/>
                <a:cs typeface="Trebuchet MS"/>
              </a:rPr>
              <a:t> and Climate</a:t>
            </a:r>
          </a:p>
          <a:p>
            <a:pPr lvl="1">
              <a:buNone/>
            </a:pPr>
            <a:r>
              <a:rPr lang="en-US" sz="2595" dirty="0" smtClean="0">
                <a:latin typeface="Trebuchet MS"/>
                <a:cs typeface="Trebuchet MS"/>
              </a:rPr>
              <a:t>	</a:t>
            </a:r>
            <a:r>
              <a:rPr lang="en-US" sz="2595" i="1" dirty="0" smtClean="0">
                <a:latin typeface="Trebuchet MS"/>
                <a:cs typeface="Trebuchet MS"/>
              </a:rPr>
              <a:t>Temperature, Precipitation, </a:t>
            </a:r>
            <a:r>
              <a:rPr lang="en-US" sz="2595" i="1" dirty="0" err="1" smtClean="0">
                <a:latin typeface="Trebuchet MS"/>
                <a:cs typeface="Trebuchet MS"/>
              </a:rPr>
              <a:t>Evapo-trasnpiration</a:t>
            </a:r>
            <a:r>
              <a:rPr lang="en-US" sz="2595" i="1" dirty="0" smtClean="0">
                <a:latin typeface="Trebuchet MS"/>
                <a:cs typeface="Trebuchet MS"/>
              </a:rPr>
              <a:t>, Land use, Topography and Surface water network</a:t>
            </a:r>
          </a:p>
          <a:p>
            <a:pPr lvl="1">
              <a:buNone/>
            </a:pPr>
            <a:endParaRPr lang="en-US" sz="2595" i="1" dirty="0" smtClean="0">
              <a:latin typeface="Trebuchet MS"/>
              <a:cs typeface="Trebuchet MS"/>
            </a:endParaRPr>
          </a:p>
          <a:p>
            <a:pPr lvl="1">
              <a:buNone/>
            </a:pPr>
            <a:r>
              <a:rPr lang="en-US" sz="3429" b="1" dirty="0" smtClean="0">
                <a:latin typeface="Trebuchet MS"/>
                <a:cs typeface="Trebuchet MS"/>
              </a:rPr>
              <a:t>B. Aquifer geometry</a:t>
            </a:r>
          </a:p>
          <a:p>
            <a:pPr lvl="1">
              <a:buNone/>
            </a:pPr>
            <a:r>
              <a:rPr lang="en-US" sz="2595" dirty="0" smtClean="0">
                <a:latin typeface="Trebuchet MS"/>
                <a:cs typeface="Trebuchet MS"/>
              </a:rPr>
              <a:t>	</a:t>
            </a:r>
            <a:r>
              <a:rPr lang="en-GB" sz="2595" i="1" dirty="0" err="1" smtClean="0">
                <a:latin typeface="Trebuchet MS"/>
                <a:cs typeface="Trebuchet MS"/>
              </a:rPr>
              <a:t>Hydrogeological</a:t>
            </a:r>
            <a:r>
              <a:rPr lang="en-GB" sz="2595" i="1" dirty="0" smtClean="0">
                <a:latin typeface="Trebuchet MS"/>
                <a:cs typeface="Trebuchet MS"/>
              </a:rPr>
              <a:t> map, Geo-referenced boundary of the </a:t>
            </a:r>
            <a:r>
              <a:rPr lang="en-GB" sz="2595" i="1" dirty="0" err="1" smtClean="0">
                <a:latin typeface="Trebuchet MS"/>
                <a:cs typeface="Trebuchet MS"/>
              </a:rPr>
              <a:t>Transboundary</a:t>
            </a:r>
            <a:r>
              <a:rPr lang="en-GB" sz="2595" i="1" dirty="0" smtClean="0">
                <a:latin typeface="Trebuchet MS"/>
                <a:cs typeface="Trebuchet MS"/>
              </a:rPr>
              <a:t> Aquifer, Depth of water table/</a:t>
            </a:r>
            <a:r>
              <a:rPr lang="en-GB" sz="2595" i="1" dirty="0" err="1" smtClean="0">
                <a:latin typeface="Trebuchet MS"/>
                <a:cs typeface="Trebuchet MS"/>
              </a:rPr>
              <a:t>piezometric</a:t>
            </a:r>
            <a:r>
              <a:rPr lang="en-GB" sz="2595" i="1" dirty="0" smtClean="0">
                <a:latin typeface="Trebuchet MS"/>
                <a:cs typeface="Trebuchet MS"/>
              </a:rPr>
              <a:t> surface, Depth to top of aquifer formation, Vertical thickness of the aquifer, Degree of confinement, Aquifer's cross section</a:t>
            </a:r>
          </a:p>
          <a:p>
            <a:pPr lvl="1">
              <a:buNone/>
            </a:pPr>
            <a:endParaRPr lang="en-GB" sz="2595" i="1" dirty="0" smtClean="0">
              <a:latin typeface="Trebuchet MS"/>
              <a:cs typeface="Trebuchet MS"/>
            </a:endParaRPr>
          </a:p>
          <a:p>
            <a:pPr lvl="1">
              <a:buNone/>
            </a:pPr>
            <a:r>
              <a:rPr lang="en-US" sz="3429" b="1" dirty="0" smtClean="0">
                <a:latin typeface="Trebuchet MS"/>
                <a:cs typeface="Trebuchet MS"/>
              </a:rPr>
              <a:t>C. </a:t>
            </a:r>
            <a:r>
              <a:rPr lang="en-US" sz="3429" b="1" dirty="0" err="1" smtClean="0">
                <a:latin typeface="Trebuchet MS"/>
                <a:cs typeface="Trebuchet MS"/>
              </a:rPr>
              <a:t>Hydrogeological</a:t>
            </a:r>
            <a:r>
              <a:rPr lang="en-US" sz="3429" b="1" dirty="0" smtClean="0">
                <a:latin typeface="Trebuchet MS"/>
                <a:cs typeface="Trebuchet MS"/>
              </a:rPr>
              <a:t> Characteristics</a:t>
            </a:r>
          </a:p>
          <a:p>
            <a:pPr lvl="1">
              <a:buNone/>
            </a:pPr>
            <a:r>
              <a:rPr lang="en-US" sz="2595" dirty="0" smtClean="0">
                <a:latin typeface="Trebuchet MS"/>
                <a:cs typeface="Trebuchet MS"/>
              </a:rPr>
              <a:t>	</a:t>
            </a:r>
            <a:r>
              <a:rPr lang="en-GB" sz="2595" i="1" dirty="0" smtClean="0">
                <a:latin typeface="Trebuchet MS"/>
                <a:cs typeface="Trebuchet MS"/>
              </a:rPr>
              <a:t>Aquifer recharge, Aquifer </a:t>
            </a:r>
            <a:r>
              <a:rPr lang="en-GB" sz="2595" i="1" dirty="0" err="1" smtClean="0">
                <a:latin typeface="Trebuchet MS"/>
                <a:cs typeface="Trebuchet MS"/>
              </a:rPr>
              <a:t>lithology</a:t>
            </a:r>
            <a:r>
              <a:rPr lang="en-GB" sz="2595" i="1" dirty="0" smtClean="0">
                <a:latin typeface="Trebuchet MS"/>
                <a:cs typeface="Trebuchet MS"/>
              </a:rPr>
              <a:t>, Soil types, Porosity, </a:t>
            </a:r>
            <a:r>
              <a:rPr lang="en-GB" sz="2595" i="1" dirty="0" err="1" smtClean="0">
                <a:latin typeface="Trebuchet MS"/>
                <a:cs typeface="Trebuchet MS"/>
              </a:rPr>
              <a:t>Transmissivity</a:t>
            </a:r>
            <a:r>
              <a:rPr lang="en-GB" sz="2595" i="1" dirty="0" smtClean="0">
                <a:latin typeface="Trebuchet MS"/>
                <a:cs typeface="Trebuchet MS"/>
              </a:rPr>
              <a:t> and vertical connectivity, Total groundwater volume, Groundwater depletion, Natural discharge mechanism, Discharge by springs</a:t>
            </a:r>
            <a:endParaRPr lang="en-US" sz="2595" i="1" dirty="0" smtClean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/>
        </p:nvSpPr>
        <p:spPr bwMode="auto">
          <a:xfrm>
            <a:off x="179513" y="152400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8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GGRETA – Data to be collected</a:t>
            </a:r>
            <a:endParaRPr lang="en-US" altLang="en-US" sz="2800" dirty="0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1235075" y="836712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0070C0"/>
                </a:solidFill>
              </a:rPr>
              <a:pPr/>
              <a:t>7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61344" y="1066801"/>
            <a:ext cx="8554056" cy="4835728"/>
          </a:xfrm>
        </p:spPr>
        <p:txBody>
          <a:bodyPr vert="horz">
            <a:normAutofit fontScale="77500" lnSpcReduction="20000"/>
          </a:bodyPr>
          <a:lstStyle/>
          <a:p>
            <a:r>
              <a:rPr lang="en-US" sz="4000" b="1" dirty="0" smtClean="0">
                <a:latin typeface="Trebuchet MS"/>
                <a:cs typeface="Trebuchet MS"/>
              </a:rPr>
              <a:t>Environmental &amp; Socio-economic:</a:t>
            </a:r>
          </a:p>
          <a:p>
            <a:pPr>
              <a:buNone/>
            </a:pPr>
            <a:endParaRPr lang="en-US" sz="2400" dirty="0" smtClean="0">
              <a:latin typeface="Trebuchet MS"/>
              <a:cs typeface="Trebuchet MS"/>
            </a:endParaRPr>
          </a:p>
          <a:p>
            <a:pPr lvl="1">
              <a:buNone/>
            </a:pPr>
            <a:r>
              <a:rPr lang="en-US" sz="3429" b="1" dirty="0" smtClean="0">
                <a:latin typeface="Trebuchet MS"/>
                <a:cs typeface="Trebuchet MS"/>
              </a:rPr>
              <a:t>D. Environmental</a:t>
            </a:r>
          </a:p>
          <a:p>
            <a:pPr lvl="1">
              <a:buNone/>
            </a:pPr>
            <a:r>
              <a:rPr lang="en-GB" dirty="0" smtClean="0"/>
              <a:t>	</a:t>
            </a:r>
            <a:r>
              <a:rPr lang="en-GB" sz="2909" i="1" dirty="0" smtClean="0"/>
              <a:t>Suitable for human  consumption (natural groundwater quality), Groundwater pollution, Solid Waste and waste water control, Shallow groundwater table</a:t>
            </a:r>
          </a:p>
          <a:p>
            <a:pPr lvl="1">
              <a:buNone/>
            </a:pPr>
            <a:endParaRPr lang="en-US" sz="2595" i="1" dirty="0" smtClean="0">
              <a:latin typeface="Trebuchet MS"/>
              <a:cs typeface="Trebuchet MS"/>
            </a:endParaRPr>
          </a:p>
          <a:p>
            <a:pPr lvl="1">
              <a:buNone/>
            </a:pPr>
            <a:r>
              <a:rPr lang="en-US" sz="3429" b="1" dirty="0" smtClean="0">
                <a:latin typeface="Trebuchet MS"/>
                <a:cs typeface="Trebuchet MS"/>
              </a:rPr>
              <a:t>E. Socio-economic</a:t>
            </a:r>
          </a:p>
          <a:p>
            <a:pPr lvl="1">
              <a:buNone/>
            </a:pPr>
            <a:r>
              <a:rPr lang="en-US" sz="3429" b="1" dirty="0" smtClean="0">
                <a:latin typeface="Trebuchet MS"/>
                <a:cs typeface="Trebuchet MS"/>
              </a:rPr>
              <a:t>	</a:t>
            </a:r>
            <a:r>
              <a:rPr lang="en-GB" i="1" dirty="0" smtClean="0">
                <a:latin typeface="Trebuchet MS"/>
                <a:cs typeface="Trebuchet MS"/>
              </a:rPr>
              <a:t>Population (total and density), Groundwater and Surface water use</a:t>
            </a:r>
            <a:r>
              <a:rPr lang="en-GB" sz="3600" i="1" dirty="0" smtClean="0">
                <a:latin typeface="Trebuchet MS"/>
                <a:cs typeface="Trebuchet MS"/>
              </a:rPr>
              <a:t>, </a:t>
            </a:r>
            <a:r>
              <a:rPr lang="en-GB" i="1" dirty="0" smtClean="0">
                <a:latin typeface="Trebuchet MS"/>
                <a:cs typeface="Trebuchet MS"/>
              </a:rPr>
              <a:t>Dependence of industry and agriculture on groundwater</a:t>
            </a:r>
            <a:r>
              <a:rPr lang="en-GB" sz="3600" i="1" dirty="0" smtClean="0">
                <a:latin typeface="Trebuchet MS"/>
                <a:cs typeface="Trebuchet MS"/>
              </a:rPr>
              <a:t>, </a:t>
            </a:r>
            <a:r>
              <a:rPr lang="en-GB" i="1" dirty="0" smtClean="0">
                <a:latin typeface="Trebuchet MS"/>
                <a:cs typeface="Trebuchet MS"/>
              </a:rPr>
              <a:t>Percentage of population covered by public water supply</a:t>
            </a:r>
            <a:r>
              <a:rPr lang="en-GB" sz="3600" i="1" dirty="0" smtClean="0">
                <a:latin typeface="Trebuchet MS"/>
                <a:cs typeface="Trebuchet MS"/>
              </a:rPr>
              <a:t>, </a:t>
            </a:r>
            <a:r>
              <a:rPr lang="en-GB" i="1" dirty="0" smtClean="0">
                <a:latin typeface="Trebuchet MS"/>
                <a:cs typeface="Trebuchet MS"/>
              </a:rPr>
              <a:t>Percentage of population covered by public sanitation</a:t>
            </a:r>
            <a:endParaRPr lang="en-GB" sz="3600" i="1" dirty="0" smtClean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/>
        </p:nvSpPr>
        <p:spPr bwMode="auto">
          <a:xfrm>
            <a:off x="179513" y="152400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8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GGRETA – Data to be collected</a:t>
            </a:r>
            <a:endParaRPr lang="en-US" altLang="en-US" sz="2800" dirty="0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1235075" y="836712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0070C0"/>
                </a:solidFill>
              </a:rPr>
              <a:pPr/>
              <a:t>8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61344" y="1066801"/>
            <a:ext cx="8554056" cy="4835728"/>
          </a:xfrm>
        </p:spPr>
        <p:txBody>
          <a:bodyPr vert="horz">
            <a:normAutofit fontScale="77500" lnSpcReduction="20000"/>
          </a:bodyPr>
          <a:lstStyle/>
          <a:p>
            <a:r>
              <a:rPr lang="en-US" sz="4000" b="1" dirty="0" smtClean="0">
                <a:latin typeface="Trebuchet MS"/>
                <a:cs typeface="Trebuchet MS"/>
              </a:rPr>
              <a:t>Legal &amp; Institutional:</a:t>
            </a:r>
          </a:p>
          <a:p>
            <a:pPr>
              <a:buNone/>
            </a:pPr>
            <a:endParaRPr lang="en-US" sz="2400" dirty="0" smtClean="0">
              <a:latin typeface="Trebuchet MS"/>
              <a:cs typeface="Trebuchet MS"/>
            </a:endParaRPr>
          </a:p>
          <a:p>
            <a:pPr lvl="1">
              <a:buNone/>
            </a:pPr>
            <a:r>
              <a:rPr lang="en-US" sz="3429" b="1" dirty="0" smtClean="0">
                <a:latin typeface="Trebuchet MS"/>
                <a:cs typeface="Trebuchet MS"/>
              </a:rPr>
              <a:t>F. </a:t>
            </a:r>
            <a:r>
              <a:rPr lang="en-US" sz="3429" b="1" dirty="0" err="1" smtClean="0">
                <a:latin typeface="Trebuchet MS"/>
                <a:cs typeface="Trebuchet MS"/>
              </a:rPr>
              <a:t>Transboundary</a:t>
            </a:r>
            <a:r>
              <a:rPr lang="en-US" sz="3429" b="1" dirty="0" smtClean="0">
                <a:latin typeface="Trebuchet MS"/>
                <a:cs typeface="Trebuchet MS"/>
              </a:rPr>
              <a:t> legal and institutional framework</a:t>
            </a:r>
            <a:r>
              <a:rPr lang="en-US" sz="3200" dirty="0" smtClean="0"/>
              <a:t> </a:t>
            </a:r>
            <a:endParaRPr lang="en-US" sz="3429" b="1" dirty="0" smtClean="0">
              <a:latin typeface="Trebuchet MS"/>
              <a:cs typeface="Trebuchet MS"/>
            </a:endParaRPr>
          </a:p>
          <a:p>
            <a:pPr lvl="1">
              <a:buNone/>
            </a:pPr>
            <a:r>
              <a:rPr lang="en-GB" dirty="0" smtClean="0"/>
              <a:t>	</a:t>
            </a:r>
            <a:r>
              <a:rPr lang="en-GB" i="1" dirty="0" smtClean="0"/>
              <a:t>Agreement, treaty, </a:t>
            </a:r>
            <a:r>
              <a:rPr lang="en-GB" i="1" dirty="0" err="1" smtClean="0"/>
              <a:t>MoU</a:t>
            </a:r>
            <a:endParaRPr lang="en-GB" i="1" dirty="0" smtClean="0"/>
          </a:p>
          <a:p>
            <a:pPr lvl="1">
              <a:buNone/>
            </a:pPr>
            <a:endParaRPr lang="en-US" sz="2595" i="1" dirty="0" smtClean="0">
              <a:latin typeface="Trebuchet MS"/>
              <a:cs typeface="Trebuchet MS"/>
            </a:endParaRPr>
          </a:p>
          <a:p>
            <a:pPr lvl="1">
              <a:buNone/>
            </a:pPr>
            <a:r>
              <a:rPr lang="en-US" sz="3429" b="1" dirty="0" smtClean="0">
                <a:latin typeface="Trebuchet MS"/>
                <a:cs typeface="Trebuchet MS"/>
              </a:rPr>
              <a:t>I. Domestic legal and institutional framework</a:t>
            </a:r>
          </a:p>
          <a:p>
            <a:pPr lvl="1">
              <a:buNone/>
            </a:pPr>
            <a:r>
              <a:rPr lang="en-US" sz="3429" b="1" dirty="0" smtClean="0">
                <a:latin typeface="Trebuchet MS"/>
                <a:cs typeface="Trebuchet MS"/>
              </a:rPr>
              <a:t>	</a:t>
            </a:r>
            <a:r>
              <a:rPr lang="en-GB" i="1" dirty="0" smtClean="0">
                <a:latin typeface="Trebuchet MS"/>
                <a:cs typeface="Trebuchet MS"/>
              </a:rPr>
              <a:t>Ownership of groundwater, Water resources planning, Groundwater resources abstraction and use, </a:t>
            </a:r>
            <a:r>
              <a:rPr lang="en-US" i="1" dirty="0" smtClean="0">
                <a:latin typeface="Trebuchet MS"/>
                <a:cs typeface="Trebuchet MS"/>
              </a:rPr>
              <a:t>Abatement and control of groundwater pollution, Water resources protection measures, Government and non-government (including informal) water institutions, Implementation, administration and enforcement of the legislation on the statute books</a:t>
            </a:r>
            <a:endParaRPr lang="en-GB" sz="3600" i="1" dirty="0" smtClean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/>
        </p:nvSpPr>
        <p:spPr bwMode="auto">
          <a:xfrm>
            <a:off x="179513" y="152400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8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GGRETA – Indicators</a:t>
            </a:r>
            <a:endParaRPr lang="en-US" altLang="en-US" sz="2800" dirty="0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1235075" y="836712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V="1">
            <a:off x="1235075" y="5678488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0070C0"/>
                </a:solidFill>
              </a:rPr>
              <a:pPr/>
              <a:t>9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  <p:grpSp>
        <p:nvGrpSpPr>
          <p:cNvPr id="7" name="Groupe 1"/>
          <p:cNvGrpSpPr>
            <a:grpSpLocks/>
          </p:cNvGrpSpPr>
          <p:nvPr/>
        </p:nvGrpSpPr>
        <p:grpSpPr bwMode="auto">
          <a:xfrm>
            <a:off x="457200" y="1219200"/>
            <a:ext cx="8245475" cy="4043363"/>
            <a:chOff x="1662113" y="2871788"/>
            <a:chExt cx="11012487" cy="5878512"/>
          </a:xfrm>
        </p:grpSpPr>
        <p:pic>
          <p:nvPicPr>
            <p:cNvPr id="12" name="Picture 1" descr="tile_paper_medgray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0863" y="2871788"/>
              <a:ext cx="10529887" cy="5878512"/>
            </a:xfrm>
            <a:prstGeom prst="rect">
              <a:avLst/>
            </a:prstGeom>
            <a:noFill/>
            <a:ln w="25400">
              <a:noFill/>
              <a:miter lim="0"/>
              <a:headEnd/>
              <a:tailEnd/>
            </a:ln>
          </p:spPr>
        </p:pic>
        <p:sp>
          <p:nvSpPr>
            <p:cNvPr id="13" name="ZoneTexte 15"/>
            <p:cNvSpPr txBox="1"/>
            <p:nvPr/>
          </p:nvSpPr>
          <p:spPr bwMode="auto">
            <a:xfrm>
              <a:off x="4231835" y="7836327"/>
              <a:ext cx="2213523" cy="8493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rgbClr val="164F86"/>
                  </a:solidFill>
                  <a:latin typeface="Trebuchet MS" pitchFamily="-103" charset="0"/>
                  <a:ea typeface="Trebuchet MS" pitchFamily="-103" charset="0"/>
                  <a:cs typeface="Trebuchet MS" pitchFamily="-103" charset="0"/>
                  <a:sym typeface="Trebuchet MS" pitchFamily="-103" charset="0"/>
                </a:rPr>
                <a:t>1. Data to be collected</a:t>
              </a:r>
              <a:endParaRPr lang="fr-FR" sz="1600" b="1">
                <a:solidFill>
                  <a:srgbClr val="000000"/>
                </a:solidFill>
              </a:endParaRPr>
            </a:p>
          </p:txBody>
        </p:sp>
        <p:sp>
          <p:nvSpPr>
            <p:cNvPr id="14" name="Ellipse 16"/>
            <p:cNvSpPr>
              <a:spLocks noChangeArrowheads="1"/>
            </p:cNvSpPr>
            <p:nvPr/>
          </p:nvSpPr>
          <p:spPr bwMode="auto">
            <a:xfrm>
              <a:off x="1662113" y="3647281"/>
              <a:ext cx="3014970" cy="5038395"/>
            </a:xfrm>
            <a:prstGeom prst="ellipse">
              <a:avLst/>
            </a:prstGeom>
            <a:noFill/>
            <a:ln w="25400">
              <a:solidFill>
                <a:srgbClr val="013360"/>
              </a:solidFill>
              <a:miter lim="0"/>
              <a:headEnd/>
              <a:tailEnd/>
            </a:ln>
            <a:effectLst>
              <a:outerShdw blurRad="38100" dist="2694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marL="228600"/>
              <a:endParaRPr lang="fr-FR"/>
            </a:p>
          </p:txBody>
        </p:sp>
        <p:sp>
          <p:nvSpPr>
            <p:cNvPr id="15" name="Ellipse 17"/>
            <p:cNvSpPr>
              <a:spLocks noChangeArrowheads="1"/>
            </p:cNvSpPr>
            <p:nvPr/>
          </p:nvSpPr>
          <p:spPr bwMode="auto">
            <a:xfrm rot="5400000">
              <a:off x="7323370" y="68604"/>
              <a:ext cx="2548047" cy="8154414"/>
            </a:xfrm>
            <a:prstGeom prst="ellipse">
              <a:avLst/>
            </a:prstGeom>
            <a:noFill/>
            <a:ln w="25400">
              <a:solidFill>
                <a:srgbClr val="013360"/>
              </a:solidFill>
              <a:miter lim="0"/>
              <a:headEnd/>
              <a:tailEnd/>
            </a:ln>
            <a:effectLst>
              <a:outerShdw blurRad="38100" dist="2694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marL="228600"/>
              <a:endParaRPr lang="fr-FR"/>
            </a:p>
          </p:txBody>
        </p:sp>
        <p:sp>
          <p:nvSpPr>
            <p:cNvPr id="16" name="Flèche courbée vers le haut 18"/>
            <p:cNvSpPr>
              <a:spLocks noChangeArrowheads="1"/>
            </p:cNvSpPr>
            <p:nvPr/>
          </p:nvSpPr>
          <p:spPr bwMode="auto">
            <a:xfrm rot="-1560471">
              <a:off x="5510334" y="6123780"/>
              <a:ext cx="3542909" cy="1329416"/>
            </a:xfrm>
            <a:prstGeom prst="curvedUpArrow">
              <a:avLst>
                <a:gd name="adj1" fmla="val 25009"/>
                <a:gd name="adj2" fmla="val 50006"/>
                <a:gd name="adj3" fmla="val 25000"/>
              </a:avLst>
            </a:prstGeom>
            <a:solidFill>
              <a:srgbClr val="C1E1FE"/>
            </a:solidFill>
            <a:ln w="25400">
              <a:solidFill>
                <a:srgbClr val="013360"/>
              </a:solidFill>
              <a:miter lim="0"/>
              <a:headEnd/>
              <a:tailEnd/>
            </a:ln>
            <a:effectLst>
              <a:outerShdw blurRad="38100" dist="2694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marL="228600"/>
              <a:endParaRPr lang="fr-FR"/>
            </a:p>
          </p:txBody>
        </p:sp>
        <p:sp>
          <p:nvSpPr>
            <p:cNvPr id="17" name="ZoneTexte 22"/>
            <p:cNvSpPr txBox="1"/>
            <p:nvPr/>
          </p:nvSpPr>
          <p:spPr bwMode="auto">
            <a:xfrm>
              <a:off x="10321142" y="5461380"/>
              <a:ext cx="2099030" cy="155098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rgbClr val="164F86"/>
                  </a:solidFill>
                  <a:latin typeface="Trebuchet MS" pitchFamily="-103" charset="0"/>
                  <a:ea typeface="Trebuchet MS" pitchFamily="-103" charset="0"/>
                  <a:cs typeface="Trebuchet MS" pitchFamily="-103" charset="0"/>
                  <a:sym typeface="Trebuchet MS" pitchFamily="-103" charset="0"/>
                </a:rPr>
                <a:t>2. Indicators calculated from data collected</a:t>
              </a:r>
              <a:endParaRPr lang="fr-FR" sz="1600" b="1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5596</TotalTime>
  <Words>1346</Words>
  <Application>Microsoft Office PowerPoint</Application>
  <PresentationFormat>On-screen Show (4:3)</PresentationFormat>
  <Paragraphs>321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 del Val Alonso</dc:creator>
  <cp:lastModifiedBy>Andrew</cp:lastModifiedBy>
  <cp:revision>414</cp:revision>
  <dcterms:created xsi:type="dcterms:W3CDTF">2015-07-30T20:36:09Z</dcterms:created>
  <dcterms:modified xsi:type="dcterms:W3CDTF">2015-07-31T10:15:27Z</dcterms:modified>
</cp:coreProperties>
</file>