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9" r:id="rId2"/>
    <p:sldId id="260" r:id="rId3"/>
    <p:sldId id="292" r:id="rId4"/>
    <p:sldId id="293" r:id="rId5"/>
    <p:sldId id="294" r:id="rId6"/>
    <p:sldId id="295" r:id="rId7"/>
    <p:sldId id="277" r:id="rId8"/>
    <p:sldId id="280" r:id="rId9"/>
    <p:sldId id="282" r:id="rId10"/>
    <p:sldId id="272" r:id="rId11"/>
    <p:sldId id="273" r:id="rId12"/>
    <p:sldId id="265" r:id="rId13"/>
    <p:sldId id="275" r:id="rId14"/>
    <p:sldId id="274" r:id="rId15"/>
    <p:sldId id="291" r:id="rId16"/>
    <p:sldId id="284" r:id="rId17"/>
    <p:sldId id="289" r:id="rId18"/>
    <p:sldId id="286" r:id="rId19"/>
    <p:sldId id="287" r:id="rId20"/>
    <p:sldId id="288" r:id="rId21"/>
    <p:sldId id="278" r:id="rId22"/>
    <p:sldId id="296" r:id="rId23"/>
    <p:sldId id="271" r:id="rId24"/>
    <p:sldId id="298" r:id="rId25"/>
    <p:sldId id="299" r:id="rId26"/>
    <p:sldId id="300" r:id="rId27"/>
  </p:sldIdLst>
  <p:sldSz cx="9144000" cy="6858000" type="screen4x3"/>
  <p:notesSz cx="6724650" cy="97742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k Tandi" initials="NT" lastIdx="1" clrIdx="0">
    <p:extLst>
      <p:ext uri="{19B8F6BF-5375-455C-9EA6-DF929625EA0E}">
        <p15:presenceInfo xmlns:p15="http://schemas.microsoft.com/office/powerpoint/2012/main" userId="S-1-5-21-598667566-2387075804-3005284135-15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89586" autoAdjust="0"/>
  </p:normalViewPr>
  <p:slideViewPr>
    <p:cSldViewPr>
      <p:cViewPr>
        <p:scale>
          <a:sx n="62" d="100"/>
          <a:sy n="62" d="100"/>
        </p:scale>
        <p:origin x="268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29T12:10:44.44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88712"/>
          </a:xfrm>
          <a:prstGeom prst="rect">
            <a:avLst/>
          </a:prstGeom>
        </p:spPr>
        <p:txBody>
          <a:bodyPr vert="horz" lIns="90187" tIns="45093" rIns="90187" bIns="4509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187" tIns="45093" rIns="90187" bIns="45093" rtlCol="0"/>
          <a:lstStyle>
            <a:lvl1pPr algn="r">
              <a:defRPr sz="1200"/>
            </a:lvl1pPr>
          </a:lstStyle>
          <a:p>
            <a:fld id="{FB2B6EB0-4F6A-4C58-BD49-C3C14520575D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283829"/>
            <a:ext cx="2914015" cy="488712"/>
          </a:xfrm>
          <a:prstGeom prst="rect">
            <a:avLst/>
          </a:prstGeom>
        </p:spPr>
        <p:txBody>
          <a:bodyPr vert="horz" lIns="90187" tIns="45093" rIns="90187" bIns="4509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187" tIns="45093" rIns="90187" bIns="45093" rtlCol="0" anchor="b"/>
          <a:lstStyle>
            <a:lvl1pPr algn="r">
              <a:defRPr sz="1200"/>
            </a:lvl1pPr>
          </a:lstStyle>
          <a:p>
            <a:fld id="{89DA0158-6E98-488C-866E-B889D4F7E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9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88712"/>
          </a:xfrm>
          <a:prstGeom prst="rect">
            <a:avLst/>
          </a:prstGeom>
        </p:spPr>
        <p:txBody>
          <a:bodyPr vert="horz" lIns="90187" tIns="45093" rIns="90187" bIns="4509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187" tIns="45093" rIns="90187" bIns="45093" rtlCol="0"/>
          <a:lstStyle>
            <a:lvl1pPr algn="r">
              <a:defRPr sz="1200"/>
            </a:lvl1pPr>
          </a:lstStyle>
          <a:p>
            <a:fld id="{8261A125-94DC-4C06-8F8F-B303F21AE384}" type="datetimeFigureOut">
              <a:rPr lang="sv-SE" smtClean="0"/>
              <a:t>2015-07-29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87" tIns="45093" rIns="90187" bIns="4509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187" tIns="45093" rIns="90187" bIns="45093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283829"/>
            <a:ext cx="2914015" cy="488712"/>
          </a:xfrm>
          <a:prstGeom prst="rect">
            <a:avLst/>
          </a:prstGeom>
        </p:spPr>
        <p:txBody>
          <a:bodyPr vert="horz" lIns="90187" tIns="45093" rIns="90187" bIns="4509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187" tIns="45093" rIns="90187" bIns="45093" rtlCol="0" anchor="b"/>
          <a:lstStyle>
            <a:lvl1pPr algn="r">
              <a:defRPr sz="1200"/>
            </a:lvl1pPr>
          </a:lstStyle>
          <a:p>
            <a:fld id="{2163825C-4A9F-410A-83B5-1896FD095F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316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noProof="0" dirty="0" smtClean="0"/>
              <a:t>Cost</a:t>
            </a:r>
            <a:r>
              <a:rPr lang="sv-SE" dirty="0" smtClean="0"/>
              <a:t> </a:t>
            </a:r>
            <a:r>
              <a:rPr lang="en-GB" noProof="0" dirty="0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water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textiles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also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related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other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costs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such</a:t>
            </a:r>
            <a:r>
              <a:rPr lang="sv-SE" baseline="0" dirty="0" smtClean="0"/>
              <a:t> as </a:t>
            </a:r>
            <a:r>
              <a:rPr lang="sv-SE" baseline="0" dirty="0" err="1" smtClean="0"/>
              <a:t>chemicals</a:t>
            </a:r>
            <a:r>
              <a:rPr lang="sv-SE" baseline="0" dirty="0" smtClean="0"/>
              <a:t> etc. </a:t>
            </a:r>
            <a:r>
              <a:rPr lang="sv-SE" baseline="0" dirty="0" err="1" smtClean="0"/>
              <a:t>Effecient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water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improved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effiiany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production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cycles</a:t>
            </a:r>
            <a:r>
              <a:rPr lang="sv-SE" baseline="0" dirty="0" smtClean="0"/>
              <a:t> </a:t>
            </a:r>
          </a:p>
          <a:p>
            <a:pPr marL="228600" indent="-228600">
              <a:buAutoNum type="arabicPeriod"/>
            </a:pPr>
            <a:r>
              <a:rPr lang="sv-SE" baseline="0" dirty="0" err="1" smtClean="0"/>
              <a:t>This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now</a:t>
            </a:r>
            <a:r>
              <a:rPr lang="sv-SE" baseline="0" dirty="0" smtClean="0"/>
              <a:t> a real </a:t>
            </a:r>
            <a:r>
              <a:rPr lang="sv-SE" baseline="0" dirty="0" err="1" smtClean="0"/>
              <a:t>issue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concern</a:t>
            </a:r>
            <a:r>
              <a:rPr lang="sv-SE" baseline="0" dirty="0" smtClean="0"/>
              <a:t> at board </a:t>
            </a:r>
            <a:r>
              <a:rPr lang="sv-SE" baseline="0" dirty="0" err="1" smtClean="0"/>
              <a:t>room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level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also</a:t>
            </a:r>
            <a:r>
              <a:rPr lang="sv-SE" baseline="0" dirty="0" smtClean="0"/>
              <a:t> a realisation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production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effeciencies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fast </a:t>
            </a:r>
            <a:r>
              <a:rPr lang="sv-SE" baseline="0" dirty="0" err="1" smtClean="0"/>
              <a:t>reaching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diminishing</a:t>
            </a:r>
            <a:r>
              <a:rPr lang="sv-SE" baseline="0" dirty="0" smtClean="0"/>
              <a:t> marginal </a:t>
            </a:r>
            <a:r>
              <a:rPr lang="sv-SE" baseline="0" dirty="0" err="1" smtClean="0"/>
              <a:t>retruns</a:t>
            </a:r>
            <a:r>
              <a:rPr lang="sv-SE" baseline="0" dirty="0" smtClean="0"/>
              <a:t> .</a:t>
            </a:r>
          </a:p>
          <a:p>
            <a:pPr marL="228600" indent="-228600">
              <a:buAutoNum type="arabicPeriod"/>
            </a:pPr>
            <a:r>
              <a:rPr lang="sv-SE" baseline="0" dirty="0" smtClean="0"/>
              <a:t>Investment has to be </a:t>
            </a:r>
            <a:r>
              <a:rPr lang="sv-SE" baseline="0" dirty="0" err="1" smtClean="0"/>
              <a:t>outside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many</a:t>
            </a:r>
            <a:r>
              <a:rPr lang="sv-SE" baseline="0" dirty="0" smtClean="0"/>
              <a:t> different forms. </a:t>
            </a:r>
            <a:r>
              <a:rPr lang="sv-SE" baseline="0" dirty="0" err="1" smtClean="0"/>
              <a:t>Food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beverage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sector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helping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farmes</a:t>
            </a:r>
            <a:r>
              <a:rPr lang="sv-SE" baseline="0" dirty="0" smtClean="0"/>
              <a:t> to save </a:t>
            </a:r>
            <a:r>
              <a:rPr lang="sv-SE" baseline="0" dirty="0" err="1" smtClean="0"/>
              <a:t>water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industry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assisting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municplaities</a:t>
            </a:r>
            <a:r>
              <a:rPr lang="sv-SE" baseline="0" dirty="0" smtClean="0"/>
              <a:t> to save </a:t>
            </a:r>
            <a:r>
              <a:rPr lang="sv-SE" baseline="0" dirty="0" err="1" smtClean="0"/>
              <a:t>water</a:t>
            </a:r>
            <a:r>
              <a:rPr lang="sv-SE" baseline="0" dirty="0" smtClean="0"/>
              <a:t> , or co-</a:t>
            </a:r>
            <a:r>
              <a:rPr lang="sv-SE" baseline="0" dirty="0" err="1" smtClean="0"/>
              <a:t>treatment</a:t>
            </a:r>
            <a:r>
              <a:rPr lang="sv-SE" baseline="0" dirty="0" smtClean="0"/>
              <a:t> 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industrial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domestic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wastewater</a:t>
            </a:r>
            <a:r>
              <a:rPr lang="sv-SE" baseline="0" dirty="0" smtClean="0"/>
              <a:t>. </a:t>
            </a:r>
          </a:p>
          <a:p>
            <a:pPr marL="228600" indent="-228600">
              <a:buAutoNum type="arabicPeriod"/>
            </a:pP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opening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opportunity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patnership</a:t>
            </a:r>
            <a:r>
              <a:rPr lang="sv-SE" baseline="0" dirty="0" smtClean="0"/>
              <a:t> at </a:t>
            </a:r>
            <a:r>
              <a:rPr lang="sv-SE" baseline="0" dirty="0" err="1" smtClean="0"/>
              <a:t>diference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scales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raising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questions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about</a:t>
            </a:r>
            <a:r>
              <a:rPr lang="sv-SE" baseline="0" dirty="0" smtClean="0"/>
              <a:t> 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opportunities</a:t>
            </a:r>
            <a:r>
              <a:rPr lang="sv-SE" baseline="0" dirty="0" smtClean="0"/>
              <a:t> lie for </a:t>
            </a:r>
            <a:r>
              <a:rPr lang="sv-SE" baseline="0" dirty="0" err="1" smtClean="0"/>
              <a:t>partnershp</a:t>
            </a:r>
            <a:r>
              <a:rPr lang="sv-SE" baseline="0" dirty="0" smtClean="0"/>
              <a:t>, the </a:t>
            </a:r>
            <a:r>
              <a:rPr lang="sv-SE" baseline="0" dirty="0" err="1" smtClean="0"/>
              <a:t>capacities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required</a:t>
            </a:r>
            <a:r>
              <a:rPr lang="sv-SE" baseline="0" dirty="0" smtClean="0"/>
              <a:t> for partnership, the partnership risk , </a:t>
            </a:r>
            <a:r>
              <a:rPr lang="sv-SE" baseline="0" dirty="0" err="1" smtClean="0"/>
              <a:t>integrrity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otherwise</a:t>
            </a:r>
            <a:r>
              <a:rPr lang="sv-SE" baseline="0" dirty="0" smtClean="0"/>
              <a:t> </a:t>
            </a:r>
          </a:p>
          <a:p>
            <a:pPr marL="228600" indent="-228600">
              <a:buAutoNum type="arabicPeriod"/>
            </a:pPr>
            <a:endParaRPr lang="sv-SE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DBC15-0316-499F-B373-3C688BA4E33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003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86% of respondents reported exposure to substantive water-related risks with 72% of respondents having already experienced water-related impacts in the last five years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general water stress or scarcity continues to be the most reported anticipated risk, followed by declining water quality, flooding and higher water prices. In 2013 flooding was the most commonly-reported impact, reported by 48% of companies. Illovo Sugar, for example, reported R3 million worth of damage due to floods in December 2012. Water stress was reported by 34% companies, with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Mediclinic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for example, experiencing no water for over a week at three different sites. Poor water quality accounted for just 5% of reported impacts.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Almost half of respondents (48%) reported that almost all (over 90%) of their operations are situated in water-stressed areas.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Two-thirds of all the anticipated risks are seen to have the potential to impact the business’s direct operations or their supply chains within the next five years.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3825C-4A9F-410A-83B5-1896FD095FB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6519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48334-B0D9-4372-96F5-C2101D04EDE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860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en-US" smtClean="0"/>
              <a:t>Formed after request from Minister  Molewa to WEF</a:t>
            </a:r>
          </a:p>
          <a:p>
            <a:r>
              <a:rPr lang="sv-SE" altLang="en-US" smtClean="0"/>
              <a:t>Following formation of global business leadership group adressing water risk 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EA80831-CB7D-4393-9411-ACC9EB6C382D}" type="slidenum">
              <a:rPr lang="en-GB" altLang="en-US" smtClean="0"/>
              <a:pPr/>
              <a:t>16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032051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760" indent="-228760">
              <a:buFont typeface="+mj-lt"/>
              <a:buAutoNum type="arabicPeriod"/>
            </a:pPr>
            <a:r>
              <a:rPr lang="en-GB" smtClean="0"/>
              <a:t>Is this it ? </a:t>
            </a:r>
          </a:p>
          <a:p>
            <a:pPr marL="228760" indent="-228760">
              <a:buFont typeface="+mj-lt"/>
              <a:buAutoNum type="arabicPeriod"/>
            </a:pPr>
            <a:r>
              <a:rPr lang="en-GB" smtClean="0"/>
              <a:t>The </a:t>
            </a:r>
            <a:r>
              <a:rPr lang="en-GB" dirty="0" smtClean="0"/>
              <a:t>real question is do we want to get involved in the big picture as opposed to the details</a:t>
            </a:r>
            <a:r>
              <a:rPr lang="en-GB" baseline="0" dirty="0" smtClean="0"/>
              <a:t> ?</a:t>
            </a:r>
            <a:endParaRPr lang="en-GB" dirty="0" smtClean="0"/>
          </a:p>
          <a:p>
            <a:pPr marL="228760" indent="-228760">
              <a:buFont typeface="+mj-lt"/>
              <a:buAutoNum type="arabicPeriod"/>
            </a:pPr>
            <a:r>
              <a:rPr lang="en-GB" baseline="0" dirty="0" smtClean="0"/>
              <a:t>Define our results (or at least role and objectives) along this chain carefully aligning them to the objectives of the working group and SWPN ? </a:t>
            </a:r>
          </a:p>
          <a:p>
            <a:pPr marL="228760" indent="-228760">
              <a:buFont typeface="+mj-lt"/>
              <a:buAutoNum type="arabicPeriod"/>
            </a:pPr>
            <a:r>
              <a:rPr lang="en-GB" baseline="0" dirty="0" smtClean="0"/>
              <a:t>Risk is that there may not be water savings but WUE yes. </a:t>
            </a:r>
          </a:p>
          <a:p>
            <a:pPr marL="228760" indent="-228760">
              <a:buFont typeface="+mj-lt"/>
              <a:buAutoNum type="arabicPeriod"/>
            </a:pPr>
            <a:r>
              <a:rPr lang="en-GB" baseline="0" dirty="0" smtClean="0"/>
              <a:t>The partnership required and sell them the idea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2E5C9-B2B1-4766-B675-FA5758FB431B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632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3825C-4A9F-410A-83B5-1896FD095FB4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0794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3825C-4A9F-410A-83B5-1896FD095FB4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291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48334-B0D9-4372-96F5-C2101D04EDE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5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IWI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66449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263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BEED-17C7-4DDA-A807-49002D11D875}" type="datetimeFigureOut">
              <a:rPr lang="en-GB" smtClean="0"/>
              <a:t>29/07/2015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1715-3630-40E6-98DC-FB80D8799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5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BEED-17C7-4DDA-A807-49002D11D875}" type="datetimeFigureOut">
              <a:rPr lang="en-GB" smtClean="0"/>
              <a:t>29/07/2015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1715-3630-40E6-98DC-FB80D8799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27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2AD65DF-930D-4AE5-8F0E-AE6DC95CBF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65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WI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Picture 2" descr="G:\Communications\Production\SIWI Projects\SIWI PP mall 2011\PP graphics\Header_3_lines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2" y="260648"/>
            <a:ext cx="8869363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sv-SE" sz="3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WI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2" descr="G:\Communications\Production\SIWI Projects\SIWI PP mall 2011\PP graphics\Header_3_lines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2" y="260648"/>
            <a:ext cx="8869363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494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WI n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Communications\Production\SIWI Projects\SIWI PP mall 2011\PP graphics\Header_3_line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2" y="260648"/>
            <a:ext cx="8869363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437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WI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1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49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WH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Picture 2" descr="G:\Communications\Production\SIWI Projects\SIWI PP mall 2011\PP graphics\Header_3_lines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2" y="260648"/>
            <a:ext cx="8869363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330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WH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2" descr="G:\Communications\Production\SIWI Projects\SIWI PP mall 2011\PP graphics\Header_3_lines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2" y="260648"/>
            <a:ext cx="8869363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971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WH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Picture 2" descr="G:\Communications\Production\SIWI Projects\SIWI PP mall 2011\PP graphics\Header_3_lines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2" y="260648"/>
            <a:ext cx="8869363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897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28202-7708-4436-9B4D-817B467589BD}" type="datetimeFigureOut">
              <a:rPr lang="sv-SE" smtClean="0"/>
              <a:t>2015-07-29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9B49E-4335-4A9E-B244-58610EB55F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274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8" r:id="rId4"/>
    <p:sldLayoutId id="2147483657" r:id="rId5"/>
    <p:sldLayoutId id="2147483655" r:id="rId6"/>
    <p:sldLayoutId id="2147483660" r:id="rId7"/>
    <p:sldLayoutId id="2147483661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Political Economy Analysis and </a:t>
            </a:r>
            <a:r>
              <a:rPr lang="en-GB" b="1" dirty="0" smtClean="0"/>
              <a:t>Private Sector Engagement 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068960"/>
            <a:ext cx="6400800" cy="2736304"/>
          </a:xfrm>
        </p:spPr>
        <p:txBody>
          <a:bodyPr>
            <a:normAutofit fontScale="25000" lnSpcReduction="20000"/>
          </a:bodyPr>
          <a:lstStyle/>
          <a:p>
            <a:endParaRPr lang="en-GB" sz="7200" dirty="0"/>
          </a:p>
          <a:p>
            <a:endParaRPr lang="en-GB" sz="7200" dirty="0" smtClean="0"/>
          </a:p>
          <a:p>
            <a:r>
              <a:rPr lang="en-GB" sz="7200" dirty="0" smtClean="0"/>
              <a:t>Nick Tandi</a:t>
            </a:r>
          </a:p>
          <a:p>
            <a:endParaRPr lang="sv-SE" sz="9600" dirty="0"/>
          </a:p>
          <a:p>
            <a:r>
              <a:rPr lang="en-GB" sz="9600" dirty="0"/>
              <a:t>Tools for Sustainable Management of Transboundary </a:t>
            </a:r>
            <a:r>
              <a:rPr lang="en-GB" sz="9600" dirty="0" smtClean="0"/>
              <a:t>Aquifers</a:t>
            </a:r>
          </a:p>
          <a:p>
            <a:endParaRPr lang="en-GB" sz="7200" dirty="0"/>
          </a:p>
          <a:p>
            <a:pPr rtl="1"/>
            <a:r>
              <a:rPr lang="en-US" sz="7200" b="1" dirty="0" smtClean="0"/>
              <a:t>29 July 2015</a:t>
            </a:r>
            <a:endParaRPr lang="en-GB" sz="7200" dirty="0"/>
          </a:p>
          <a:p>
            <a:r>
              <a:rPr lang="en-US" sz="7200" b="1" dirty="0" smtClean="0"/>
              <a:t>Birchwood, </a:t>
            </a:r>
            <a:r>
              <a:rPr lang="en-US" sz="7200" b="1" dirty="0"/>
              <a:t>Pretoria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5918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Examples of water risk. </a:t>
            </a:r>
            <a:br>
              <a:rPr lang="en-GB" dirty="0" smtClean="0"/>
            </a:br>
            <a:r>
              <a:rPr lang="en-GB" dirty="0" smtClean="0"/>
              <a:t>CDP Water Report, South Africa 2013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4896544"/>
          </a:xfrm>
        </p:spPr>
        <p:txBody>
          <a:bodyPr>
            <a:normAutofit fontScale="40000" lnSpcReduction="20000"/>
          </a:bodyPr>
          <a:lstStyle/>
          <a:p>
            <a:pPr lvl="0"/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sz="5500" dirty="0" smtClean="0"/>
              <a:t>86% </a:t>
            </a:r>
            <a:r>
              <a:rPr lang="en-GB" sz="5500" dirty="0"/>
              <a:t>of respondents reported exposure to substantive water-related </a:t>
            </a:r>
            <a:r>
              <a:rPr lang="en-GB" sz="5500" dirty="0" smtClean="0"/>
              <a:t>risks</a:t>
            </a:r>
          </a:p>
          <a:p>
            <a:pPr>
              <a:lnSpc>
                <a:spcPct val="120000"/>
              </a:lnSpc>
            </a:pPr>
            <a:r>
              <a:rPr lang="en-GB" sz="5500" dirty="0" smtClean="0"/>
              <a:t>72% already </a:t>
            </a:r>
            <a:r>
              <a:rPr lang="en-GB" sz="5500" dirty="0"/>
              <a:t>experienced water-related impacts </a:t>
            </a:r>
            <a:r>
              <a:rPr lang="en-GB" sz="5500" dirty="0" smtClean="0"/>
              <a:t>past five </a:t>
            </a:r>
            <a:r>
              <a:rPr lang="en-GB" sz="5500" dirty="0"/>
              <a:t>years</a:t>
            </a:r>
          </a:p>
          <a:p>
            <a:pPr>
              <a:lnSpc>
                <a:spcPct val="120000"/>
              </a:lnSpc>
            </a:pPr>
            <a:r>
              <a:rPr lang="en-GB" sz="5500" dirty="0"/>
              <a:t>W</a:t>
            </a:r>
            <a:r>
              <a:rPr lang="en-GB" sz="5500" dirty="0" smtClean="0"/>
              <a:t>ater stress most anticipated </a:t>
            </a:r>
            <a:r>
              <a:rPr lang="en-GB" sz="5500" dirty="0"/>
              <a:t>risk, followed by </a:t>
            </a:r>
            <a:r>
              <a:rPr lang="en-GB" sz="5500" dirty="0" smtClean="0"/>
              <a:t>water </a:t>
            </a:r>
            <a:r>
              <a:rPr lang="en-GB" sz="5500" dirty="0"/>
              <a:t>quality, flooding and </a:t>
            </a:r>
            <a:r>
              <a:rPr lang="en-GB" sz="5500" dirty="0" smtClean="0"/>
              <a:t>price</a:t>
            </a:r>
          </a:p>
          <a:p>
            <a:pPr>
              <a:lnSpc>
                <a:spcPct val="120000"/>
              </a:lnSpc>
            </a:pPr>
            <a:r>
              <a:rPr lang="en-GB" sz="5500" dirty="0" smtClean="0"/>
              <a:t>Flooding </a:t>
            </a:r>
            <a:r>
              <a:rPr lang="en-GB" sz="5500" dirty="0" smtClean="0"/>
              <a:t>most commonly reported actual impact (48</a:t>
            </a:r>
            <a:r>
              <a:rPr lang="en-GB" sz="5500" dirty="0"/>
              <a:t>% of </a:t>
            </a:r>
            <a:r>
              <a:rPr lang="en-GB" sz="5500" dirty="0" smtClean="0"/>
              <a:t>companies)</a:t>
            </a:r>
          </a:p>
          <a:p>
            <a:pPr>
              <a:lnSpc>
                <a:spcPct val="120000"/>
              </a:lnSpc>
            </a:pPr>
            <a:r>
              <a:rPr lang="en-GB" sz="5500" dirty="0" smtClean="0"/>
              <a:t>Illovo Sugar reported R3 </a:t>
            </a:r>
            <a:r>
              <a:rPr lang="en-GB" sz="5500" dirty="0"/>
              <a:t>million worth of damage due to floods </a:t>
            </a:r>
            <a:r>
              <a:rPr lang="en-GB" sz="5500" dirty="0" smtClean="0"/>
              <a:t>Dec </a:t>
            </a:r>
            <a:r>
              <a:rPr lang="en-GB" sz="5500" dirty="0" smtClean="0"/>
              <a:t>2012</a:t>
            </a:r>
            <a:endParaRPr lang="en-GB" sz="5500" dirty="0" smtClean="0"/>
          </a:p>
          <a:p>
            <a:pPr>
              <a:lnSpc>
                <a:spcPct val="120000"/>
              </a:lnSpc>
            </a:pPr>
            <a:r>
              <a:rPr lang="en-GB" sz="5500" dirty="0" smtClean="0"/>
              <a:t>Water </a:t>
            </a:r>
            <a:r>
              <a:rPr lang="en-GB" sz="5500" dirty="0"/>
              <a:t>stress </a:t>
            </a:r>
            <a:r>
              <a:rPr lang="en-GB" sz="5500" dirty="0" smtClean="0"/>
              <a:t>reported </a:t>
            </a:r>
            <a:r>
              <a:rPr lang="en-GB" sz="5500" dirty="0"/>
              <a:t>by 34</a:t>
            </a:r>
            <a:r>
              <a:rPr lang="en-GB" sz="5500" dirty="0" smtClean="0"/>
              <a:t>% of </a:t>
            </a:r>
            <a:r>
              <a:rPr lang="en-GB" sz="5500" dirty="0" smtClean="0"/>
              <a:t>companies</a:t>
            </a:r>
          </a:p>
          <a:p>
            <a:pPr>
              <a:lnSpc>
                <a:spcPct val="120000"/>
              </a:lnSpc>
            </a:pPr>
            <a:r>
              <a:rPr lang="en-GB" sz="5500" dirty="0" err="1" smtClean="0"/>
              <a:t>Mediclinic</a:t>
            </a:r>
            <a:r>
              <a:rPr lang="en-GB" sz="5500" dirty="0" smtClean="0"/>
              <a:t> no </a:t>
            </a:r>
            <a:r>
              <a:rPr lang="en-GB" sz="5500" dirty="0"/>
              <a:t>water for over a week at three different </a:t>
            </a:r>
            <a:r>
              <a:rPr lang="en-GB" sz="5500" dirty="0" smtClean="0"/>
              <a:t>sites</a:t>
            </a:r>
            <a:endParaRPr lang="en-GB" sz="5500" dirty="0"/>
          </a:p>
          <a:p>
            <a:pPr>
              <a:lnSpc>
                <a:spcPct val="120000"/>
              </a:lnSpc>
            </a:pPr>
            <a:r>
              <a:rPr lang="en-GB" sz="5500" dirty="0"/>
              <a:t>H</a:t>
            </a:r>
            <a:r>
              <a:rPr lang="en-GB" sz="5500" dirty="0" smtClean="0"/>
              <a:t>alf </a:t>
            </a:r>
            <a:r>
              <a:rPr lang="en-GB" sz="5500" dirty="0"/>
              <a:t>of </a:t>
            </a:r>
            <a:r>
              <a:rPr lang="en-GB" sz="5500" dirty="0" smtClean="0"/>
              <a:t>companies</a:t>
            </a:r>
            <a:r>
              <a:rPr lang="en-GB" sz="5500" dirty="0" smtClean="0"/>
              <a:t> have </a:t>
            </a:r>
            <a:r>
              <a:rPr lang="en-GB" sz="5500" dirty="0"/>
              <a:t>almost </a:t>
            </a:r>
            <a:r>
              <a:rPr lang="en-GB" sz="5500" dirty="0" smtClean="0"/>
              <a:t>all of </a:t>
            </a:r>
            <a:r>
              <a:rPr lang="en-GB" sz="5500" dirty="0"/>
              <a:t>their operations </a:t>
            </a:r>
            <a:r>
              <a:rPr lang="en-GB" sz="5500" dirty="0" smtClean="0"/>
              <a:t>in </a:t>
            </a:r>
            <a:r>
              <a:rPr lang="en-GB" sz="5500" dirty="0"/>
              <a:t>water-stressed </a:t>
            </a:r>
            <a:r>
              <a:rPr lang="en-GB" sz="5500" dirty="0" smtClean="0"/>
              <a:t>areas</a:t>
            </a:r>
            <a:endParaRPr lang="en-GB" sz="5500" dirty="0"/>
          </a:p>
        </p:txBody>
      </p:sp>
    </p:spTree>
    <p:extLst>
      <p:ext uri="{BB962C8B-B14F-4D97-AF65-F5344CB8AC3E}">
        <p14:creationId xmlns:p14="http://schemas.microsoft.com/office/powerpoint/2010/main" val="5498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Types of water risks faced by the private sector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dirty="0"/>
              <a:t>Physical </a:t>
            </a:r>
            <a:r>
              <a:rPr lang="en-GB" dirty="0" smtClean="0"/>
              <a:t>risk</a:t>
            </a:r>
            <a:r>
              <a:rPr lang="sv-SE" dirty="0" smtClean="0"/>
              <a:t>: </a:t>
            </a:r>
            <a:r>
              <a:rPr lang="en-GB" dirty="0" smtClean="0"/>
              <a:t>Sc</a:t>
            </a:r>
            <a:r>
              <a:rPr lang="en-GB" dirty="0" smtClean="0"/>
              <a:t>arcity, flooding </a:t>
            </a:r>
            <a:r>
              <a:rPr lang="en-GB" dirty="0"/>
              <a:t>and quality </a:t>
            </a:r>
            <a:r>
              <a:rPr lang="en-GB" dirty="0" smtClean="0"/>
              <a:t>impacts on operations, supply chains</a:t>
            </a:r>
            <a:r>
              <a:rPr lang="en-GB" dirty="0"/>
              <a:t> </a:t>
            </a:r>
            <a:r>
              <a:rPr lang="en-GB" dirty="0" smtClean="0"/>
              <a:t>and investments </a:t>
            </a:r>
            <a:endParaRPr lang="en-GB" dirty="0" smtClean="0"/>
          </a:p>
          <a:p>
            <a:pPr marL="742950" indent="-742950">
              <a:buFont typeface="+mj-lt"/>
              <a:buAutoNum type="arabicPeriod"/>
            </a:pPr>
            <a:r>
              <a:rPr lang="en-GB" dirty="0" smtClean="0"/>
              <a:t>Reputational </a:t>
            </a:r>
            <a:r>
              <a:rPr lang="en-GB" dirty="0"/>
              <a:t>risk </a:t>
            </a:r>
            <a:r>
              <a:rPr lang="en-GB" dirty="0" smtClean="0"/>
              <a:t>: How </a:t>
            </a:r>
            <a:r>
              <a:rPr lang="en-GB" dirty="0" smtClean="0"/>
              <a:t>brand </a:t>
            </a:r>
            <a:r>
              <a:rPr lang="en-GB" dirty="0"/>
              <a:t>is affected by </a:t>
            </a:r>
            <a:r>
              <a:rPr lang="en-GB" dirty="0" smtClean="0"/>
              <a:t>water </a:t>
            </a:r>
            <a:r>
              <a:rPr lang="en-GB" dirty="0"/>
              <a:t>management. </a:t>
            </a:r>
            <a:endParaRPr lang="en-GB" dirty="0" smtClean="0"/>
          </a:p>
          <a:p>
            <a:pPr marL="742950" indent="-742950">
              <a:buFont typeface="+mj-lt"/>
              <a:buAutoNum type="arabicPeriod"/>
            </a:pPr>
            <a:r>
              <a:rPr lang="en-GB" dirty="0" smtClean="0"/>
              <a:t>Regulatory risk. Compliance to </a:t>
            </a:r>
            <a:r>
              <a:rPr lang="en-GB" dirty="0" smtClean="0"/>
              <a:t>changing regulations</a:t>
            </a:r>
            <a:r>
              <a:rPr lang="en-GB" dirty="0"/>
              <a:t> </a:t>
            </a:r>
            <a:r>
              <a:rPr lang="en-GB" dirty="0" smtClean="0"/>
              <a:t>(quantity, quality, price)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923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757" y="2245402"/>
            <a:ext cx="6704486" cy="30243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Reputational </a:t>
            </a:r>
            <a:r>
              <a:rPr lang="en-GB" b="1" dirty="0" smtClean="0"/>
              <a:t>risks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7523" y="1648045"/>
            <a:ext cx="714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Water related protests in relation to protest </a:t>
            </a:r>
            <a:r>
              <a:rPr lang="en-GB" b="1" dirty="0" smtClean="0"/>
              <a:t>events in </a:t>
            </a:r>
            <a:r>
              <a:rPr lang="en-GB" b="1" dirty="0" smtClean="0"/>
              <a:t>SA.  </a:t>
            </a:r>
            <a:r>
              <a:rPr lang="en-GB" b="1" dirty="0" err="1" smtClean="0"/>
              <a:t>Tapela</a:t>
            </a:r>
            <a:r>
              <a:rPr lang="en-GB" b="1" dirty="0" smtClean="0"/>
              <a:t>, 2013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3366" y="5445224"/>
            <a:ext cx="8517106" cy="12926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“Water </a:t>
            </a:r>
            <a:r>
              <a:rPr lang="en-GB" sz="2000" dirty="0"/>
              <a:t>scarcity, could adversely affect the ratings of global mining companies if they fail to proactively manage the accompanying operational and political risks to their businesses”. </a:t>
            </a:r>
            <a:r>
              <a:rPr lang="en-GB" sz="2000" dirty="0" smtClean="0"/>
              <a:t>Moody's, </a:t>
            </a:r>
            <a:r>
              <a:rPr lang="en-GB" sz="2000" dirty="0"/>
              <a:t>Feb 2013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66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</a:t>
            </a:r>
            <a:r>
              <a:rPr lang="en-GB" dirty="0" smtClean="0"/>
              <a:t>range of private stakeholders ( and interests)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Water </a:t>
            </a:r>
            <a:r>
              <a:rPr lang="sv-SE" dirty="0" err="1"/>
              <a:t>financing</a:t>
            </a:r>
            <a:r>
              <a:rPr lang="sv-SE" dirty="0"/>
              <a:t> </a:t>
            </a:r>
          </a:p>
          <a:p>
            <a:r>
              <a:rPr lang="sv-SE" dirty="0"/>
              <a:t>Water </a:t>
            </a:r>
            <a:r>
              <a:rPr lang="sv-SE" dirty="0" err="1"/>
              <a:t>using</a:t>
            </a:r>
            <a:r>
              <a:rPr lang="sv-SE" dirty="0"/>
              <a:t> </a:t>
            </a:r>
          </a:p>
          <a:p>
            <a:r>
              <a:rPr lang="sv-SE" dirty="0"/>
              <a:t>Water management </a:t>
            </a:r>
          </a:p>
          <a:p>
            <a:r>
              <a:rPr lang="sv-SE" dirty="0" err="1"/>
              <a:t>Financial</a:t>
            </a:r>
            <a:r>
              <a:rPr lang="sv-SE" dirty="0"/>
              <a:t> services </a:t>
            </a:r>
            <a:r>
              <a:rPr lang="sv-SE" dirty="0" err="1"/>
              <a:t>providers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clients</a:t>
            </a:r>
            <a:r>
              <a:rPr lang="sv-SE" dirty="0"/>
              <a:t> </a:t>
            </a:r>
            <a:r>
              <a:rPr lang="sv-SE" dirty="0" err="1"/>
              <a:t>exposed</a:t>
            </a:r>
            <a:r>
              <a:rPr lang="sv-SE" dirty="0"/>
              <a:t> to </a:t>
            </a:r>
            <a:r>
              <a:rPr lang="sv-SE" dirty="0" err="1"/>
              <a:t>water</a:t>
            </a:r>
            <a:r>
              <a:rPr lang="sv-SE" dirty="0"/>
              <a:t> risk  </a:t>
            </a:r>
            <a:endParaRPr lang="sv-SE" dirty="0" smtClean="0"/>
          </a:p>
          <a:p>
            <a:r>
              <a:rPr lang="sv-SE" dirty="0" smtClean="0"/>
              <a:t>Industry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agricultural</a:t>
            </a:r>
            <a:r>
              <a:rPr lang="sv-SE" dirty="0" smtClean="0"/>
              <a:t> </a:t>
            </a:r>
            <a:r>
              <a:rPr lang="sv-SE" dirty="0" err="1" smtClean="0"/>
              <a:t>supply</a:t>
            </a:r>
            <a:r>
              <a:rPr lang="sv-SE" dirty="0" smtClean="0"/>
              <a:t> </a:t>
            </a:r>
            <a:r>
              <a:rPr lang="sv-SE" dirty="0" err="1" smtClean="0"/>
              <a:t>chains</a:t>
            </a:r>
            <a:r>
              <a:rPr lang="sv-SE" dirty="0" smtClean="0"/>
              <a:t>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806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Examples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partnership </a:t>
            </a:r>
            <a:r>
              <a:rPr lang="sv-SE" dirty="0" err="1" smtClean="0"/>
              <a:t>types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7128792" cy="4104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94928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Source: SWPN and </a:t>
            </a:r>
            <a:r>
              <a:rPr lang="en-GB" b="1" dirty="0" err="1" smtClean="0"/>
              <a:t>Pegasys</a:t>
            </a:r>
            <a:r>
              <a:rPr lang="en-GB" b="1" dirty="0" smtClean="0"/>
              <a:t>. On going work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49531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PPPs</a:t>
            </a:r>
          </a:p>
        </p:txBody>
      </p:sp>
      <p:pic>
        <p:nvPicPr>
          <p:cNvPr id="53255" name="Picture 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984422"/>
            <a:ext cx="7166694" cy="4396906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8184" y="63813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Burger, 2008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93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82938" y="1787525"/>
            <a:ext cx="1389062" cy="777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-2143125" y="9478963"/>
            <a:ext cx="2592388" cy="21320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627784" y="1599030"/>
            <a:ext cx="3347331" cy="5258970"/>
            <a:chOff x="4897077" y="1550275"/>
            <a:chExt cx="3347331" cy="5258970"/>
          </a:xfrm>
        </p:grpSpPr>
        <p:pic>
          <p:nvPicPr>
            <p:cNvPr id="2048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7077" y="2341031"/>
              <a:ext cx="3336107" cy="129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4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44" b="19613"/>
            <a:stretch/>
          </p:blipFill>
          <p:spPr bwMode="auto">
            <a:xfrm>
              <a:off x="5091378" y="3635368"/>
              <a:ext cx="3153030" cy="260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200" y="1550275"/>
              <a:ext cx="648072" cy="742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092" b="83948"/>
            <a:stretch>
              <a:fillRect/>
            </a:stretch>
          </p:blipFill>
          <p:spPr bwMode="auto">
            <a:xfrm>
              <a:off x="5018770" y="1550275"/>
              <a:ext cx="1633902" cy="910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SIWI_Logo_150319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5847" y="6285985"/>
              <a:ext cx="589874" cy="4984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35" t="84539" r="8665"/>
            <a:stretch/>
          </p:blipFill>
          <p:spPr bwMode="auto">
            <a:xfrm>
              <a:off x="7632340" y="6306995"/>
              <a:ext cx="504056" cy="500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46" t="84683" r="39239"/>
            <a:stretch/>
          </p:blipFill>
          <p:spPr bwMode="auto">
            <a:xfrm>
              <a:off x="6768244" y="6309320"/>
              <a:ext cx="648072" cy="495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84" t="85200" r="80030" b="-774"/>
            <a:stretch/>
          </p:blipFill>
          <p:spPr bwMode="auto">
            <a:xfrm>
              <a:off x="6094734" y="6168766"/>
              <a:ext cx="457486" cy="64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Water Stewardship Partnership </a:t>
            </a:r>
            <a:r>
              <a:rPr lang="sv-SE" dirty="0" err="1" smtClean="0"/>
              <a:t>example</a:t>
            </a:r>
            <a:r>
              <a:rPr lang="sv-SE" dirty="0" smtClean="0"/>
              <a:t>: SWPN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33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438661" y="2612813"/>
            <a:ext cx="2350319" cy="1173242"/>
            <a:chOff x="2738962" y="1837913"/>
            <a:chExt cx="2067585" cy="1288335"/>
          </a:xfrm>
        </p:grpSpPr>
        <p:sp>
          <p:nvSpPr>
            <p:cNvPr id="12" name="Rectangle 11"/>
            <p:cNvSpPr/>
            <p:nvPr/>
          </p:nvSpPr>
          <p:spPr>
            <a:xfrm>
              <a:off x="2738962" y="1837913"/>
              <a:ext cx="2067585" cy="124479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2842976" y="1881450"/>
              <a:ext cx="1561105" cy="12447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>
                  <a:solidFill>
                    <a:srgbClr val="FFC000"/>
                  </a:solidFill>
                </a:rPr>
                <a:t>Project implementation </a:t>
              </a:r>
              <a:endParaRPr lang="en-GB" sz="1400" kern="12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21614" y="1340768"/>
            <a:ext cx="1194888" cy="3816423"/>
            <a:chOff x="-120280" y="1077055"/>
            <a:chExt cx="1532832" cy="2331777"/>
          </a:xfrm>
        </p:grpSpPr>
        <p:sp>
          <p:nvSpPr>
            <p:cNvPr id="10" name="Oval 9"/>
            <p:cNvSpPr/>
            <p:nvPr/>
          </p:nvSpPr>
          <p:spPr>
            <a:xfrm>
              <a:off x="-120280" y="1077055"/>
              <a:ext cx="1532832" cy="223224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6"/>
            <p:cNvSpPr/>
            <p:nvPr/>
          </p:nvSpPr>
          <p:spPr>
            <a:xfrm>
              <a:off x="15916" y="1077055"/>
              <a:ext cx="1359808" cy="23317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 smtClean="0">
                  <a:solidFill>
                    <a:srgbClr val="FFC000"/>
                  </a:solidFill>
                </a:rPr>
                <a:t>Concept development &amp; buy in</a:t>
              </a: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300" kern="1200" dirty="0" smtClean="0">
                <a:solidFill>
                  <a:srgbClr val="FFC000"/>
                </a:solidFill>
              </a:endParaRP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dirty="0" smtClean="0">
                  <a:solidFill>
                    <a:srgbClr val="FFC000"/>
                  </a:solidFill>
                </a:rPr>
                <a:t>Forum establishment</a:t>
              </a: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dirty="0" smtClean="0">
                  <a:solidFill>
                    <a:srgbClr val="FFC000"/>
                  </a:solidFill>
                </a:rPr>
                <a:t> </a:t>
              </a:r>
              <a:endParaRPr lang="en-GB" sz="1300" kern="1200" dirty="0" smtClean="0">
                <a:solidFill>
                  <a:srgbClr val="FFC000"/>
                </a:solidFill>
              </a:endParaRP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dirty="0" smtClean="0">
                  <a:solidFill>
                    <a:srgbClr val="FFC000"/>
                  </a:solidFill>
                </a:rPr>
                <a:t>Business case</a:t>
              </a: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300" dirty="0" smtClean="0">
                <a:solidFill>
                  <a:srgbClr val="FFC000"/>
                </a:solidFill>
              </a:endParaRP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dirty="0" smtClean="0">
                  <a:solidFill>
                    <a:srgbClr val="FFC000"/>
                  </a:solidFill>
                </a:rPr>
                <a:t>Identification sponsor  </a:t>
              </a:r>
              <a:r>
                <a:rPr lang="en-GB" sz="1300" kern="1200" dirty="0" smtClean="0">
                  <a:solidFill>
                    <a:srgbClr val="FFC000"/>
                  </a:solidFill>
                </a:rPr>
                <a:t> </a:t>
              </a:r>
              <a:endParaRPr lang="en-GB" sz="1300" kern="12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23928" y="2410514"/>
            <a:ext cx="1337875" cy="1681670"/>
            <a:chOff x="1616434" y="1761333"/>
            <a:chExt cx="1244798" cy="1244798"/>
          </a:xfrm>
        </p:grpSpPr>
        <p:sp>
          <p:nvSpPr>
            <p:cNvPr id="8" name="Oval 7"/>
            <p:cNvSpPr/>
            <p:nvPr/>
          </p:nvSpPr>
          <p:spPr>
            <a:xfrm>
              <a:off x="1616434" y="1761333"/>
              <a:ext cx="1244798" cy="124479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GB" dirty="0" smtClean="0"/>
                <a:t>          </a:t>
              </a:r>
              <a:endParaRPr lang="en-GB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766768" y="1911077"/>
              <a:ext cx="880206" cy="880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dirty="0" smtClean="0">
                  <a:solidFill>
                    <a:srgbClr val="FFC000"/>
                  </a:solidFill>
                </a:rPr>
                <a:t>Full feasibility led by sponsor </a:t>
              </a:r>
              <a:endParaRPr lang="en-GB" sz="1300" kern="1200" dirty="0">
                <a:solidFill>
                  <a:srgbClr val="FFC000"/>
                </a:solidFill>
              </a:endParaRPr>
            </a:p>
          </p:txBody>
        </p:sp>
      </p:grpSp>
      <p:sp>
        <p:nvSpPr>
          <p:cNvPr id="7" name="Shape 6"/>
          <p:cNvSpPr/>
          <p:nvPr/>
        </p:nvSpPr>
        <p:spPr>
          <a:xfrm rot="16200000">
            <a:off x="1624323" y="1075907"/>
            <a:ext cx="5040558" cy="4346144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extBox 17"/>
          <p:cNvSpPr txBox="1"/>
          <p:nvPr/>
        </p:nvSpPr>
        <p:spPr>
          <a:xfrm>
            <a:off x="4037667" y="5944355"/>
            <a:ext cx="1224136" cy="369332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Detailed </a:t>
            </a:r>
            <a:endParaRPr lang="en-GB" dirty="0"/>
          </a:p>
        </p:txBody>
      </p:sp>
      <p:sp>
        <p:nvSpPr>
          <p:cNvPr id="21" name="Title 20"/>
          <p:cNvSpPr>
            <a:spLocks noGrp="1"/>
          </p:cNvSpPr>
          <p:nvPr>
            <p:ph type="title" idx="4294967295"/>
          </p:nvPr>
        </p:nvSpPr>
        <p:spPr>
          <a:xfrm>
            <a:off x="107504" y="153079"/>
            <a:ext cx="8229600" cy="656109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tx2"/>
                </a:solidFill>
              </a:rPr>
              <a:t>Example of project </a:t>
            </a:r>
            <a:r>
              <a:rPr lang="en-GB" sz="2400" dirty="0" smtClean="0">
                <a:solidFill>
                  <a:schemeClr val="tx2"/>
                </a:solidFill>
              </a:rPr>
              <a:t>development process diagram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39752" y="5945110"/>
            <a:ext cx="1224136" cy="369332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Broad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660232" y="4994292"/>
            <a:ext cx="1991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Source. SWPN. </a:t>
            </a:r>
            <a:r>
              <a:rPr lang="en-GB" dirty="0" err="1" smtClean="0"/>
              <a:t>Vaalharts</a:t>
            </a:r>
            <a:r>
              <a:rPr lang="en-GB" dirty="0" smtClean="0"/>
              <a:t>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15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Mapping Dependency, Interest and </a:t>
            </a:r>
            <a:r>
              <a:rPr lang="en-GB" b="1" dirty="0" smtClean="0"/>
              <a:t>Capacity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21101"/>
          <a:stretch/>
        </p:blipFill>
        <p:spPr bwMode="auto">
          <a:xfrm>
            <a:off x="457200" y="1772816"/>
            <a:ext cx="7560840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94928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Source</a:t>
            </a:r>
            <a:r>
              <a:rPr lang="en-GB" b="1" dirty="0"/>
              <a:t>: CEO Water Mandate, </a:t>
            </a:r>
            <a:r>
              <a:rPr lang="en-GB" b="1" dirty="0" smtClean="0"/>
              <a:t>2013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4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Levels of collaboration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46098"/>
              </p:ext>
            </p:extLst>
          </p:nvPr>
        </p:nvGraphicFramePr>
        <p:xfrm>
          <a:off x="0" y="1628800"/>
          <a:ext cx="9144000" cy="5112568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1331640"/>
                <a:gridCol w="7812360"/>
              </a:tblGrid>
              <a:tr h="3484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Level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Description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10225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Informative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Coordinated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information sharing. 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Interest is expanding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knowledge, </a:t>
                      </a:r>
                      <a:r>
                        <a:rPr lang="en-US" sz="1600" dirty="0">
                          <a:effectLst/>
                        </a:rPr>
                        <a:t>increasing transparency, familiarity and </a:t>
                      </a:r>
                      <a:r>
                        <a:rPr lang="en-US" sz="1600" dirty="0" smtClean="0">
                          <a:effectLst/>
                        </a:rPr>
                        <a:t>trust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10225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Consultative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Convening for the exchange </a:t>
                      </a:r>
                      <a:r>
                        <a:rPr lang="en-US" sz="1600" dirty="0">
                          <a:effectLst/>
                        </a:rPr>
                        <a:t>ideas and expertise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Shared understanding </a:t>
                      </a:r>
                      <a:r>
                        <a:rPr lang="en-US" sz="1600" dirty="0">
                          <a:effectLst/>
                        </a:rPr>
                        <a:t>of </a:t>
                      </a:r>
                      <a:r>
                        <a:rPr lang="en-US" sz="1600" dirty="0" smtClean="0">
                          <a:effectLst/>
                        </a:rPr>
                        <a:t>interests </a:t>
                      </a:r>
                      <a:r>
                        <a:rPr lang="en-US" sz="1600" dirty="0">
                          <a:effectLst/>
                        </a:rPr>
                        <a:t>and challenges </a:t>
                      </a:r>
                      <a:r>
                        <a:rPr lang="en-US" sz="1600" dirty="0" smtClean="0">
                          <a:effectLst/>
                        </a:rPr>
                        <a:t>enables informed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independent </a:t>
                      </a:r>
                      <a:r>
                        <a:rPr lang="en-US" sz="1600" dirty="0">
                          <a:effectLst/>
                        </a:rPr>
                        <a:t>decision </a:t>
                      </a:r>
                      <a:r>
                        <a:rPr lang="en-US" sz="1600" dirty="0" smtClean="0">
                          <a:effectLst/>
                        </a:rPr>
                        <a:t>making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13595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Collaborative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Seeks to move interested parties closer together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Establishing a case for joint action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13595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Integrative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Emerges when </a:t>
                      </a:r>
                      <a:r>
                        <a:rPr lang="en-US" sz="1600" dirty="0" smtClean="0">
                          <a:effectLst/>
                        </a:rPr>
                        <a:t>there is alignment </a:t>
                      </a:r>
                      <a:r>
                        <a:rPr lang="en-US" sz="1600" dirty="0">
                          <a:effectLst/>
                        </a:rPr>
                        <a:t>of </a:t>
                      </a:r>
                      <a:r>
                        <a:rPr lang="en-US" sz="1600" dirty="0" smtClean="0">
                          <a:effectLst/>
                        </a:rPr>
                        <a:t>interests</a:t>
                      </a:r>
                      <a:r>
                        <a:rPr lang="en-US" sz="1600" baseline="0" dirty="0" smtClean="0">
                          <a:effectLst/>
                        </a:rPr>
                        <a:t> and </a:t>
                      </a:r>
                      <a:r>
                        <a:rPr lang="en-US" sz="1600" dirty="0" smtClean="0">
                          <a:effectLst/>
                        </a:rPr>
                        <a:t>resources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Joint actions are pursued to</a:t>
                      </a:r>
                      <a:r>
                        <a:rPr lang="en-US" sz="1600" baseline="0" dirty="0" smtClean="0">
                          <a:effectLst/>
                        </a:rPr>
                        <a:t> address challenges </a:t>
                      </a:r>
                      <a:r>
                        <a:rPr lang="en-US" sz="1600" dirty="0" smtClean="0">
                          <a:effectLst/>
                        </a:rPr>
                        <a:t>or opportunities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 smtClean="0">
                          <a:effectLst/>
                        </a:rPr>
                        <a:t>Formalisation</a:t>
                      </a:r>
                      <a:r>
                        <a:rPr lang="en-US" sz="1600" dirty="0" smtClean="0">
                          <a:effectLst/>
                        </a:rPr>
                        <a:t> of </a:t>
                      </a:r>
                      <a:r>
                        <a:rPr lang="en-US" sz="1600" dirty="0">
                          <a:effectLst/>
                        </a:rPr>
                        <a:t>joint </a:t>
                      </a:r>
                      <a:r>
                        <a:rPr lang="en-US" sz="1600" dirty="0" smtClean="0">
                          <a:effectLst/>
                        </a:rPr>
                        <a:t>structure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64288" y="5517232"/>
            <a:ext cx="187220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Source</a:t>
            </a:r>
            <a:r>
              <a:rPr lang="en-GB" b="1" dirty="0"/>
              <a:t>: CEO Water Mandate</a:t>
            </a:r>
            <a:r>
              <a:rPr lang="en-GB" b="1" dirty="0" smtClean="0"/>
              <a:t>,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2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Presentation </a:t>
            </a:r>
            <a:r>
              <a:rPr lang="en-GB" b="1" dirty="0"/>
              <a:t>o</a:t>
            </a:r>
            <a:r>
              <a:rPr lang="en-GB" b="1" dirty="0" smtClean="0"/>
              <a:t>utline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Political Economy Analysis </a:t>
            </a:r>
            <a:r>
              <a:rPr lang="en-GB" b="1" dirty="0" smtClean="0"/>
              <a:t>(PEA)</a:t>
            </a:r>
          </a:p>
          <a:p>
            <a:r>
              <a:rPr lang="en-GB" b="1" dirty="0"/>
              <a:t>Private Sector </a:t>
            </a:r>
            <a:r>
              <a:rPr lang="en-GB" b="1" dirty="0" smtClean="0"/>
              <a:t>Engagement</a:t>
            </a:r>
          </a:p>
          <a:p>
            <a:pPr lvl="1"/>
            <a:r>
              <a:rPr lang="en-GB" sz="1600" b="1" dirty="0" smtClean="0"/>
              <a:t>What is the interest </a:t>
            </a:r>
            <a:r>
              <a:rPr lang="sv-SE" sz="1600" b="1" dirty="0" smtClean="0"/>
              <a:t>?</a:t>
            </a:r>
          </a:p>
          <a:p>
            <a:pPr lvl="1"/>
            <a:r>
              <a:rPr lang="sv-SE" sz="1600" b="1" dirty="0" err="1" smtClean="0"/>
              <a:t>Types</a:t>
            </a:r>
            <a:r>
              <a:rPr lang="sv-SE" sz="1600" b="1" dirty="0" smtClean="0"/>
              <a:t> and </a:t>
            </a:r>
            <a:r>
              <a:rPr lang="sv-SE" sz="1600" b="1" dirty="0" err="1"/>
              <a:t>e</a:t>
            </a:r>
            <a:r>
              <a:rPr lang="sv-SE" sz="1600" b="1" dirty="0" err="1" smtClean="0"/>
              <a:t>xamples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of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engagement</a:t>
            </a:r>
            <a:r>
              <a:rPr lang="sv-SE" sz="1600" b="1" dirty="0" smtClean="0"/>
              <a:t>: </a:t>
            </a:r>
            <a:r>
              <a:rPr lang="sv-SE" sz="1600" b="1" dirty="0" err="1" smtClean="0"/>
              <a:t>when</a:t>
            </a:r>
            <a:r>
              <a:rPr lang="sv-SE" sz="1600" b="1" dirty="0" smtClean="0"/>
              <a:t> and </a:t>
            </a:r>
            <a:r>
              <a:rPr lang="sv-SE" sz="1600" b="1" dirty="0" err="1" smtClean="0"/>
              <a:t>how</a:t>
            </a:r>
            <a:r>
              <a:rPr lang="sv-SE" sz="1600" b="1" dirty="0" smtClean="0"/>
              <a:t> the private </a:t>
            </a:r>
            <a:r>
              <a:rPr lang="sv-SE" sz="1600" b="1" dirty="0" err="1" smtClean="0"/>
              <a:t>sector</a:t>
            </a:r>
            <a:r>
              <a:rPr lang="sv-SE" sz="1600" b="1" dirty="0" smtClean="0"/>
              <a:t> gets </a:t>
            </a:r>
            <a:r>
              <a:rPr lang="sv-SE" sz="1600" b="1" dirty="0" err="1" smtClean="0"/>
              <a:t>involved</a:t>
            </a:r>
            <a:r>
              <a:rPr lang="sv-SE" sz="1600" b="1" dirty="0" smtClean="0"/>
              <a:t> </a:t>
            </a:r>
          </a:p>
          <a:p>
            <a:pPr lvl="1"/>
            <a:r>
              <a:rPr lang="sv-SE" sz="1600" b="1" dirty="0" err="1" smtClean="0"/>
              <a:t>Reflections</a:t>
            </a:r>
            <a:r>
              <a:rPr lang="sv-SE" sz="1600" b="1" dirty="0" smtClean="0"/>
              <a:t> for the </a:t>
            </a:r>
            <a:r>
              <a:rPr lang="en-GB" sz="1600" b="1" dirty="0" err="1"/>
              <a:t>Stampriet</a:t>
            </a:r>
            <a:r>
              <a:rPr lang="en-GB" sz="1600" b="1" dirty="0"/>
              <a:t> </a:t>
            </a:r>
            <a:endParaRPr lang="sv-SE" sz="1600" b="1" dirty="0"/>
          </a:p>
          <a:p>
            <a:pPr marL="45720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775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Mapping partnership requirements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t="19905"/>
          <a:stretch/>
        </p:blipFill>
        <p:spPr bwMode="auto">
          <a:xfrm>
            <a:off x="-33365" y="2852936"/>
            <a:ext cx="9252520" cy="250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706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Partnership </a:t>
            </a:r>
            <a:r>
              <a:rPr lang="en-GB" dirty="0" smtClean="0"/>
              <a:t>challenges</a:t>
            </a:r>
            <a:r>
              <a:rPr lang="sv-SE" dirty="0" smtClean="0"/>
              <a:t> and risks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Building trust and developing collective action momentum </a:t>
            </a:r>
            <a:endParaRPr lang="en-GB" dirty="0" smtClean="0"/>
          </a:p>
          <a:p>
            <a:r>
              <a:rPr lang="en-GB" dirty="0" smtClean="0"/>
              <a:t>Balancing </a:t>
            </a:r>
            <a:r>
              <a:rPr lang="en-GB" dirty="0"/>
              <a:t>partnership development and results on the </a:t>
            </a:r>
            <a:r>
              <a:rPr lang="en-GB" dirty="0" smtClean="0"/>
              <a:t>ground</a:t>
            </a:r>
          </a:p>
          <a:p>
            <a:r>
              <a:rPr lang="en-GB" dirty="0" smtClean="0"/>
              <a:t>Managing the potential for policy or process capture</a:t>
            </a:r>
          </a:p>
          <a:p>
            <a:r>
              <a:rPr lang="en-GB" dirty="0" smtClean="0"/>
              <a:t>Demonstration projects “never fail and never scale” </a:t>
            </a:r>
          </a:p>
          <a:p>
            <a:r>
              <a:rPr lang="en-GB" dirty="0"/>
              <a:t>Moral hazard</a:t>
            </a:r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32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success factors of the SWPN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1628800"/>
            <a:ext cx="8713787" cy="5157787"/>
          </a:xfrm>
        </p:spPr>
        <p:txBody>
          <a:bodyPr>
            <a:normAutofit fontScale="92500" lnSpcReduction="20000"/>
          </a:bodyPr>
          <a:lstStyle/>
          <a:p>
            <a:r>
              <a:rPr lang="en-US" sz="3100" dirty="0"/>
              <a:t>Political leadership at ministerial </a:t>
            </a:r>
            <a:r>
              <a:rPr lang="en-US" sz="3100" dirty="0" smtClean="0"/>
              <a:t>level</a:t>
            </a:r>
            <a:endParaRPr lang="en-GB" sz="3100" dirty="0"/>
          </a:p>
          <a:p>
            <a:r>
              <a:rPr lang="en-US" sz="3100" dirty="0"/>
              <a:t>Strong support from the national water </a:t>
            </a:r>
            <a:r>
              <a:rPr lang="en-US" sz="3100" dirty="0" smtClean="0"/>
              <a:t>authorities</a:t>
            </a:r>
            <a:endParaRPr lang="en-US" sz="3100" dirty="0"/>
          </a:p>
          <a:p>
            <a:r>
              <a:rPr lang="en-US" sz="3100" dirty="0"/>
              <a:t>Business </a:t>
            </a:r>
            <a:r>
              <a:rPr lang="en-US" sz="3100" dirty="0" smtClean="0"/>
              <a:t>leadership</a:t>
            </a:r>
            <a:endParaRPr lang="en-US" sz="3100" dirty="0"/>
          </a:p>
          <a:p>
            <a:r>
              <a:rPr lang="en-US" sz="3100" dirty="0"/>
              <a:t>A shared and detailed analysis of the water situation, risks and </a:t>
            </a:r>
            <a:r>
              <a:rPr lang="en-US" sz="3100" dirty="0" smtClean="0"/>
              <a:t>trends</a:t>
            </a:r>
            <a:endParaRPr lang="en-US" sz="3100" dirty="0"/>
          </a:p>
          <a:p>
            <a:r>
              <a:rPr lang="en-US" sz="3100" dirty="0"/>
              <a:t>A</a:t>
            </a:r>
            <a:r>
              <a:rPr lang="en-US" sz="3100" dirty="0" smtClean="0"/>
              <a:t> </a:t>
            </a:r>
            <a:r>
              <a:rPr lang="en-US" sz="3100" dirty="0"/>
              <a:t>focus </a:t>
            </a:r>
            <a:r>
              <a:rPr lang="en-US" sz="3100" dirty="0" smtClean="0"/>
              <a:t>must on </a:t>
            </a:r>
            <a:r>
              <a:rPr lang="en-US" sz="3100" dirty="0"/>
              <a:t>action and implementation but </a:t>
            </a:r>
            <a:r>
              <a:rPr lang="en-US" sz="3100" dirty="0" smtClean="0"/>
              <a:t>maintaining policy coherence</a:t>
            </a:r>
            <a:endParaRPr lang="en-US" sz="3100" dirty="0"/>
          </a:p>
          <a:p>
            <a:r>
              <a:rPr lang="en-US" sz="3100" dirty="0"/>
              <a:t>A secretariat and project management </a:t>
            </a:r>
            <a:r>
              <a:rPr lang="en-US" sz="3100" dirty="0" smtClean="0"/>
              <a:t>system</a:t>
            </a:r>
            <a:endParaRPr lang="en-US" sz="3100" dirty="0"/>
          </a:p>
          <a:p>
            <a:r>
              <a:rPr lang="en-US" sz="3100" dirty="0"/>
              <a:t>An inclusive approach towards </a:t>
            </a:r>
            <a:r>
              <a:rPr lang="en-US" sz="3100" dirty="0" smtClean="0"/>
              <a:t>stakeholders</a:t>
            </a:r>
            <a:endParaRPr lang="en-US" sz="3100" dirty="0"/>
          </a:p>
          <a:p>
            <a:r>
              <a:rPr lang="en-US" sz="3100" dirty="0"/>
              <a:t>An operating model and funding framework must be evolved over time but in line with the maturity of the institution and the </a:t>
            </a:r>
            <a:r>
              <a:rPr lang="en-US" sz="3100" dirty="0" smtClean="0"/>
              <a:t>projects</a:t>
            </a:r>
            <a:endParaRPr lang="en-GB" sz="31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94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340768"/>
            <a:ext cx="8229600" cy="4525963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i="1" dirty="0" err="1" smtClean="0"/>
              <a:t>Ke</a:t>
            </a:r>
            <a:r>
              <a:rPr lang="en-GB" i="1" dirty="0" smtClean="0"/>
              <a:t> a </a:t>
            </a:r>
            <a:r>
              <a:rPr lang="en-GB" i="1" dirty="0" err="1" smtClean="0"/>
              <a:t>leboga</a:t>
            </a:r>
            <a:r>
              <a:rPr lang="en-GB" i="1" dirty="0" smtClean="0"/>
              <a:t> </a:t>
            </a:r>
          </a:p>
          <a:p>
            <a:pPr marL="0" indent="0" algn="ctr">
              <a:buNone/>
            </a:pPr>
            <a:r>
              <a:rPr lang="en-GB" i="1" dirty="0" smtClean="0"/>
              <a:t>Thank you </a:t>
            </a:r>
            <a:endParaRPr lang="en-GB" i="1" dirty="0"/>
          </a:p>
        </p:txBody>
      </p:sp>
      <p:sp>
        <p:nvSpPr>
          <p:cNvPr id="4" name="AutoShape 2" descr="Image result for south africa"/>
          <p:cNvSpPr>
            <a:spLocks noChangeAspect="1" noChangeArrowheads="1"/>
          </p:cNvSpPr>
          <p:nvPr/>
        </p:nvSpPr>
        <p:spPr bwMode="auto">
          <a:xfrm>
            <a:off x="116682" y="651271"/>
            <a:ext cx="650081" cy="43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5" name="AutoShape 4" descr="http://upload.wikimedia.org/wikipedia/commons/a/af/Flag_of_South_Africa.svg"/>
          <p:cNvSpPr>
            <a:spLocks noChangeAspect="1" noChangeArrowheads="1"/>
          </p:cNvSpPr>
          <p:nvPr/>
        </p:nvSpPr>
        <p:spPr bwMode="auto">
          <a:xfrm>
            <a:off x="116681" y="-200025"/>
            <a:ext cx="3314700" cy="220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66603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Wastewater treatment. Rustenburg example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496" y="1484784"/>
            <a:ext cx="6192688" cy="547260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In the early 2000s, Rustenburg Local Municipality (RLM) faced the following problems:</a:t>
            </a:r>
          </a:p>
          <a:p>
            <a:pPr lvl="1"/>
            <a:endParaRPr lang="en-GB" sz="2600" dirty="0"/>
          </a:p>
          <a:p>
            <a:pPr lvl="1"/>
            <a:r>
              <a:rPr lang="en-GB" sz="2900" dirty="0"/>
              <a:t>A 50 </a:t>
            </a:r>
            <a:r>
              <a:rPr lang="en-GB" sz="2900" dirty="0" err="1"/>
              <a:t>yr</a:t>
            </a:r>
            <a:r>
              <a:rPr lang="en-GB" sz="2900" dirty="0"/>
              <a:t> old </a:t>
            </a:r>
            <a:r>
              <a:rPr lang="en-GB" sz="2900" dirty="0" err="1"/>
              <a:t>Bospoort</a:t>
            </a:r>
            <a:r>
              <a:rPr lang="en-GB" sz="2900" dirty="0"/>
              <a:t> Water Purification plant that could no longer purify the polluted water from the </a:t>
            </a:r>
            <a:r>
              <a:rPr lang="en-GB" sz="2900" dirty="0" err="1"/>
              <a:t>Bospoort</a:t>
            </a:r>
            <a:r>
              <a:rPr lang="en-GB" sz="2900" dirty="0"/>
              <a:t> Dam.  </a:t>
            </a:r>
            <a:endParaRPr lang="en-GB" sz="2900" dirty="0" smtClean="0"/>
          </a:p>
          <a:p>
            <a:pPr marL="457200" lvl="1" indent="0">
              <a:buNone/>
            </a:pPr>
            <a:endParaRPr lang="en-GB" sz="2900" dirty="0"/>
          </a:p>
          <a:p>
            <a:pPr lvl="1"/>
            <a:r>
              <a:rPr lang="en-GB" sz="2900" dirty="0"/>
              <a:t>Dam received effluent from Rustenburg and </a:t>
            </a:r>
            <a:r>
              <a:rPr lang="en-GB" sz="2900" dirty="0" err="1"/>
              <a:t>Boitekong</a:t>
            </a:r>
            <a:r>
              <a:rPr lang="en-GB" sz="2900" dirty="0"/>
              <a:t> Sewerage Treatment Works; the former being an overloaded works with poor effluent quality </a:t>
            </a:r>
          </a:p>
          <a:p>
            <a:pPr marL="342900" lvl="1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b="1" dirty="0" smtClean="0"/>
              <a:t>Th</a:t>
            </a:r>
            <a:r>
              <a:rPr lang="en-GB" b="1" dirty="0"/>
              <a:t>e</a:t>
            </a:r>
            <a:r>
              <a:rPr lang="en-GB" b="1" dirty="0" smtClean="0"/>
              <a:t> technical solution implemented from 2004 -6 consisted of:</a:t>
            </a:r>
          </a:p>
          <a:p>
            <a:pPr marL="457200" lvl="1" indent="0">
              <a:buNone/>
            </a:pPr>
            <a:endParaRPr lang="en-GB" sz="2600" dirty="0"/>
          </a:p>
          <a:p>
            <a:pPr lvl="1"/>
            <a:r>
              <a:rPr lang="en-GB" sz="2900" dirty="0"/>
              <a:t>Refurbishment and extension of the existing Rustenburg Sewerage Treatment Works to increase the treatment capacity from 22 Ml/d to 42 Ml/d </a:t>
            </a:r>
            <a:endParaRPr lang="en-GB" sz="2900" dirty="0" smtClean="0"/>
          </a:p>
          <a:p>
            <a:pPr lvl="1"/>
            <a:endParaRPr lang="en-GB" sz="2900" dirty="0"/>
          </a:p>
          <a:p>
            <a:pPr lvl="1"/>
            <a:r>
              <a:rPr lang="en-GB" sz="2900" dirty="0"/>
              <a:t>Refurbishment of the </a:t>
            </a:r>
            <a:r>
              <a:rPr lang="en-GB" sz="2900" dirty="0" err="1"/>
              <a:t>Bospoort</a:t>
            </a:r>
            <a:r>
              <a:rPr lang="en-GB" sz="2900" dirty="0"/>
              <a:t> Water Purification Works to enable it to cope with the highly eutrophic water from the </a:t>
            </a:r>
            <a:r>
              <a:rPr lang="en-GB" sz="2900" dirty="0" err="1"/>
              <a:t>Bospoort</a:t>
            </a:r>
            <a:r>
              <a:rPr lang="en-GB" sz="2900" dirty="0"/>
              <a:t> Dam and still produce 12 Ml/d of potable water.</a:t>
            </a:r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4" name="Picture 2" descr="http://www.bigenafrica.com/wp-content/uploads/2015/01/rustenbur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9" t="-2163" r="3859" b="2844"/>
          <a:stretch/>
        </p:blipFill>
        <p:spPr bwMode="auto">
          <a:xfrm>
            <a:off x="6076951" y="2082800"/>
            <a:ext cx="3067049" cy="132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bigenafrica.com/wp-content/uploads/2015/01/zeekoega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3" t="-889" r="1" b="1"/>
          <a:stretch/>
        </p:blipFill>
        <p:spPr bwMode="auto">
          <a:xfrm>
            <a:off x="6098101" y="4000500"/>
            <a:ext cx="3045899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9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Wastewater treatment. Rustenburg example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But RLM did not have the estimated R 150 Million required at the time </a:t>
            </a:r>
          </a:p>
          <a:p>
            <a:r>
              <a:rPr lang="en-GB" dirty="0" smtClean="0"/>
              <a:t>The Rustenburg Water Services Trust was created with the legal status of a municipal entity under the Municipal Services Act </a:t>
            </a:r>
          </a:p>
          <a:p>
            <a:r>
              <a:rPr lang="en-GB" dirty="0" smtClean="0"/>
              <a:t>The refurbishment project is ring-fenced under the Trust and financed by Absa</a:t>
            </a:r>
          </a:p>
          <a:p>
            <a:r>
              <a:rPr lang="en-GB" dirty="0" smtClean="0"/>
              <a:t>The Trust services the debt in the following ways: </a:t>
            </a:r>
          </a:p>
          <a:p>
            <a:pPr lvl="1"/>
            <a:r>
              <a:rPr lang="en-GB" dirty="0" smtClean="0"/>
              <a:t>Selling treated effluent to the mines for use as process water </a:t>
            </a:r>
          </a:p>
          <a:p>
            <a:pPr lvl="1"/>
            <a:r>
              <a:rPr lang="en-GB" dirty="0" smtClean="0"/>
              <a:t>Selling portable water to RLM from </a:t>
            </a:r>
            <a:r>
              <a:rPr lang="en-GB" dirty="0" err="1" smtClean="0"/>
              <a:t>Bospoort</a:t>
            </a:r>
            <a:r>
              <a:rPr lang="en-GB" dirty="0" smtClean="0"/>
              <a:t> Water Purification  at </a:t>
            </a:r>
            <a:r>
              <a:rPr lang="en-GB" dirty="0" err="1" smtClean="0"/>
              <a:t>Randwater</a:t>
            </a:r>
            <a:r>
              <a:rPr lang="en-GB" dirty="0" smtClean="0"/>
              <a:t> rates </a:t>
            </a:r>
          </a:p>
          <a:p>
            <a:pPr lvl="1"/>
            <a:r>
              <a:rPr lang="en-GB" dirty="0" smtClean="0"/>
              <a:t>Charging RLM a tariff for sewerage treatment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Wastewater treatment. Rustenburg example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The above income streams service the debt and cover the Trust´s  operation and maintenance costs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Any surplus generated by the trust will be allocated to RLM to expand their water services </a:t>
            </a:r>
          </a:p>
          <a:p>
            <a:endParaRPr lang="en-GB" dirty="0" smtClean="0"/>
          </a:p>
          <a:p>
            <a:r>
              <a:rPr lang="en-GB" dirty="0" smtClean="0"/>
              <a:t>The tariff charged to RLM was forecasted to be substantially lower than what the municipality had planned for operation and maintenance of its sewerage treatment works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Project partners. RLM, </a:t>
            </a:r>
            <a:r>
              <a:rPr lang="en-GB" dirty="0" err="1" smtClean="0"/>
              <a:t>Bigen</a:t>
            </a:r>
            <a:r>
              <a:rPr lang="en-GB" dirty="0" smtClean="0"/>
              <a:t> Africa, Absa, </a:t>
            </a:r>
            <a:r>
              <a:rPr lang="en-GB" dirty="0" err="1" smtClean="0"/>
              <a:t>Magalies</a:t>
            </a:r>
            <a:r>
              <a:rPr lang="en-GB" dirty="0" smtClean="0"/>
              <a:t> Water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456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Political Economy Analysis (PEA)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</a:t>
            </a:r>
            <a:r>
              <a:rPr lang="en-US" dirty="0" smtClean="0"/>
              <a:t>ncreasing recognition that understanding </a:t>
            </a:r>
            <a:r>
              <a:rPr lang="en-US" dirty="0"/>
              <a:t>power and politics is </a:t>
            </a:r>
            <a:r>
              <a:rPr lang="en-US" dirty="0" smtClean="0"/>
              <a:t>critical for effectiveness of development interventions </a:t>
            </a:r>
          </a:p>
          <a:p>
            <a:r>
              <a:rPr lang="en-US" dirty="0" smtClean="0"/>
              <a:t>For development initiatives to succeed they must </a:t>
            </a:r>
            <a:r>
              <a:rPr lang="en-GB" dirty="0"/>
              <a:t>not only be viable economically, technically, socially and environmentally – they must also be viable </a:t>
            </a:r>
            <a:r>
              <a:rPr lang="en-GB" dirty="0" smtClean="0"/>
              <a:t>politically</a:t>
            </a:r>
          </a:p>
          <a:p>
            <a:r>
              <a:rPr lang="en-US" dirty="0"/>
              <a:t>This has led to the development of Political Economy Analysis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671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SIWI PEA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SIWI Project: </a:t>
            </a:r>
            <a:r>
              <a:rPr lang="en-GB" dirty="0"/>
              <a:t>Framework </a:t>
            </a:r>
            <a:r>
              <a:rPr lang="en-GB" dirty="0" smtClean="0"/>
              <a:t>for Political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Economy </a:t>
            </a:r>
            <a:r>
              <a:rPr lang="en-GB" dirty="0" smtClean="0"/>
              <a:t> Analysis  of  Transboundary Basins </a:t>
            </a:r>
            <a:r>
              <a:rPr lang="en-GB" dirty="0"/>
              <a:t>in </a:t>
            </a:r>
            <a:r>
              <a:rPr lang="en-GB" dirty="0" smtClean="0"/>
              <a:t>Africa</a:t>
            </a:r>
          </a:p>
          <a:p>
            <a:r>
              <a:rPr lang="sv-SE" dirty="0" err="1" smtClean="0"/>
              <a:t>Client</a:t>
            </a:r>
            <a:r>
              <a:rPr lang="sv-SE" dirty="0" smtClean="0"/>
              <a:t>: </a:t>
            </a:r>
            <a:r>
              <a:rPr lang="en-GB" dirty="0" smtClean="0"/>
              <a:t>Cooperation </a:t>
            </a:r>
            <a:r>
              <a:rPr lang="en-GB" dirty="0"/>
              <a:t>in International Waters in </a:t>
            </a:r>
            <a:r>
              <a:rPr lang="en-GB" dirty="0" smtClean="0"/>
              <a:t>Africa (CIWA), </a:t>
            </a:r>
            <a:r>
              <a:rPr lang="en-GB" dirty="0"/>
              <a:t>financed through a Multi-Donor Trust </a:t>
            </a:r>
            <a:r>
              <a:rPr lang="en-GB" dirty="0" smtClean="0"/>
              <a:t>Fund; World Bank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032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SIWI PEA Project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Formulate a method of </a:t>
            </a:r>
            <a:r>
              <a:rPr lang="en-GB" dirty="0"/>
              <a:t>analysis for understanding the political economy drivers and constraints that influence cooperation  </a:t>
            </a:r>
            <a:r>
              <a:rPr lang="en-GB" dirty="0" smtClean="0"/>
              <a:t>and develop </a:t>
            </a:r>
            <a:r>
              <a:rPr lang="en-GB" dirty="0"/>
              <a:t>scenarios that can inform the overall strategic thinking and decisions related to CIWA engagement in different international waters contexts in </a:t>
            </a:r>
            <a:r>
              <a:rPr lang="en-GB" dirty="0" smtClean="0"/>
              <a:t>Africa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To </a:t>
            </a:r>
            <a:r>
              <a:rPr lang="en-GB" dirty="0"/>
              <a:t>develop comprehensive Political Economy Analyses of selected cases of Transboundary Basins in Africa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986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SIWI PEA Project </a:t>
            </a:r>
            <a:r>
              <a:rPr lang="en-GB" dirty="0" smtClean="0"/>
              <a:t>Results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853136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Draft framework has been developed</a:t>
            </a:r>
          </a:p>
          <a:p>
            <a:r>
              <a:rPr lang="en-GB" dirty="0" smtClean="0"/>
              <a:t>Framework integrates </a:t>
            </a:r>
            <a:r>
              <a:rPr lang="en-GB" dirty="0"/>
              <a:t>economic and human behaviour factors </a:t>
            </a:r>
          </a:p>
          <a:p>
            <a:r>
              <a:rPr lang="en-GB" dirty="0"/>
              <a:t>Framework provides practical tool for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dirty="0"/>
          </a:p>
          <a:p>
            <a:pPr marL="742950" indent="-742950">
              <a:buFont typeface="+mj-lt"/>
              <a:buAutoNum type="arabicPeriod"/>
            </a:pPr>
            <a:r>
              <a:rPr lang="en-GB" dirty="0"/>
              <a:t>Analysing:</a:t>
            </a:r>
          </a:p>
          <a:p>
            <a:pPr lvl="1"/>
            <a:r>
              <a:rPr lang="en-GB" dirty="0"/>
              <a:t>Structural and </a:t>
            </a:r>
            <a:r>
              <a:rPr lang="en-GB" dirty="0" smtClean="0"/>
              <a:t>technical </a:t>
            </a:r>
            <a:r>
              <a:rPr lang="en-GB" dirty="0"/>
              <a:t>e</a:t>
            </a:r>
            <a:r>
              <a:rPr lang="en-GB" dirty="0" smtClean="0"/>
              <a:t>lements</a:t>
            </a:r>
            <a:endParaRPr lang="en-GB" dirty="0"/>
          </a:p>
          <a:p>
            <a:pPr lvl="1"/>
            <a:r>
              <a:rPr lang="en-GB" dirty="0"/>
              <a:t>The players – </a:t>
            </a:r>
            <a:r>
              <a:rPr lang="en-GB" dirty="0" smtClean="0"/>
              <a:t>institutions </a:t>
            </a:r>
            <a:r>
              <a:rPr lang="en-GB" dirty="0"/>
              <a:t>and </a:t>
            </a:r>
            <a:r>
              <a:rPr lang="en-GB" dirty="0" smtClean="0"/>
              <a:t>agents </a:t>
            </a:r>
            <a:endParaRPr lang="en-GB" dirty="0"/>
          </a:p>
          <a:p>
            <a:pPr lvl="1"/>
            <a:r>
              <a:rPr lang="en-GB" dirty="0"/>
              <a:t>Power and </a:t>
            </a:r>
            <a:r>
              <a:rPr lang="en-GB" dirty="0" smtClean="0"/>
              <a:t>influence</a:t>
            </a:r>
          </a:p>
          <a:p>
            <a:pPr lvl="1"/>
            <a:endParaRPr lang="en-GB" dirty="0"/>
          </a:p>
          <a:p>
            <a:pPr marL="742950" indent="-742950">
              <a:buFont typeface="+mj-lt"/>
              <a:buAutoNum type="arabicPeriod"/>
            </a:pPr>
            <a:r>
              <a:rPr lang="en-GB" dirty="0"/>
              <a:t>Using the </a:t>
            </a:r>
            <a:r>
              <a:rPr lang="en-GB" dirty="0" smtClean="0"/>
              <a:t>above analysis </a:t>
            </a:r>
            <a:r>
              <a:rPr lang="en-GB" dirty="0"/>
              <a:t>to provide PEA advice </a:t>
            </a:r>
            <a:r>
              <a:rPr lang="en-GB" dirty="0" smtClean="0"/>
              <a:t>on </a:t>
            </a:r>
            <a:r>
              <a:rPr lang="en-GB" dirty="0"/>
              <a:t>cooperation </a:t>
            </a:r>
            <a:r>
              <a:rPr lang="en-GB" dirty="0" smtClean="0"/>
              <a:t>over shared waters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sv-SE" dirty="0" smtClean="0"/>
              <a:t>Case studies </a:t>
            </a:r>
            <a:endParaRPr lang="en-GB" dirty="0"/>
          </a:p>
          <a:p>
            <a:pPr marL="342900" lvl="3" indent="-342900">
              <a:buFont typeface="Arial" pitchFamily="34" charset="0"/>
              <a:buChar char="•"/>
            </a:pPr>
            <a:endParaRPr lang="en-GB" b="1" u="sng" dirty="0"/>
          </a:p>
          <a:p>
            <a:pPr marL="0" indent="0">
              <a:buNone/>
            </a:pPr>
            <a:r>
              <a:rPr lang="sv-SE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051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ZA" altLang="en-US" sz="3600" b="1" dirty="0" smtClean="0"/>
              <a:t>Is the private sector the largest water user ? </a:t>
            </a:r>
            <a:endParaRPr lang="en-GB" altLang="en-US" sz="36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99097"/>
            <a:ext cx="5439108" cy="42588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6372225" y="6157913"/>
            <a:ext cx="1223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ZA" altLang="en-US" sz="1600"/>
              <a:t>WRC,2011</a:t>
            </a:r>
            <a:endParaRPr lang="en-GB" altLang="en-US" sz="1600"/>
          </a:p>
        </p:txBody>
      </p:sp>
    </p:spTree>
    <p:extLst>
      <p:ext uri="{BB962C8B-B14F-4D97-AF65-F5344CB8AC3E}">
        <p14:creationId xmlns:p14="http://schemas.microsoft.com/office/powerpoint/2010/main" val="92203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global water risk:</a:t>
            </a:r>
            <a:br>
              <a:rPr lang="en-GB" dirty="0" smtClean="0"/>
            </a:br>
            <a:r>
              <a:rPr lang="en-GB" dirty="0" smtClean="0"/>
              <a:t> ”Charting our Water Future” 2009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948" r="14379" b="2604"/>
          <a:stretch/>
        </p:blipFill>
        <p:spPr>
          <a:xfrm>
            <a:off x="6884" y="2060848"/>
            <a:ext cx="9156423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2594157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750" dirty="0">
              <a:latin typeface="Times New Roman" panose="02020603050405020304" pitchFamily="18" charset="0"/>
            </a:endParaRPr>
          </a:p>
          <a:p>
            <a:endParaRPr lang="en-GB" sz="750" dirty="0">
              <a:latin typeface="Times New Roman" panose="02020603050405020304" pitchFamily="18" charset="0"/>
            </a:endParaRPr>
          </a:p>
          <a:p>
            <a:endParaRPr lang="en-GB" sz="750" dirty="0">
              <a:latin typeface="Times New Roman" panose="02020603050405020304" pitchFamily="18" charset="0"/>
            </a:endParaRPr>
          </a:p>
          <a:p>
            <a:endParaRPr lang="en-GB" sz="750" dirty="0">
              <a:latin typeface="Times New Roman" panose="02020603050405020304" pitchFamily="18" charset="0"/>
            </a:endParaRPr>
          </a:p>
          <a:p>
            <a:endParaRPr lang="en-GB" sz="750" dirty="0">
              <a:latin typeface="Times New Roman" panose="02020603050405020304" pitchFamily="18" charset="0"/>
            </a:endParaRPr>
          </a:p>
          <a:p>
            <a:endParaRPr lang="en-GB" sz="750" dirty="0">
              <a:latin typeface="Times New Roman" panose="02020603050405020304" pitchFamily="18" charset="0"/>
            </a:endParaRPr>
          </a:p>
          <a:p>
            <a:endParaRPr lang="en-GB" sz="750" dirty="0">
              <a:latin typeface="Times New Roman" panose="02020603050405020304" pitchFamily="18" charset="0"/>
            </a:endParaRPr>
          </a:p>
          <a:p>
            <a:endParaRPr lang="en-GB" sz="750" dirty="0">
              <a:latin typeface="Times New Roman" panose="02020603050405020304" pitchFamily="18" charset="0"/>
            </a:endParaRPr>
          </a:p>
          <a:p>
            <a:endParaRPr lang="en-GB" sz="750" dirty="0">
              <a:latin typeface="Times New Roman" panose="02020603050405020304" pitchFamily="18" charset="0"/>
            </a:endParaRPr>
          </a:p>
          <a:p>
            <a:endParaRPr lang="en-GB" sz="750" dirty="0">
              <a:latin typeface="Times New Roman" panose="02020603050405020304" pitchFamily="18" charset="0"/>
            </a:endParaRPr>
          </a:p>
          <a:p>
            <a:endParaRPr lang="en-GB" sz="600" dirty="0">
              <a:latin typeface="Times New Roman" panose="02020603050405020304" pitchFamily="18" charset="0"/>
            </a:endParaRPr>
          </a:p>
          <a:p>
            <a:endParaRPr lang="en-GB" sz="225" dirty="0">
              <a:latin typeface="Times New Roman" panose="02020603050405020304" pitchFamily="18" charset="0"/>
            </a:endParaRPr>
          </a:p>
          <a:p>
            <a:endParaRPr lang="en-GB" sz="600" dirty="0">
              <a:latin typeface="Times New Roman" panose="02020603050405020304" pitchFamily="18" charset="0"/>
            </a:endParaRPr>
          </a:p>
          <a:p>
            <a:endParaRPr lang="en-GB" sz="750" dirty="0">
              <a:latin typeface="Times New Roman" panose="02020603050405020304" pitchFamily="18" charset="0"/>
            </a:endParaRPr>
          </a:p>
          <a:p>
            <a:pPr lvl="1"/>
            <a:r>
              <a:rPr lang="en-GB" sz="375" baseline="30000" dirty="0">
                <a:latin typeface="Times New Roman" panose="02020603050405020304" pitchFamily="18" charset="0"/>
              </a:rPr>
              <a:t> 	</a:t>
            </a:r>
            <a:r>
              <a:rPr lang="en-GB" sz="525" baseline="30000" dirty="0">
                <a:latin typeface="Times New Roman" panose="02020603050405020304" pitchFamily="18" charset="0"/>
              </a:rPr>
              <a:t> 	</a:t>
            </a:r>
            <a:endParaRPr lang="en-GB" sz="750" baseline="30000" dirty="0">
              <a:latin typeface="Times New Roman" panose="02020603050405020304" pitchFamily="18" charset="0"/>
            </a:endParaRPr>
          </a:p>
          <a:p>
            <a:endParaRPr lang="en-GB" sz="150" dirty="0">
              <a:latin typeface="Times New Roman" panose="02020603050405020304" pitchFamily="18" charset="0"/>
            </a:endParaRPr>
          </a:p>
          <a:p>
            <a:pPr lvl="2"/>
            <a:endParaRPr lang="en-GB" sz="225" dirty="0"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363" t="7710" r="9050"/>
          <a:stretch/>
        </p:blipFill>
        <p:spPr>
          <a:xfrm>
            <a:off x="3840021" y="857251"/>
            <a:ext cx="5335631" cy="514349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20884473">
            <a:off x="6899383" y="1133554"/>
            <a:ext cx="970670" cy="5019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256276" y="962940"/>
            <a:ext cx="25321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/>
              <a:t>What are the most important global risks of concern for society and business 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41414" y="1038681"/>
            <a:ext cx="25110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WEF, 2014</a:t>
            </a:r>
            <a:endParaRPr lang="en-GB" sz="1350" dirty="0"/>
          </a:p>
          <a:p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143414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with new logo [Read-Only]" id="{11EBB969-1C2B-4733-BB44-A00FCE73D544}" vid="{C940B74E-76EF-4D0B-B5D8-4F319BD6CA2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 with new logo</Template>
  <TotalTime>519</TotalTime>
  <Words>1445</Words>
  <Application>Microsoft Office PowerPoint</Application>
  <PresentationFormat>On-screen Show (4:3)</PresentationFormat>
  <Paragraphs>195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Office-tema</vt:lpstr>
      <vt:lpstr>Political Economy Analysis and Private Sector Engagement </vt:lpstr>
      <vt:lpstr>Presentation outline </vt:lpstr>
      <vt:lpstr>Political Economy Analysis (PEA)</vt:lpstr>
      <vt:lpstr>SIWI PEA Project</vt:lpstr>
      <vt:lpstr>SIWI PEA Project Objectives</vt:lpstr>
      <vt:lpstr>SIWI PEA Project Results </vt:lpstr>
      <vt:lpstr>Is the private sector the largest water user ? </vt:lpstr>
      <vt:lpstr>The global water risk:  ”Charting our Water Future” 2009</vt:lpstr>
      <vt:lpstr>PowerPoint Presentation</vt:lpstr>
      <vt:lpstr>Examples of water risk.  CDP Water Report, South Africa 2013</vt:lpstr>
      <vt:lpstr>Types of water risks faced by the private sector</vt:lpstr>
      <vt:lpstr>Reputational risks</vt:lpstr>
      <vt:lpstr>The range of private stakeholders ( and interests)</vt:lpstr>
      <vt:lpstr>Examples of partnership types</vt:lpstr>
      <vt:lpstr>PPPs</vt:lpstr>
      <vt:lpstr>Water Stewardship Partnership example: SWPN</vt:lpstr>
      <vt:lpstr>Example of project development process diagram</vt:lpstr>
      <vt:lpstr>Mapping Dependency, Interest and Capacity</vt:lpstr>
      <vt:lpstr>Levels of collaboration</vt:lpstr>
      <vt:lpstr>Mapping partnership requirements</vt:lpstr>
      <vt:lpstr>Partnership challenges and risks</vt:lpstr>
      <vt:lpstr>Key success factors of the SWPN </vt:lpstr>
      <vt:lpstr>PowerPoint Presentation</vt:lpstr>
      <vt:lpstr>Wastewater treatment. Rustenburg example </vt:lpstr>
      <vt:lpstr>Wastewater treatment. Rustenburg example </vt:lpstr>
      <vt:lpstr>Wastewater treatment. Rustenburg example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 Earle</dc:creator>
  <cp:lastModifiedBy>Nick Tandi</cp:lastModifiedBy>
  <cp:revision>33</cp:revision>
  <cp:lastPrinted>2015-03-17T10:24:51Z</cp:lastPrinted>
  <dcterms:created xsi:type="dcterms:W3CDTF">2015-05-26T12:28:23Z</dcterms:created>
  <dcterms:modified xsi:type="dcterms:W3CDTF">2015-07-29T11:16:16Z</dcterms:modified>
</cp:coreProperties>
</file>