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26"/>
  </p:notesMasterIdLst>
  <p:handoutMasterIdLst>
    <p:handoutMasterId r:id="rId27"/>
  </p:handoutMasterIdLst>
  <p:sldIdLst>
    <p:sldId id="347" r:id="rId4"/>
    <p:sldId id="348" r:id="rId5"/>
    <p:sldId id="349" r:id="rId6"/>
    <p:sldId id="350" r:id="rId7"/>
    <p:sldId id="351" r:id="rId8"/>
    <p:sldId id="366" r:id="rId9"/>
    <p:sldId id="352" r:id="rId10"/>
    <p:sldId id="353" r:id="rId11"/>
    <p:sldId id="354" r:id="rId12"/>
    <p:sldId id="371" r:id="rId13"/>
    <p:sldId id="357" r:id="rId14"/>
    <p:sldId id="367" r:id="rId15"/>
    <p:sldId id="358" r:id="rId16"/>
    <p:sldId id="359" r:id="rId17"/>
    <p:sldId id="364" r:id="rId18"/>
    <p:sldId id="360" r:id="rId19"/>
    <p:sldId id="361" r:id="rId20"/>
    <p:sldId id="363" r:id="rId21"/>
    <p:sldId id="365" r:id="rId22"/>
    <p:sldId id="346" r:id="rId23"/>
    <p:sldId id="370" r:id="rId24"/>
    <p:sldId id="369" r:id="rId25"/>
  </p:sldIdLst>
  <p:sldSz cx="9144000" cy="6858000" type="screen4x3"/>
  <p:notesSz cx="6797675" cy="9926638"/>
  <p:defaultTextStyle>
    <a:defPPr>
      <a:defRPr lang="en-US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valho Resende, Tales" initials="TCR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660"/>
  </p:normalViewPr>
  <p:slideViewPr>
    <p:cSldViewPr>
      <p:cViewPr varScale="1">
        <p:scale>
          <a:sx n="66" d="100"/>
          <a:sy n="66" d="100"/>
        </p:scale>
        <p:origin x="-8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958" y="-12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5C54C-E75C-4E53-9837-2D9333A2BD7A}" type="datetimeFigureOut">
              <a:rPr lang="en-GB" smtClean="0"/>
              <a:pPr/>
              <a:t>29/07/2015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CB1FF-6A7B-4CE2-B8BD-05FCC97C77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40387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E5775-9400-4094-A176-FE42FE30D48B}" type="datetimeFigureOut">
              <a:rPr lang="en-GB" smtClean="0"/>
              <a:pPr/>
              <a:t>29/07/2015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AE589-A799-4E84-B67F-C2664A093C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36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gi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8478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50100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2" descr="Y:\14 Communications\00-Logos and guideline\IGRAC-logo-txt-cmyk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2364"/>
            <a:ext cx="19240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Y:\14 Communications\00-Logos and guideline\UNESCO-IHP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6476" y="5969000"/>
            <a:ext cx="14398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2"/>
          <p:cNvGrpSpPr>
            <a:grpSpLocks noChangeAspect="1"/>
          </p:cNvGrpSpPr>
          <p:nvPr userDrawn="1"/>
        </p:nvGrpSpPr>
        <p:grpSpPr bwMode="auto">
          <a:xfrm>
            <a:off x="3364210" y="6165304"/>
            <a:ext cx="2808000" cy="723380"/>
            <a:chOff x="2348" y="3871"/>
            <a:chExt cx="1530" cy="366"/>
          </a:xfrm>
        </p:grpSpPr>
        <p:pic>
          <p:nvPicPr>
            <p:cNvPr id="16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007" b="45854"/>
            <a:stretch>
              <a:fillRect/>
            </a:stretch>
          </p:blipFill>
          <p:spPr bwMode="auto">
            <a:xfrm>
              <a:off x="2375" y="3871"/>
              <a:ext cx="1503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2496" t="7561" r="80106" b="68924"/>
            <a:stretch>
              <a:fillRect/>
            </a:stretch>
          </p:blipFill>
          <p:spPr bwMode="auto">
            <a:xfrm>
              <a:off x="2348" y="3920"/>
              <a:ext cx="29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29/07/2015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9E783-B34F-47FC-BF1D-103E8A27B9C3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2031826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B0F3C-B854-4224-87E9-6A3A5329865E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3350258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456C8-FBFF-425C-9150-C703686DB237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2517832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6730E-851B-483B-8E09-2236EC69DC2A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2555506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D8CED-9909-44C0-9F76-11B864717AD3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492403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0089A-A041-4BE3-9793-489E11076EDF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2495461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5F16A-E9F0-4094-8511-B449CBA33165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350527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A6D9D-00BE-45D6-9583-C27AF0D67125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2044236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145D0-EDBD-4EF8-8673-C2008392287D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682055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3758C-B913-4FE3-9ED2-7D389540149F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2184833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151930"/>
            <a:ext cx="5411391" cy="31789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6DBBD-CB7B-42A1-9CCA-4F905C139351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2292706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8478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50100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2" descr="Y:\14 Communications\00-Logos and guideline\IGRAC-logo-txt-cmyk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2365"/>
            <a:ext cx="19240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Y:\14 Communications\00-Logos and guideline\UNESCO-IHP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6477" y="5969000"/>
            <a:ext cx="14398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2"/>
          <p:cNvGrpSpPr>
            <a:grpSpLocks noChangeAspect="1"/>
          </p:cNvGrpSpPr>
          <p:nvPr userDrawn="1"/>
        </p:nvGrpSpPr>
        <p:grpSpPr bwMode="auto">
          <a:xfrm>
            <a:off x="3364210" y="6165304"/>
            <a:ext cx="2808000" cy="723380"/>
            <a:chOff x="2348" y="3871"/>
            <a:chExt cx="1530" cy="366"/>
          </a:xfrm>
        </p:grpSpPr>
        <p:pic>
          <p:nvPicPr>
            <p:cNvPr id="16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007" b="45854"/>
            <a:stretch>
              <a:fillRect/>
            </a:stretch>
          </p:blipFill>
          <p:spPr bwMode="auto">
            <a:xfrm>
              <a:off x="2375" y="3871"/>
              <a:ext cx="1503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2496" t="7561" r="80106" b="68924"/>
            <a:stretch>
              <a:fillRect/>
            </a:stretch>
          </p:blipFill>
          <p:spPr bwMode="auto">
            <a:xfrm>
              <a:off x="2348" y="3920"/>
              <a:ext cx="29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7804262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55846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24744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268760"/>
            <a:ext cx="9144000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07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701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694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164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2" indent="0">
              <a:buNone/>
              <a:defRPr sz="1600" b="1"/>
            </a:lvl4pPr>
            <a:lvl5pPr marL="1828615" indent="0">
              <a:buNone/>
              <a:defRPr sz="1600" b="1"/>
            </a:lvl5pPr>
            <a:lvl6pPr marL="2285769" indent="0">
              <a:buNone/>
              <a:defRPr sz="1600" b="1"/>
            </a:lvl6pPr>
            <a:lvl7pPr marL="2742923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2" indent="0">
              <a:buNone/>
              <a:defRPr sz="1600" b="1"/>
            </a:lvl4pPr>
            <a:lvl5pPr marL="1828615" indent="0">
              <a:buNone/>
              <a:defRPr sz="1600" b="1"/>
            </a:lvl5pPr>
            <a:lvl6pPr marL="2285769" indent="0">
              <a:buNone/>
              <a:defRPr sz="1600" b="1"/>
            </a:lvl6pPr>
            <a:lvl7pPr marL="2742923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36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268760"/>
            <a:ext cx="9144000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892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411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7" indent="0">
              <a:buNone/>
              <a:defRPr sz="1000"/>
            </a:lvl3pPr>
            <a:lvl4pPr marL="1371462" indent="0">
              <a:buNone/>
              <a:defRPr sz="900"/>
            </a:lvl4pPr>
            <a:lvl5pPr marL="1828615" indent="0">
              <a:buNone/>
              <a:defRPr sz="900"/>
            </a:lvl5pPr>
            <a:lvl6pPr marL="2285769" indent="0">
              <a:buNone/>
              <a:defRPr sz="900"/>
            </a:lvl6pPr>
            <a:lvl7pPr marL="2742923" indent="0">
              <a:buNone/>
              <a:defRPr sz="900"/>
            </a:lvl7pPr>
            <a:lvl8pPr marL="3200076" indent="0">
              <a:buNone/>
              <a:defRPr sz="900"/>
            </a:lvl8pPr>
            <a:lvl9pPr marL="36572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121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7" indent="0">
              <a:buNone/>
              <a:defRPr sz="2400"/>
            </a:lvl3pPr>
            <a:lvl4pPr marL="1371462" indent="0">
              <a:buNone/>
              <a:defRPr sz="2000"/>
            </a:lvl4pPr>
            <a:lvl5pPr marL="1828615" indent="0">
              <a:buNone/>
              <a:defRPr sz="2000"/>
            </a:lvl5pPr>
            <a:lvl6pPr marL="2285769" indent="0">
              <a:buNone/>
              <a:defRPr sz="2000"/>
            </a:lvl6pPr>
            <a:lvl7pPr marL="2742923" indent="0">
              <a:buNone/>
              <a:defRPr sz="2000"/>
            </a:lvl7pPr>
            <a:lvl8pPr marL="3200076" indent="0">
              <a:buNone/>
              <a:defRPr sz="2000"/>
            </a:lvl8pPr>
            <a:lvl9pPr marL="365723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154" indent="0">
              <a:buNone/>
              <a:defRPr sz="1200"/>
            </a:lvl2pPr>
            <a:lvl3pPr marL="914307" indent="0">
              <a:buNone/>
              <a:defRPr sz="1000"/>
            </a:lvl3pPr>
            <a:lvl4pPr marL="1371462" indent="0">
              <a:buNone/>
              <a:defRPr sz="900"/>
            </a:lvl4pPr>
            <a:lvl5pPr marL="1828615" indent="0">
              <a:buNone/>
              <a:defRPr sz="900"/>
            </a:lvl5pPr>
            <a:lvl6pPr marL="2285769" indent="0">
              <a:buNone/>
              <a:defRPr sz="900"/>
            </a:lvl6pPr>
            <a:lvl7pPr marL="2742923" indent="0">
              <a:buNone/>
              <a:defRPr sz="900"/>
            </a:lvl7pPr>
            <a:lvl8pPr marL="3200076" indent="0">
              <a:buNone/>
              <a:defRPr sz="900"/>
            </a:lvl8pPr>
            <a:lvl9pPr marL="365723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599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395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60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29/07/2015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29/07/2015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29/07/2015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29/07/2015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29/07/2015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12777"/>
            <a:ext cx="8229600" cy="4752528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11AFA-696D-4B38-9EBC-D50F46EA6688}" type="datetimeFigureOut">
              <a:rPr lang="en-GB" smtClean="0"/>
              <a:pPr/>
              <a:t>29/07/2015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2" descr="Y:\14 Communications\00-Logos and guideline\IGRAC-logo-txt-cmyk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2364"/>
            <a:ext cx="19240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Y:\14 Communications\00-Logos and guideline\UNESCO-IHP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6476" y="5969000"/>
            <a:ext cx="14398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2"/>
          <p:cNvGrpSpPr>
            <a:grpSpLocks noChangeAspect="1"/>
          </p:cNvGrpSpPr>
          <p:nvPr userDrawn="1"/>
        </p:nvGrpSpPr>
        <p:grpSpPr bwMode="auto">
          <a:xfrm>
            <a:off x="3364210" y="6165304"/>
            <a:ext cx="2808000" cy="723380"/>
            <a:chOff x="2348" y="3871"/>
            <a:chExt cx="1530" cy="366"/>
          </a:xfrm>
        </p:grpSpPr>
        <p:pic>
          <p:nvPicPr>
            <p:cNvPr id="16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007" b="45854"/>
            <a:stretch>
              <a:fillRect/>
            </a:stretch>
          </p:blipFill>
          <p:spPr bwMode="auto">
            <a:xfrm>
              <a:off x="2375" y="3871"/>
              <a:ext cx="1503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2496" t="7561" r="80106" b="68924"/>
            <a:stretch>
              <a:fillRect/>
            </a:stretch>
          </p:blipFill>
          <p:spPr bwMode="auto">
            <a:xfrm>
              <a:off x="2348" y="3920"/>
              <a:ext cx="29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35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69" y="1151930"/>
            <a:ext cx="7358063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69" y="3536156"/>
            <a:ext cx="7358063" cy="79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4436939" y="6505277"/>
            <a:ext cx="260077" cy="26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ctr" defTabSz="410751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0CB4070-C39A-44CF-A7BD-8BB55247C7CC}" type="slidenum">
              <a:rPr lang="en-US" altLang="en-US" sz="2500">
                <a:solidFill>
                  <a:srgbClr val="000000"/>
                </a:solidFill>
                <a:sym typeface="Helvetica Light" charset="0"/>
              </a:rPr>
              <a:pPr algn="ctr" defTabSz="410751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3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8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160729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321457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482186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642915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964372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285829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1607287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1928744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12777"/>
            <a:ext cx="8229600" cy="4752528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7"/>
            <a:fld id="{51C11AFA-696D-4B38-9EBC-D50F46EA66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07"/>
              <a:t>29/07/2015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7"/>
            <a:fld id="{D0E3AA58-208B-43C9-BECC-BAF7C84D2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0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2" descr="Y:\14 Communications\00-Logos and guideline\IGRAC-logo-txt-cmyk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2365"/>
            <a:ext cx="19240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Y:\14 Communications\00-Logos and guideline\UNESCO-IHP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6477" y="5969000"/>
            <a:ext cx="14398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2"/>
          <p:cNvGrpSpPr>
            <a:grpSpLocks noChangeAspect="1"/>
          </p:cNvGrpSpPr>
          <p:nvPr userDrawn="1"/>
        </p:nvGrpSpPr>
        <p:grpSpPr bwMode="auto">
          <a:xfrm>
            <a:off x="3364210" y="6165304"/>
            <a:ext cx="2808000" cy="723380"/>
            <a:chOff x="2348" y="3871"/>
            <a:chExt cx="1530" cy="366"/>
          </a:xfrm>
        </p:grpSpPr>
        <p:pic>
          <p:nvPicPr>
            <p:cNvPr id="16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007" b="45854"/>
            <a:stretch>
              <a:fillRect/>
            </a:stretch>
          </p:blipFill>
          <p:spPr bwMode="auto">
            <a:xfrm>
              <a:off x="2375" y="3871"/>
              <a:ext cx="1503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2496" t="7561" r="80106" b="68924"/>
            <a:stretch>
              <a:fillRect/>
            </a:stretch>
          </p:blipFill>
          <p:spPr bwMode="auto">
            <a:xfrm>
              <a:off x="2348" y="3920"/>
              <a:ext cx="29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62758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30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5" indent="-285722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5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8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2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5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9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6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2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5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9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a.ross@unesco.org" TargetMode="Externa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/>
          </p:cNvSpPr>
          <p:nvPr/>
        </p:nvSpPr>
        <p:spPr bwMode="auto">
          <a:xfrm>
            <a:off x="7308304" y="5855643"/>
            <a:ext cx="1514785" cy="222126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A Ross</a:t>
            </a:r>
            <a:endParaRPr lang="en-US" altLang="en-US" dirty="0" smtClean="0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560338" y="2634258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523503" y="5777508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3" name="AutoShape 5"/>
          <p:cNvSpPr>
            <a:spLocks/>
          </p:cNvSpPr>
          <p:nvPr/>
        </p:nvSpPr>
        <p:spPr bwMode="auto">
          <a:xfrm>
            <a:off x="7382620" y="6053213"/>
            <a:ext cx="1761380" cy="196453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426C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29  July 2015</a:t>
            </a:r>
            <a:endParaRPr lang="en-US" altLang="en-US" dirty="0" smtClean="0"/>
          </a:p>
        </p:txBody>
      </p:sp>
      <p:sp>
        <p:nvSpPr>
          <p:cNvPr id="2054" name="AutoShape 6"/>
          <p:cNvSpPr>
            <a:spLocks/>
          </p:cNvSpPr>
          <p:nvPr/>
        </p:nvSpPr>
        <p:spPr bwMode="auto">
          <a:xfrm>
            <a:off x="7471222" y="6191620"/>
            <a:ext cx="1584176" cy="360040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Johannesburg</a:t>
            </a:r>
            <a:endParaRPr lang="en-US" altLang="en-US" dirty="0" smtClean="0"/>
          </a:p>
        </p:txBody>
      </p:sp>
      <p:sp>
        <p:nvSpPr>
          <p:cNvPr id="2055" name="AutoShape 7"/>
          <p:cNvSpPr>
            <a:spLocks/>
          </p:cNvSpPr>
          <p:nvPr/>
        </p:nvSpPr>
        <p:spPr bwMode="auto">
          <a:xfrm>
            <a:off x="2443387" y="3535041"/>
            <a:ext cx="2369715" cy="500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514575" y="6573367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2057" name="Picture 9" descr="iucn_logo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7115" y="5961683"/>
            <a:ext cx="532432" cy="50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8" name="Picture 10" descr="IGRAC-logo-txt-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388" y="6133580"/>
            <a:ext cx="997893" cy="33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9" name="Picture 11" descr="12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345"/>
          <a:stretch>
            <a:fillRect/>
          </a:stretch>
        </p:blipFill>
        <p:spPr bwMode="auto">
          <a:xfrm>
            <a:off x="2109639" y="5855643"/>
            <a:ext cx="1397496" cy="67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0" name="Picture 12" descr="SDC_RV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7838" y="5943824"/>
            <a:ext cx="110616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1" name="Line 19"/>
          <p:cNvSpPr>
            <a:spLocks noChangeShapeType="1"/>
          </p:cNvSpPr>
          <p:nvPr/>
        </p:nvSpPr>
        <p:spPr bwMode="auto">
          <a:xfrm flipV="1">
            <a:off x="560338" y="267891"/>
            <a:ext cx="802109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2" name="Line 20"/>
          <p:cNvSpPr>
            <a:spLocks noChangeShapeType="1"/>
          </p:cNvSpPr>
          <p:nvPr/>
        </p:nvSpPr>
        <p:spPr bwMode="auto">
          <a:xfrm flipV="1">
            <a:off x="514575" y="6618015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3" name="Line 21"/>
          <p:cNvSpPr>
            <a:spLocks noChangeShapeType="1"/>
          </p:cNvSpPr>
          <p:nvPr/>
        </p:nvSpPr>
        <p:spPr bwMode="auto">
          <a:xfrm flipV="1">
            <a:off x="523503" y="5738441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4" name="Line 22"/>
          <p:cNvSpPr>
            <a:spLocks noChangeShapeType="1"/>
          </p:cNvSpPr>
          <p:nvPr/>
        </p:nvSpPr>
        <p:spPr bwMode="auto">
          <a:xfrm>
            <a:off x="559222" y="268113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5" name="Line 23"/>
          <p:cNvSpPr>
            <a:spLocks noChangeShapeType="1"/>
          </p:cNvSpPr>
          <p:nvPr/>
        </p:nvSpPr>
        <p:spPr bwMode="auto">
          <a:xfrm>
            <a:off x="559222" y="32146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6" name="AutoShape 24"/>
          <p:cNvSpPr>
            <a:spLocks/>
          </p:cNvSpPr>
          <p:nvPr/>
        </p:nvSpPr>
        <p:spPr bwMode="auto">
          <a:xfrm>
            <a:off x="626532" y="2885351"/>
            <a:ext cx="8107498" cy="129937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00" dirty="0" smtClean="0">
              <a:solidFill>
                <a:srgbClr val="426C86"/>
              </a:solidFill>
              <a:latin typeface="Trebuchet MS Bold" charset="0"/>
              <a:ea typeface="Trebuchet MS Bold" charset="0"/>
              <a:cs typeface="Trebuchet MS Bold" charset="0"/>
              <a:sym typeface="Trebuchet MS Bold" charset="0"/>
            </a:endParaRP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00" dirty="0" smtClean="0">
              <a:solidFill>
                <a:srgbClr val="426C86"/>
              </a:solidFill>
              <a:latin typeface="Trebuchet MS Bold" charset="0"/>
              <a:sym typeface="Trebuchet MS Bold" charset="0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en-US" sz="2800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Draft diagnostic: </a:t>
            </a:r>
            <a:r>
              <a:rPr lang="en-US" altLang="en-US" sz="2800" dirty="0" err="1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Stampriet</a:t>
            </a:r>
            <a:r>
              <a:rPr lang="en-US" altLang="en-US" sz="2800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 Transboundary Aquifer System</a:t>
            </a:r>
            <a:endParaRPr lang="en-GB" sz="2800" dirty="0" smtClean="0">
              <a:solidFill>
                <a:srgbClr val="336699"/>
              </a:solidFill>
              <a:latin typeface="Trebuchet MS Bold" panose="020B07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400" dirty="0" smtClean="0">
              <a:solidFill>
                <a:srgbClr val="336699"/>
              </a:solidFill>
              <a:latin typeface="Trebuchet MS Bold" panose="020B07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800" b="1" dirty="0" smtClean="0">
                <a:solidFill>
                  <a:srgbClr val="336699"/>
                </a:solidFill>
                <a:latin typeface="Trebuchet MS Bold" panose="020B0703020202020204" pitchFamily="34" charset="0"/>
                <a:ea typeface="Calibri"/>
                <a:cs typeface="Times New Roman"/>
              </a:rPr>
              <a:t>Andrew Ross PhD</a:t>
            </a:r>
            <a:endParaRPr lang="en-GB" sz="2800" b="1" dirty="0">
              <a:solidFill>
                <a:srgbClr val="336699"/>
              </a:solidFill>
              <a:latin typeface="Trebuchet MS Bold" panose="020B0703020202020204" pitchFamily="34" charset="0"/>
              <a:ea typeface="Calibri"/>
              <a:cs typeface="Times New Roman"/>
            </a:endParaRP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 smtClean="0">
                <a:solidFill>
                  <a:srgbClr val="426C86"/>
                </a:solidFill>
                <a:latin typeface="Trebuchet MS Bold" charset="0"/>
                <a:sym typeface="Trebuchet MS Bold" charset="0"/>
              </a:rPr>
              <a:t>Consultant UNESCO</a:t>
            </a:r>
            <a:endParaRPr lang="en-US" altLang="en-US" sz="1800" dirty="0" smtClean="0"/>
          </a:p>
        </p:txBody>
      </p:sp>
      <p:pic>
        <p:nvPicPr>
          <p:cNvPr id="2067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1634" y="482204"/>
            <a:ext cx="3455789" cy="189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7879" y="877342"/>
            <a:ext cx="2905497" cy="12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2828" y="5951637"/>
            <a:ext cx="66302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5152" y="5928198"/>
            <a:ext cx="535781" cy="55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9528" y="5883549"/>
            <a:ext cx="475506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0" descr="tile_paper_medgray"/>
          <p:cNvSpPr>
            <a:spLocks/>
          </p:cNvSpPr>
          <p:nvPr/>
        </p:nvSpPr>
        <p:spPr bwMode="auto">
          <a:xfrm>
            <a:off x="4535913" y="-70095"/>
            <a:ext cx="72176" cy="461661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3" name="Rectangle 31" descr="tile_paper_medgray"/>
          <p:cNvSpPr>
            <a:spLocks/>
          </p:cNvSpPr>
          <p:nvPr/>
        </p:nvSpPr>
        <p:spPr bwMode="auto">
          <a:xfrm>
            <a:off x="4519591" y="868569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" name="Rectangle 32" descr="tile_paper_medgray"/>
          <p:cNvSpPr>
            <a:spLocks/>
          </p:cNvSpPr>
          <p:nvPr/>
        </p:nvSpPr>
        <p:spPr bwMode="auto">
          <a:xfrm>
            <a:off x="4519591" y="1745911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" name="Rectangle 33" descr="tile_paper_medgray"/>
          <p:cNvSpPr>
            <a:spLocks/>
          </p:cNvSpPr>
          <p:nvPr/>
        </p:nvSpPr>
        <p:spPr bwMode="auto">
          <a:xfrm>
            <a:off x="4608089" y="2727578"/>
            <a:ext cx="72192" cy="62612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>
            <a:lvl1pPr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xmlns="" val="9324590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Implementation of law and policy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1000"/>
              </a:spcBef>
            </a:pPr>
            <a:r>
              <a:rPr lang="en-GB" sz="2400" dirty="0" smtClean="0">
                <a:solidFill>
                  <a:srgbClr val="FF0000"/>
                </a:solidFill>
              </a:rPr>
              <a:t>The framework for implementation of and groundwater management is generally in place in the three countries </a:t>
            </a:r>
          </a:p>
          <a:p>
            <a:pPr marL="742930" lvl="1" indent="-342900">
              <a:spcBef>
                <a:spcPts val="1000"/>
              </a:spcBef>
            </a:pPr>
            <a:r>
              <a:rPr lang="en-GB" sz="2400" dirty="0" smtClean="0">
                <a:solidFill>
                  <a:srgbClr val="FF0000"/>
                </a:solidFill>
              </a:rPr>
              <a:t>but implementation and enforcement poses some challenges. </a:t>
            </a:r>
          </a:p>
          <a:p>
            <a:pPr marL="342900" indent="-342900">
              <a:spcBef>
                <a:spcPts val="1000"/>
              </a:spcBef>
            </a:pPr>
            <a:r>
              <a:rPr lang="en-GB" sz="2400" dirty="0" smtClean="0">
                <a:solidFill>
                  <a:srgbClr val="336699"/>
                </a:solidFill>
              </a:rPr>
              <a:t>The STAS includes large areas where water abstraction and pollution is not subject to regular inspections or controls. </a:t>
            </a:r>
          </a:p>
          <a:p>
            <a:pPr marL="342900" indent="-342900">
              <a:spcBef>
                <a:spcPts val="1000"/>
              </a:spcBef>
            </a:pPr>
            <a:r>
              <a:rPr lang="en-GB" sz="2400" dirty="0" smtClean="0">
                <a:solidFill>
                  <a:srgbClr val="336699"/>
                </a:solidFill>
              </a:rPr>
              <a:t>In Namibia regulations to support enforcement of the water law have being drafted but </a:t>
            </a:r>
            <a:r>
              <a:rPr lang="en-GB" sz="2400" u="sng" dirty="0" smtClean="0">
                <a:solidFill>
                  <a:srgbClr val="336699"/>
                </a:solidFill>
              </a:rPr>
              <a:t>are not in place yet</a:t>
            </a:r>
            <a:r>
              <a:rPr lang="en-GB" sz="2400" dirty="0" smtClean="0">
                <a:solidFill>
                  <a:srgbClr val="336699"/>
                </a:solidFill>
              </a:rPr>
              <a:t>.</a:t>
            </a:r>
          </a:p>
          <a:p>
            <a:pPr marL="342900" indent="-342900">
              <a:spcBef>
                <a:spcPts val="1000"/>
              </a:spcBef>
            </a:pPr>
            <a:r>
              <a:rPr lang="en-GB" sz="2400" dirty="0" smtClean="0">
                <a:solidFill>
                  <a:srgbClr val="336699"/>
                </a:solidFill>
              </a:rPr>
              <a:t>In Botswana, the Water Policy has been approved by Cabinet (since 2012), but has not </a:t>
            </a:r>
            <a:r>
              <a:rPr lang="en-GB" sz="2400" u="sng" dirty="0" smtClean="0">
                <a:solidFill>
                  <a:srgbClr val="336699"/>
                </a:solidFill>
              </a:rPr>
              <a:t>yet been debated in Parliament</a:t>
            </a:r>
            <a:r>
              <a:rPr lang="en-GB" sz="2300" u="sng" dirty="0" smtClean="0">
                <a:solidFill>
                  <a:srgbClr val="336699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83054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980729"/>
            <a:ext cx="7772400" cy="1656183"/>
          </a:xfrm>
        </p:spPr>
        <p:txBody>
          <a:bodyPr/>
          <a:lstStyle/>
          <a:p>
            <a:r>
              <a:rPr lang="en-GB" dirty="0" smtClean="0">
                <a:solidFill>
                  <a:srgbClr val="336699"/>
                </a:solidFill>
              </a:rPr>
              <a:t>Legal, institutional and policy responses</a:t>
            </a:r>
            <a:endParaRPr lang="en-GB" dirty="0">
              <a:solidFill>
                <a:srgbClr val="3366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924944"/>
            <a:ext cx="6400800" cy="2376264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Structured response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Levels of responses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National legislative responses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National institutional responses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Policy and management responses; transboundary, national, mixed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8538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Structured response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104455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Identify priority areas for intervention</a:t>
            </a:r>
          </a:p>
          <a:p>
            <a:pPr lvl="1"/>
            <a:r>
              <a:rPr lang="en-AU" dirty="0" smtClean="0"/>
              <a:t>National and </a:t>
            </a:r>
            <a:r>
              <a:rPr lang="en-AU" dirty="0" err="1" smtClean="0"/>
              <a:t>multicountry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Identify interventions that are feasible, effective, cost-effective</a:t>
            </a:r>
          </a:p>
          <a:p>
            <a:pPr lvl="1"/>
            <a:r>
              <a:rPr lang="en-AU" dirty="0" smtClean="0"/>
              <a:t>Develop ideas in a consultative process with stakeholders</a:t>
            </a:r>
          </a:p>
          <a:p>
            <a:pPr lvl="1"/>
            <a:r>
              <a:rPr lang="en-AU" dirty="0" smtClean="0"/>
              <a:t>Carry out structured analysis to choose between options</a:t>
            </a:r>
          </a:p>
          <a:p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Level of responses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Legal, policy and institutional responses to current and future challenges in the STAS are at two complementary levels</a:t>
            </a:r>
          </a:p>
          <a:p>
            <a:pPr lvl="1"/>
            <a:r>
              <a:rPr lang="en-GB" dirty="0" smtClean="0"/>
              <a:t>Transboundary responses by two or more countries</a:t>
            </a:r>
          </a:p>
          <a:p>
            <a:pPr lvl="1"/>
            <a:r>
              <a:rPr lang="en-GB" dirty="0" smtClean="0"/>
              <a:t>Domestic responses </a:t>
            </a:r>
          </a:p>
          <a:p>
            <a:endParaRPr lang="en-GB" dirty="0" smtClean="0"/>
          </a:p>
          <a:p>
            <a:r>
              <a:rPr lang="en-GB" dirty="0" smtClean="0"/>
              <a:t>Both depend on domestic GW relevant law and policy, and implementation of that law and policy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824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52128"/>
          </a:xfrm>
        </p:spPr>
        <p:txBody>
          <a:bodyPr/>
          <a:lstStyle/>
          <a:p>
            <a:r>
              <a:rPr lang="en-GB" dirty="0" smtClean="0"/>
              <a:t>National legislative responses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11256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Existing GW relevant legislation of  each STAS country regulates well drilling, GW abstraction and use, point source pollution</a:t>
            </a:r>
          </a:p>
          <a:p>
            <a:endParaRPr lang="en-GB" dirty="0" smtClean="0"/>
          </a:p>
          <a:p>
            <a:r>
              <a:rPr lang="en-GB" dirty="0" smtClean="0"/>
              <a:t>A long-term legislative response strategy could include</a:t>
            </a:r>
          </a:p>
          <a:p>
            <a:pPr lvl="1"/>
            <a:r>
              <a:rPr lang="en-GB" dirty="0" smtClean="0"/>
              <a:t>Updating older </a:t>
            </a:r>
            <a:r>
              <a:rPr lang="en-GB" dirty="0"/>
              <a:t>legislation </a:t>
            </a:r>
          </a:p>
          <a:p>
            <a:pPr lvl="1"/>
            <a:r>
              <a:rPr lang="en-GB" dirty="0" smtClean="0"/>
              <a:t>Bringing mining </a:t>
            </a:r>
            <a:r>
              <a:rPr lang="en-GB" dirty="0"/>
              <a:t>legislation </a:t>
            </a:r>
            <a:r>
              <a:rPr lang="en-GB" dirty="0" smtClean="0"/>
              <a:t>in </a:t>
            </a:r>
            <a:r>
              <a:rPr lang="en-GB" dirty="0"/>
              <a:t>line with </a:t>
            </a:r>
            <a:r>
              <a:rPr lang="en-GB" dirty="0" smtClean="0"/>
              <a:t>IWRM</a:t>
            </a:r>
          </a:p>
          <a:p>
            <a:pPr lvl="1"/>
            <a:r>
              <a:rPr lang="en-GB" dirty="0" smtClean="0"/>
              <a:t>Improvement of legislation </a:t>
            </a:r>
            <a:r>
              <a:rPr lang="en-GB" dirty="0"/>
              <a:t>covering pollution from non-point sources and man-made interferences in natural recharge </a:t>
            </a:r>
            <a:r>
              <a:rPr lang="en-GB" dirty="0" smtClean="0"/>
              <a:t>areas</a:t>
            </a:r>
          </a:p>
          <a:p>
            <a:pPr lvl="1"/>
            <a:r>
              <a:rPr lang="en-GB" dirty="0" smtClean="0"/>
              <a:t>Improvement of the quality and performance of implementation of regulations</a:t>
            </a:r>
            <a:endParaRPr lang="en-GB" dirty="0"/>
          </a:p>
          <a:p>
            <a:endParaRPr lang="en-GB" dirty="0" smtClean="0"/>
          </a:p>
          <a:p>
            <a:pPr lvl="1"/>
            <a:endParaRPr lang="en-GB" dirty="0"/>
          </a:p>
          <a:p>
            <a:pPr marL="457176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37552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National institutional responses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Improving the quality and performance of GW administration</a:t>
            </a:r>
          </a:p>
          <a:p>
            <a:pPr lvl="1"/>
            <a:r>
              <a:rPr lang="en-GB" sz="2400" dirty="0" smtClean="0"/>
              <a:t>Better coordination of multiple government actors engaging with GW ( </a:t>
            </a:r>
            <a:r>
              <a:rPr lang="en-GB" sz="2400" dirty="0" err="1" smtClean="0"/>
              <a:t>eg</a:t>
            </a:r>
            <a:r>
              <a:rPr lang="en-GB" sz="2400" dirty="0" smtClean="0"/>
              <a:t> water, agriculture, mining, energy, environment)</a:t>
            </a:r>
          </a:p>
          <a:p>
            <a:pPr lvl="1"/>
            <a:r>
              <a:rPr lang="en-GB" sz="2400" dirty="0" smtClean="0"/>
              <a:t>Facilitating consultation between governments and other stakeholders (industry, communities) before making decisions that impact GW</a:t>
            </a:r>
          </a:p>
          <a:p>
            <a:pPr lvl="1"/>
            <a:r>
              <a:rPr lang="en-GB" sz="2400" dirty="0" smtClean="0"/>
              <a:t>Maintaining skilled GW personnel and finances for GW administration</a:t>
            </a:r>
          </a:p>
          <a:p>
            <a:pPr lvl="1"/>
            <a:r>
              <a:rPr lang="en-GB" sz="2400" dirty="0" smtClean="0"/>
              <a:t>Increasing the capacity of groundwater users to supplement government in the exercise of certain functions (</a:t>
            </a:r>
            <a:r>
              <a:rPr lang="en-GB" sz="2400" dirty="0" err="1" smtClean="0"/>
              <a:t>eg</a:t>
            </a:r>
            <a:r>
              <a:rPr lang="en-GB" sz="2400" dirty="0" smtClean="0"/>
              <a:t> data collection, enforcement)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22980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Possible policy and management responses - transboundary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Joint monitoring program with data management and data sharing mechanism (making use of IMS)</a:t>
            </a:r>
          </a:p>
          <a:p>
            <a:pPr lvl="1"/>
            <a:r>
              <a:rPr lang="en-GB" dirty="0" smtClean="0">
                <a:solidFill>
                  <a:srgbClr val="4F81BD">
                    <a:lumMod val="75000"/>
                  </a:srgbClr>
                </a:solidFill>
              </a:rPr>
              <a:t>Separate monitoring of the Kalahari and the </a:t>
            </a:r>
            <a:r>
              <a:rPr lang="en-GB" dirty="0" err="1" smtClean="0">
                <a:solidFill>
                  <a:srgbClr val="4F81BD">
                    <a:lumMod val="75000"/>
                  </a:srgbClr>
                </a:solidFill>
              </a:rPr>
              <a:t>Auob</a:t>
            </a:r>
            <a:r>
              <a:rPr lang="en-GB" dirty="0" smtClean="0">
                <a:solidFill>
                  <a:srgbClr val="4F81BD">
                    <a:lumMod val="75000"/>
                  </a:srgbClr>
                </a:solidFill>
              </a:rPr>
              <a:t> and </a:t>
            </a:r>
            <a:r>
              <a:rPr lang="en-GB" dirty="0" err="1" smtClean="0">
                <a:solidFill>
                  <a:srgbClr val="4F81BD">
                    <a:lumMod val="75000"/>
                  </a:srgbClr>
                </a:solidFill>
              </a:rPr>
              <a:t>Nossob</a:t>
            </a:r>
            <a:r>
              <a:rPr lang="en-GB" dirty="0" smtClean="0">
                <a:solidFill>
                  <a:srgbClr val="4F81BD">
                    <a:lumMod val="75000"/>
                  </a:srgbClr>
                </a:solidFill>
              </a:rPr>
              <a:t> aquifers</a:t>
            </a:r>
            <a:endParaRPr lang="en-GB" dirty="0" smtClean="0"/>
          </a:p>
          <a:p>
            <a:r>
              <a:rPr lang="en-GB" dirty="0" smtClean="0"/>
              <a:t>Comprehensive assessment of the value of STAS</a:t>
            </a:r>
          </a:p>
          <a:p>
            <a:r>
              <a:rPr lang="en-GB" dirty="0" smtClean="0"/>
              <a:t>Development of joint guidelines </a:t>
            </a:r>
            <a:r>
              <a:rPr lang="en-GB" dirty="0" err="1" smtClean="0"/>
              <a:t>eg</a:t>
            </a:r>
            <a:r>
              <a:rPr lang="en-GB" dirty="0" smtClean="0"/>
              <a:t> for borehole  management, and risk management for major developments</a:t>
            </a:r>
          </a:p>
          <a:p>
            <a:r>
              <a:rPr lang="en-GB" dirty="0" smtClean="0"/>
              <a:t>Investment in additional monitoring boreholes</a:t>
            </a:r>
          </a:p>
          <a:p>
            <a:r>
              <a:rPr lang="en-GB" dirty="0" smtClean="0"/>
              <a:t>Joint proposals for funding of priority projects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552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Possible national policy and management responses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7"/>
            <a:ext cx="8229600" cy="4464497"/>
          </a:xfrm>
        </p:spPr>
        <p:txBody>
          <a:bodyPr>
            <a:normAutofit/>
          </a:bodyPr>
          <a:lstStyle/>
          <a:p>
            <a:r>
              <a:rPr lang="en-GB" dirty="0" smtClean="0"/>
              <a:t>Large number of possibilities.  Could include:</a:t>
            </a:r>
          </a:p>
          <a:p>
            <a:pPr lvl="1"/>
            <a:r>
              <a:rPr lang="en-GB" dirty="0" smtClean="0"/>
              <a:t>Improved </a:t>
            </a:r>
            <a:r>
              <a:rPr lang="en-GB" dirty="0" smtClean="0"/>
              <a:t>borehole regulation, licensing and </a:t>
            </a:r>
            <a:r>
              <a:rPr lang="en-GB" dirty="0" smtClean="0"/>
              <a:t>inspection</a:t>
            </a:r>
          </a:p>
          <a:p>
            <a:pPr lvl="1"/>
            <a:r>
              <a:rPr lang="en-GB" dirty="0" smtClean="0"/>
              <a:t>Promotion of increased water use efficiency</a:t>
            </a:r>
            <a:endParaRPr lang="en-GB" dirty="0" smtClean="0"/>
          </a:p>
          <a:p>
            <a:pPr lvl="1"/>
            <a:r>
              <a:rPr lang="en-GB" dirty="0" smtClean="0"/>
              <a:t>Further public investment in wastewater and waste management</a:t>
            </a:r>
          </a:p>
          <a:p>
            <a:pPr lvl="1"/>
            <a:r>
              <a:rPr lang="en-GB" dirty="0" smtClean="0"/>
              <a:t>Protection of </a:t>
            </a:r>
            <a:r>
              <a:rPr lang="en-GB" dirty="0" smtClean="0"/>
              <a:t>recharge zones in Namibia</a:t>
            </a:r>
          </a:p>
          <a:p>
            <a:pPr lvl="1"/>
            <a:r>
              <a:rPr lang="en-GB" dirty="0" smtClean="0"/>
              <a:t>Program to further evaluate the risks and opportunities related to </a:t>
            </a:r>
            <a:r>
              <a:rPr lang="en-GB" dirty="0" err="1" smtClean="0"/>
              <a:t>prosopis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2771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Transboundary </a:t>
            </a:r>
            <a:r>
              <a:rPr lang="en-GB" u="sng" dirty="0" smtClean="0"/>
              <a:t>and</a:t>
            </a:r>
            <a:r>
              <a:rPr lang="en-GB" dirty="0" smtClean="0"/>
              <a:t> national policy and management responses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799"/>
            <a:ext cx="8229600" cy="4536505"/>
          </a:xfrm>
        </p:spPr>
        <p:txBody>
          <a:bodyPr/>
          <a:lstStyle/>
          <a:p>
            <a:r>
              <a:rPr lang="en-GB" dirty="0" smtClean="0"/>
              <a:t>Public education about benefits of GW and requirements for groundwater conservation and pollution avoidance</a:t>
            </a:r>
          </a:p>
          <a:p>
            <a:r>
              <a:rPr lang="en-GB" dirty="0" smtClean="0"/>
              <a:t>Training groundwater management professionals</a:t>
            </a:r>
          </a:p>
          <a:p>
            <a:r>
              <a:rPr lang="en-GB" dirty="0" smtClean="0"/>
              <a:t>Proposals for funding of priority projects by external agencies</a:t>
            </a:r>
          </a:p>
          <a:p>
            <a:r>
              <a:rPr lang="en-GB" dirty="0" smtClean="0"/>
              <a:t>Stakeholder engagement and consultation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7547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80728"/>
          </a:xfrm>
        </p:spPr>
        <p:txBody>
          <a:bodyPr>
            <a:normAutofit/>
          </a:bodyPr>
          <a:lstStyle/>
          <a:p>
            <a:r>
              <a:rPr lang="en-GB" dirty="0" smtClean="0"/>
              <a:t>Questions for 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12568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9200" b="1" dirty="0" smtClean="0"/>
              <a:t>What are the opportunities for developing the STAS? What sectors, regions? How </a:t>
            </a:r>
            <a:r>
              <a:rPr lang="en-GB" sz="9200" b="1" dirty="0"/>
              <a:t>will the demand for GW from the STAS develop in the next 10-15 years</a:t>
            </a:r>
            <a:r>
              <a:rPr lang="en-GB" sz="9200" b="1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GB" sz="9200" b="1" dirty="0"/>
          </a:p>
          <a:p>
            <a:pPr marL="514350" indent="-514350">
              <a:buFont typeface="+mj-lt"/>
              <a:buAutoNum type="arabicPeriod"/>
            </a:pPr>
            <a:r>
              <a:rPr lang="en-GB" sz="9200" b="1" dirty="0" smtClean="0"/>
              <a:t>What are the main risks relating to development of the STAS?</a:t>
            </a:r>
          </a:p>
          <a:p>
            <a:pPr marL="514350" indent="-514350">
              <a:buFont typeface="+mj-lt"/>
              <a:buAutoNum type="arabicPeriod"/>
            </a:pPr>
            <a:endParaRPr lang="en-GB" sz="92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9200" b="1" dirty="0" smtClean="0"/>
              <a:t>What would be the consequences if the STAS was depleted or degraded?</a:t>
            </a:r>
          </a:p>
          <a:p>
            <a:pPr marL="514350" indent="-514350">
              <a:buFont typeface="+mj-lt"/>
              <a:buAutoNum type="arabicPeriod"/>
            </a:pPr>
            <a:endParaRPr lang="en-GB" sz="92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9200" b="1" dirty="0" smtClean="0"/>
              <a:t>Are current GW management measures sufficient to manage the STAS under possible future development scenarios?</a:t>
            </a:r>
          </a:p>
          <a:p>
            <a:pPr marL="514350" indent="-514350">
              <a:buFont typeface="+mj-lt"/>
              <a:buAutoNum type="arabicPeriod"/>
            </a:pPr>
            <a:endParaRPr lang="en-GB" sz="92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9200" b="1" dirty="0" smtClean="0"/>
              <a:t>What additional GW legislative, policy and institutional measures could be considered? What are the barriers to such measures?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381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Contents of 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96855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GB" dirty="0" smtClean="0"/>
              <a:t>Introduction to diagnostic analysis</a:t>
            </a:r>
          </a:p>
          <a:p>
            <a:pPr>
              <a:spcBef>
                <a:spcPts val="600"/>
              </a:spcBef>
            </a:pPr>
            <a:endParaRPr lang="en-GB" dirty="0" smtClean="0"/>
          </a:p>
          <a:p>
            <a:pPr>
              <a:spcBef>
                <a:spcPts val="600"/>
              </a:spcBef>
            </a:pPr>
            <a:r>
              <a:rPr lang="en-GB" dirty="0" smtClean="0"/>
              <a:t>Overview of diagnostic results</a:t>
            </a:r>
          </a:p>
          <a:p>
            <a:pPr>
              <a:spcBef>
                <a:spcPts val="600"/>
              </a:spcBef>
            </a:pPr>
            <a:endParaRPr lang="en-GB" dirty="0" smtClean="0"/>
          </a:p>
          <a:p>
            <a:pPr>
              <a:spcBef>
                <a:spcPts val="600"/>
              </a:spcBef>
            </a:pPr>
            <a:r>
              <a:rPr lang="en-GB" dirty="0" smtClean="0"/>
              <a:t>STAS management issues</a:t>
            </a:r>
          </a:p>
          <a:p>
            <a:pPr>
              <a:spcBef>
                <a:spcPts val="600"/>
              </a:spcBef>
            </a:pPr>
            <a:endParaRPr lang="en-GB" dirty="0" smtClean="0"/>
          </a:p>
          <a:p>
            <a:pPr>
              <a:spcBef>
                <a:spcPts val="600"/>
              </a:spcBef>
            </a:pPr>
            <a:r>
              <a:rPr lang="en-GB" dirty="0" smtClean="0"/>
              <a:t>Legal, policy and institutional responses</a:t>
            </a:r>
          </a:p>
          <a:p>
            <a:pPr>
              <a:spcBef>
                <a:spcPts val="600"/>
              </a:spcBef>
            </a:pPr>
            <a:endParaRPr lang="en-GB" dirty="0" smtClean="0"/>
          </a:p>
          <a:p>
            <a:pPr>
              <a:spcBef>
                <a:spcPts val="600"/>
              </a:spcBef>
            </a:pPr>
            <a:r>
              <a:rPr lang="en-GB" dirty="0" smtClean="0"/>
              <a:t>Questions for discussion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5688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700213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de-DE" altLang="en-US" sz="3200" b="0" dirty="0" err="1">
                <a:solidFill>
                  <a:schemeClr val="tx2"/>
                </a:solidFill>
              </a:rPr>
              <a:t>Thank</a:t>
            </a:r>
            <a:r>
              <a:rPr lang="de-DE" altLang="en-US" sz="3200" b="0" dirty="0">
                <a:solidFill>
                  <a:schemeClr val="tx2"/>
                </a:solidFill>
              </a:rPr>
              <a:t> </a:t>
            </a:r>
            <a:r>
              <a:rPr lang="de-DE" altLang="en-US" sz="3200" b="0" dirty="0" err="1">
                <a:solidFill>
                  <a:schemeClr val="tx2"/>
                </a:solidFill>
              </a:rPr>
              <a:t>you</a:t>
            </a:r>
            <a:r>
              <a:rPr lang="de-DE" altLang="en-US" sz="3200" b="0" dirty="0">
                <a:solidFill>
                  <a:schemeClr val="tx2"/>
                </a:solidFill>
              </a:rPr>
              <a:t> </a:t>
            </a:r>
            <a:r>
              <a:rPr lang="de-DE" altLang="en-US" sz="3200" b="0" dirty="0" err="1">
                <a:solidFill>
                  <a:schemeClr val="tx2"/>
                </a:solidFill>
              </a:rPr>
              <a:t>for</a:t>
            </a:r>
            <a:r>
              <a:rPr lang="de-DE" altLang="en-US" sz="3200" b="0" dirty="0">
                <a:solidFill>
                  <a:schemeClr val="tx2"/>
                </a:solidFill>
              </a:rPr>
              <a:t> </a:t>
            </a:r>
            <a:r>
              <a:rPr lang="de-DE" altLang="en-US" sz="3200" b="0" dirty="0" err="1">
                <a:solidFill>
                  <a:schemeClr val="tx2"/>
                </a:solidFill>
              </a:rPr>
              <a:t>your</a:t>
            </a:r>
            <a:r>
              <a:rPr lang="de-DE" altLang="en-US" sz="3200" b="0" dirty="0">
                <a:solidFill>
                  <a:schemeClr val="tx2"/>
                </a:solidFill>
              </a:rPr>
              <a:t> </a:t>
            </a:r>
            <a:r>
              <a:rPr lang="de-DE" altLang="en-US" sz="3200" b="0" dirty="0" err="1">
                <a:solidFill>
                  <a:schemeClr val="tx2"/>
                </a:solidFill>
              </a:rPr>
              <a:t>attention</a:t>
            </a:r>
            <a:r>
              <a:rPr lang="de-DE" altLang="en-US" sz="3200" b="0" dirty="0">
                <a:solidFill>
                  <a:schemeClr val="tx2"/>
                </a:solidFill>
              </a:rPr>
              <a:t> </a:t>
            </a:r>
            <a:r>
              <a:rPr lang="de-DE" altLang="en-US" b="0" dirty="0" smtClean="0">
                <a:solidFill>
                  <a:schemeClr val="tx2"/>
                </a:solidFill>
                <a:effectLst/>
              </a:rPr>
              <a:t>  </a:t>
            </a:r>
            <a:endParaRPr lang="de-DE" altLang="en-US" b="0" dirty="0">
              <a:solidFill>
                <a:schemeClr val="tx2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3140969"/>
            <a:ext cx="5112568" cy="126187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GB" sz="2800" dirty="0" smtClean="0">
                <a:hlinkClick r:id="rId2"/>
              </a:rPr>
              <a:t>a.ross@unesco.org</a:t>
            </a:r>
            <a:r>
              <a:rPr lang="en-GB" sz="2800" dirty="0" smtClean="0"/>
              <a:t> 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Telephone 33 (0)1 45 68 39 43</a:t>
            </a:r>
          </a:p>
        </p:txBody>
      </p:sp>
    </p:spTree>
    <p:extLst>
      <p:ext uri="{BB962C8B-B14F-4D97-AF65-F5344CB8AC3E}">
        <p14:creationId xmlns:p14="http://schemas.microsoft.com/office/powerpoint/2010/main" xmlns="" val="62721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5" y="428667"/>
            <a:ext cx="9036496" cy="994122"/>
          </a:xfrm>
        </p:spPr>
        <p:txBody>
          <a:bodyPr>
            <a:noAutofit/>
          </a:bodyPr>
          <a:lstStyle/>
          <a:p>
            <a:r>
              <a:rPr lang="en-GB" sz="3200" dirty="0" smtClean="0"/>
              <a:t>Key </a:t>
            </a:r>
            <a:r>
              <a:rPr lang="en-GB" sz="3200" dirty="0"/>
              <a:t>findings: Integrated assessment: </a:t>
            </a:r>
            <a:r>
              <a:rPr lang="en-GB" sz="3200" dirty="0" err="1"/>
              <a:t>Stampriet</a:t>
            </a:r>
            <a:r>
              <a:rPr lang="en-GB" sz="3200" dirty="0"/>
              <a:t> Transboundary Aquifer System (STAS)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6264695"/>
          </a:xfrm>
        </p:spPr>
        <p:txBody>
          <a:bodyPr>
            <a:normAutofit/>
          </a:bodyPr>
          <a:lstStyle/>
          <a:p>
            <a:r>
              <a:rPr lang="en-GB" sz="2200" dirty="0"/>
              <a:t>STAS is not </a:t>
            </a:r>
            <a:r>
              <a:rPr lang="en-GB" sz="2200" dirty="0" smtClean="0"/>
              <a:t>heavily </a:t>
            </a:r>
            <a:r>
              <a:rPr lang="en-GB" sz="2200" dirty="0"/>
              <a:t>used at current levels of </a:t>
            </a:r>
            <a:r>
              <a:rPr lang="en-GB" sz="2200" dirty="0" smtClean="0"/>
              <a:t>development – but level of sustainable use remains unclear</a:t>
            </a:r>
          </a:p>
          <a:p>
            <a:r>
              <a:rPr lang="en-GB" sz="2200" dirty="0" smtClean="0"/>
              <a:t>Important to distinguish between shallow aquifers (Kalahari) and deeper aquifers – different characteristics, different management </a:t>
            </a:r>
          </a:p>
          <a:p>
            <a:r>
              <a:rPr lang="en-GB" sz="2200" dirty="0" smtClean="0"/>
              <a:t>Quality </a:t>
            </a:r>
            <a:r>
              <a:rPr lang="en-GB" sz="2200" dirty="0"/>
              <a:t>of </a:t>
            </a:r>
            <a:r>
              <a:rPr lang="en-GB" sz="2200" dirty="0" smtClean="0"/>
              <a:t>GW </a:t>
            </a:r>
            <a:r>
              <a:rPr lang="en-GB" sz="2200" dirty="0"/>
              <a:t>worse in </a:t>
            </a:r>
            <a:r>
              <a:rPr lang="en-GB" sz="2200" dirty="0" smtClean="0"/>
              <a:t>southern part </a:t>
            </a:r>
            <a:r>
              <a:rPr lang="en-GB" sz="2200" dirty="0"/>
              <a:t>of aquifer (salt block area</a:t>
            </a:r>
            <a:r>
              <a:rPr lang="en-GB" sz="2200" dirty="0" smtClean="0"/>
              <a:t>)</a:t>
            </a:r>
          </a:p>
          <a:p>
            <a:r>
              <a:rPr lang="en-GB" sz="2200" dirty="0" smtClean="0"/>
              <a:t>Local </a:t>
            </a:r>
            <a:r>
              <a:rPr lang="en-GB" sz="2200" dirty="0"/>
              <a:t>pollution of shallow </a:t>
            </a:r>
            <a:r>
              <a:rPr lang="en-GB" sz="2200" dirty="0" smtClean="0"/>
              <a:t>aquifers</a:t>
            </a:r>
          </a:p>
          <a:p>
            <a:r>
              <a:rPr lang="en-GB" sz="2200" dirty="0" smtClean="0"/>
              <a:t>STAS </a:t>
            </a:r>
            <a:r>
              <a:rPr lang="en-GB" sz="2200" dirty="0"/>
              <a:t>may be at risk if large scale GW transfer, irrigation or mining development </a:t>
            </a:r>
            <a:r>
              <a:rPr lang="en-GB" sz="2200" dirty="0" smtClean="0"/>
              <a:t>occurs</a:t>
            </a:r>
          </a:p>
          <a:p>
            <a:r>
              <a:rPr lang="en-GB" sz="2200" dirty="0" smtClean="0"/>
              <a:t>Legal and </a:t>
            </a:r>
            <a:r>
              <a:rPr lang="en-GB" sz="2200" dirty="0"/>
              <a:t>institutional framework is adequate, but problems implementing national legislation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6672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336699"/>
                </a:solidFill>
              </a:rPr>
              <a:t>What is a diagnostic analysis?</a:t>
            </a:r>
            <a:endParaRPr lang="en-GB" dirty="0">
              <a:solidFill>
                <a:srgbClr val="3366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1201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Scope and contents of transboundary diagnostic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Issues related to sustainable development of the STAS  </a:t>
            </a:r>
          </a:p>
          <a:p>
            <a:pPr lvl="1"/>
            <a:r>
              <a:rPr lang="en-GB" dirty="0" smtClean="0"/>
              <a:t>risks</a:t>
            </a:r>
            <a:r>
              <a:rPr lang="en-GB" dirty="0" smtClean="0"/>
              <a:t>, impacts and their causes</a:t>
            </a:r>
          </a:p>
          <a:p>
            <a:pPr lvl="2">
              <a:buFont typeface="Courier New" pitchFamily="49" charset="0"/>
              <a:buChar char="o"/>
            </a:pPr>
            <a:r>
              <a:rPr lang="en-GB" dirty="0" smtClean="0"/>
              <a:t>Causal chain (a) immediate (waste) (b) underlying (bore management), (c) root (population growth, education, poverty)</a:t>
            </a:r>
          </a:p>
          <a:p>
            <a:pPr lvl="1"/>
            <a:r>
              <a:rPr lang="en-GB" dirty="0" smtClean="0"/>
              <a:t>Opportunities for improving STAS use and management</a:t>
            </a:r>
          </a:p>
          <a:p>
            <a:r>
              <a:rPr lang="en-GB" dirty="0" smtClean="0"/>
              <a:t>Identification and analysis of legal, policy and institutional measures for addressing these issues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3764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rgbClr val="336699"/>
                </a:solidFill>
              </a:rPr>
              <a:t>Management issues</a:t>
            </a:r>
            <a:endParaRPr lang="en-GB" dirty="0">
              <a:solidFill>
                <a:srgbClr val="3366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Value of Groundwater in the STAS area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Groundwater depletion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Groundwater pollution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Data deficits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Law and policy implementation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5176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Value of Groundwater in the STAS area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799"/>
            <a:ext cx="8229600" cy="453650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In all three countries groundwater is the major source of water in the STAS area, for human consumption, livestock and irrigation. </a:t>
            </a:r>
            <a:endParaRPr lang="en-GB" dirty="0" smtClean="0"/>
          </a:p>
          <a:p>
            <a:pPr lvl="1"/>
            <a:r>
              <a:rPr lang="en-GB" dirty="0" smtClean="0"/>
              <a:t>Over most of the area GW is the only source of water</a:t>
            </a:r>
          </a:p>
          <a:p>
            <a:pPr lvl="1"/>
            <a:r>
              <a:rPr lang="en-GB" dirty="0" smtClean="0"/>
              <a:t>Therefore GW is essential for the survival of human and animal populations and the environment  in the area</a:t>
            </a:r>
          </a:p>
          <a:p>
            <a:endParaRPr lang="en-GB" dirty="0" smtClean="0"/>
          </a:p>
          <a:p>
            <a:r>
              <a:rPr lang="en-GB" dirty="0" smtClean="0"/>
              <a:t>According to currently available data, 95</a:t>
            </a:r>
            <a:r>
              <a:rPr lang="en-GB" dirty="0"/>
              <a:t>% of current abstraction from the STAS comes from Namibia of which half is for irrigation. </a:t>
            </a:r>
            <a:endParaRPr lang="en-GB" dirty="0" smtClean="0"/>
          </a:p>
          <a:p>
            <a:pPr lvl="1"/>
            <a:r>
              <a:rPr lang="en-GB" dirty="0" smtClean="0"/>
              <a:t>But also some communities in Botswana and the </a:t>
            </a:r>
            <a:r>
              <a:rPr lang="en-GB" dirty="0" err="1" smtClean="0"/>
              <a:t>Kgalagadi</a:t>
            </a:r>
            <a:r>
              <a:rPr lang="en-GB" dirty="0" smtClean="0"/>
              <a:t> Frontier Park rely on the STAS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49498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Groundwater depletion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Little evidence of GW depletion in the STAS at current levels of development</a:t>
            </a:r>
          </a:p>
          <a:p>
            <a:pPr lvl="1"/>
            <a:r>
              <a:rPr lang="en-GB" dirty="0" smtClean="0"/>
              <a:t>BUT it is not possible to come to a firm conclusion because of lack of reliable data especially time series on groundwater levels or groundwater abstraction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Main risks of future depletion (or pollution) of the STAS are large-scale irrigation, mining,  future settlement development and GW transfer, </a:t>
            </a:r>
          </a:p>
          <a:p>
            <a:pPr lvl="1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Magnitude of risk depends on scale and timing of transfer or development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9159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Groundwater pollution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Substantial local pollution of the Kalahari aquifer(s) around settlements</a:t>
            </a:r>
          </a:p>
          <a:p>
            <a:endParaRPr lang="en-GB" dirty="0" smtClean="0"/>
          </a:p>
          <a:p>
            <a:r>
              <a:rPr lang="en-GB" dirty="0" smtClean="0"/>
              <a:t>Limited evidence of pollution of the deeper </a:t>
            </a:r>
            <a:r>
              <a:rPr lang="en-GB" dirty="0" err="1" smtClean="0"/>
              <a:t>transboundary</a:t>
            </a:r>
            <a:r>
              <a:rPr lang="en-GB" dirty="0" smtClean="0"/>
              <a:t> aquifers</a:t>
            </a:r>
          </a:p>
          <a:p>
            <a:endParaRPr lang="en-GB" dirty="0" smtClean="0"/>
          </a:p>
          <a:p>
            <a:r>
              <a:rPr lang="en-GB" dirty="0" smtClean="0"/>
              <a:t>Main sources of pollution are pit latrines, oxidation ponds, waste dumps and poorly constructed and managed bores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552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Data deficits are a critical management issue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accent6">
                    <a:lumMod val="75000"/>
                  </a:schemeClr>
                </a:solidFill>
              </a:rPr>
              <a:t>Major deficits in key hydrogeological, socioeconomic and environmental data undermine good management of the TBA</a:t>
            </a:r>
          </a:p>
          <a:p>
            <a:r>
              <a:rPr lang="en-GB" sz="2600" dirty="0" smtClean="0"/>
              <a:t>Lack of aquifer specific data on GW abstraction and pollution</a:t>
            </a:r>
          </a:p>
          <a:p>
            <a:r>
              <a:rPr lang="en-GB" sz="2600" dirty="0" smtClean="0"/>
              <a:t>Serious deficiency of time series data on GW abstraction, groundwater levels and groundwater quality</a:t>
            </a:r>
          </a:p>
          <a:p>
            <a:r>
              <a:rPr lang="en-GB" sz="2600" dirty="0" smtClean="0"/>
              <a:t>Where data exist they are incomplete, not well organized/edited, and can be difficult to retrieve</a:t>
            </a:r>
          </a:p>
        </p:txBody>
      </p:sp>
    </p:spTree>
    <p:extLst>
      <p:ext uri="{BB962C8B-B14F-4D97-AF65-F5344CB8AC3E}">
        <p14:creationId xmlns:p14="http://schemas.microsoft.com/office/powerpoint/2010/main" xmlns="" val="37552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2422</TotalTime>
  <Words>1135</Words>
  <Application>Microsoft Office PowerPoint</Application>
  <PresentationFormat>On-screen Show (4:3)</PresentationFormat>
  <Paragraphs>145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1_Office Theme</vt:lpstr>
      <vt:lpstr>2_Office Theme</vt:lpstr>
      <vt:lpstr>Slide 1</vt:lpstr>
      <vt:lpstr>Contents of presentation</vt:lpstr>
      <vt:lpstr>What is a diagnostic analysis?</vt:lpstr>
      <vt:lpstr>Scope and contents of transboundary diagnostic analysis</vt:lpstr>
      <vt:lpstr>Management issues</vt:lpstr>
      <vt:lpstr>Value of Groundwater in the STAS area</vt:lpstr>
      <vt:lpstr>Groundwater depletion</vt:lpstr>
      <vt:lpstr>Groundwater pollution</vt:lpstr>
      <vt:lpstr>Data deficits are a critical management issue</vt:lpstr>
      <vt:lpstr>Implementation of law and policy</vt:lpstr>
      <vt:lpstr>Legal, institutional and policy responses</vt:lpstr>
      <vt:lpstr>Structured response</vt:lpstr>
      <vt:lpstr>Level of responses</vt:lpstr>
      <vt:lpstr>National legislative responses</vt:lpstr>
      <vt:lpstr>National institutional responses</vt:lpstr>
      <vt:lpstr>Possible policy and management responses - transboundary</vt:lpstr>
      <vt:lpstr>Possible national policy and management responses</vt:lpstr>
      <vt:lpstr>Transboundary and national policy and management responses</vt:lpstr>
      <vt:lpstr>Questions for discussion</vt:lpstr>
      <vt:lpstr>Thank you for your attention   </vt:lpstr>
      <vt:lpstr>Slide 21</vt:lpstr>
      <vt:lpstr>Key findings: Integrated assessment: Stampriet Transboundary Aquifer System (STAS)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Geert-Jan Nijsten</dc:creator>
  <cp:lastModifiedBy>Andrew</cp:lastModifiedBy>
  <cp:revision>182</cp:revision>
  <cp:lastPrinted>2015-07-20T16:08:08Z</cp:lastPrinted>
  <dcterms:created xsi:type="dcterms:W3CDTF">2013-10-21T18:26:05Z</dcterms:created>
  <dcterms:modified xsi:type="dcterms:W3CDTF">2015-07-29T04:40:31Z</dcterms:modified>
</cp:coreProperties>
</file>