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41"/>
  </p:notesMasterIdLst>
  <p:sldIdLst>
    <p:sldId id="538" r:id="rId9"/>
    <p:sldId id="527" r:id="rId10"/>
    <p:sldId id="528" r:id="rId11"/>
    <p:sldId id="529" r:id="rId12"/>
    <p:sldId id="530" r:id="rId13"/>
    <p:sldId id="531" r:id="rId14"/>
    <p:sldId id="469" r:id="rId15"/>
    <p:sldId id="470" r:id="rId16"/>
    <p:sldId id="540" r:id="rId17"/>
    <p:sldId id="498" r:id="rId18"/>
    <p:sldId id="472" r:id="rId19"/>
    <p:sldId id="520" r:id="rId20"/>
    <p:sldId id="533" r:id="rId21"/>
    <p:sldId id="534" r:id="rId22"/>
    <p:sldId id="535" r:id="rId23"/>
    <p:sldId id="523" r:id="rId24"/>
    <p:sldId id="524" r:id="rId25"/>
    <p:sldId id="525" r:id="rId26"/>
    <p:sldId id="526" r:id="rId27"/>
    <p:sldId id="541" r:id="rId28"/>
    <p:sldId id="341" r:id="rId29"/>
    <p:sldId id="474" r:id="rId30"/>
    <p:sldId id="519" r:id="rId31"/>
    <p:sldId id="511" r:id="rId32"/>
    <p:sldId id="512" r:id="rId33"/>
    <p:sldId id="513" r:id="rId34"/>
    <p:sldId id="514" r:id="rId35"/>
    <p:sldId id="515" r:id="rId36"/>
    <p:sldId id="516" r:id="rId37"/>
    <p:sldId id="517" r:id="rId38"/>
    <p:sldId id="518" r:id="rId39"/>
    <p:sldId id="406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lynda Petrie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252A"/>
    <a:srgbClr val="70171B"/>
    <a:srgbClr val="9CA920"/>
    <a:srgbClr val="212B45"/>
    <a:srgbClr val="000438"/>
    <a:srgbClr val="00042E"/>
    <a:srgbClr val="010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5" autoAdjust="0"/>
    <p:restoredTop sz="89984" autoAdjust="0"/>
  </p:normalViewPr>
  <p:slideViewPr>
    <p:cSldViewPr snapToGrid="0" snapToObjects="1">
      <p:cViewPr varScale="1">
        <p:scale>
          <a:sx n="67" d="100"/>
          <a:sy n="67" d="100"/>
        </p:scale>
        <p:origin x="148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254DC2-F25E-C74D-8069-6D27231506D9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70DFA8-BA4F-9148-B08A-73A8691AF16A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>
          <a:off x="2339" y="289"/>
          <a:ext cx="2870032" cy="1107259"/>
        </a:xfrm>
        <a:prstGeom prst="roundRect">
          <a:avLst>
            <a:gd name="adj" fmla="val 10000"/>
          </a:avLst>
        </a:prstGeom>
        <a:solidFill>
          <a:srgbClr val="1F497D">
            <a:lumMod val="40000"/>
            <a:lumOff val="60000"/>
          </a:srgbClr>
        </a:solidFill>
        <a:ln w="25400" cap="flat" cmpd="sng" algn="ctr">
          <a:solidFill>
            <a:srgbClr val="1F497D">
              <a:lumMod val="40000"/>
              <a:lumOff val="60000"/>
            </a:srgbClr>
          </a:solidFill>
          <a:prstDash val="solid"/>
        </a:ln>
        <a:effectLst/>
      </dgm:spPr>
      <dgm:t>
        <a:bodyPr/>
        <a:lstStyle/>
        <a:p>
          <a:r>
            <a:rPr lang="en-US" sz="36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Enabling</a:t>
          </a:r>
        </a:p>
      </dgm:t>
    </dgm:pt>
    <dgm:pt modelId="{D1EC93B1-D994-274C-8293-5857EC62717D}" type="parTrans" cxnId="{8EF6E687-4238-2942-B17A-F72CA40924F8}">
      <dgm:prSet/>
      <dgm:spPr/>
      <dgm:t>
        <a:bodyPr/>
        <a:lstStyle/>
        <a:p>
          <a:endParaRPr lang="en-US"/>
        </a:p>
      </dgm:t>
    </dgm:pt>
    <dgm:pt modelId="{8A25ACD7-4888-9348-9900-A95EE008A7EB}" type="sibTrans" cxnId="{8EF6E687-4238-2942-B17A-F72CA40924F8}">
      <dgm:prSet/>
      <dgm:spPr/>
      <dgm:t>
        <a:bodyPr/>
        <a:lstStyle/>
        <a:p>
          <a:endParaRPr lang="en-US"/>
        </a:p>
      </dgm:t>
    </dgm:pt>
    <dgm:pt modelId="{0CA3F924-49B0-9F4C-A0BA-211A95CFEE55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2339" y="1237505"/>
          <a:ext cx="905944" cy="1107259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rgbClr val="9BBB59"/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rgbClr val="FFFFFF"/>
              </a:solidFill>
              <a:latin typeface="Cambria"/>
              <a:ea typeface="+mn-ea"/>
              <a:cs typeface="+mn-cs"/>
            </a:rPr>
            <a:t>Governance, management, and compliance</a:t>
          </a:r>
        </a:p>
      </dgm:t>
    </dgm:pt>
    <dgm:pt modelId="{EE2D270C-FD0E-234F-AFF7-9E7708D0BD71}" type="parTrans" cxnId="{1EF7A869-2EA2-2F44-876E-8287ADBE483E}">
      <dgm:prSet/>
      <dgm:spPr/>
      <dgm:t>
        <a:bodyPr/>
        <a:lstStyle/>
        <a:p>
          <a:endParaRPr lang="en-US"/>
        </a:p>
      </dgm:t>
    </dgm:pt>
    <dgm:pt modelId="{011334C6-DE27-E44B-8E5C-4D82C8F4F9CD}" type="sibTrans" cxnId="{1EF7A869-2EA2-2F44-876E-8287ADBE483E}">
      <dgm:prSet/>
      <dgm:spPr/>
      <dgm:t>
        <a:bodyPr/>
        <a:lstStyle/>
        <a:p>
          <a:endParaRPr lang="en-US"/>
        </a:p>
      </dgm:t>
    </dgm:pt>
    <dgm:pt modelId="{E01C8BBF-EE6A-424B-B255-E22147432331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984383" y="1237505"/>
          <a:ext cx="905944" cy="1107259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rgbClr val="9BBB59"/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rgbClr val="FFFFFF"/>
              </a:solidFill>
              <a:latin typeface="Cambria"/>
              <a:ea typeface="+mn-ea"/>
              <a:cs typeface="+mn-cs"/>
            </a:rPr>
            <a:t>Institutional and capacity development</a:t>
          </a:r>
        </a:p>
      </dgm:t>
    </dgm:pt>
    <dgm:pt modelId="{F05F165D-75BE-2349-BB22-19BDCDE0E186}" type="parTrans" cxnId="{B8FF1290-4C7B-7C40-BE75-87BC85480092}">
      <dgm:prSet/>
      <dgm:spPr/>
      <dgm:t>
        <a:bodyPr/>
        <a:lstStyle/>
        <a:p>
          <a:endParaRPr lang="en-US"/>
        </a:p>
      </dgm:t>
    </dgm:pt>
    <dgm:pt modelId="{3BC24DA2-633E-0248-80F4-63DB807EBED2}" type="sibTrans" cxnId="{B8FF1290-4C7B-7C40-BE75-87BC85480092}">
      <dgm:prSet/>
      <dgm:spPr/>
      <dgm:t>
        <a:bodyPr/>
        <a:lstStyle/>
        <a:p>
          <a:endParaRPr lang="en-US"/>
        </a:p>
      </dgm:t>
    </dgm:pt>
    <dgm:pt modelId="{5304D113-A94D-504C-94A1-6F122FEFE849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1966427" y="1237505"/>
          <a:ext cx="905944" cy="1107259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rgbClr val="9BBB59"/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rgbClr val="FFFFFF"/>
              </a:solidFill>
              <a:latin typeface="Cambria"/>
              <a:ea typeface="+mn-ea"/>
              <a:cs typeface="+mn-cs"/>
            </a:rPr>
            <a:t>Data and knowledge management</a:t>
          </a:r>
        </a:p>
      </dgm:t>
    </dgm:pt>
    <dgm:pt modelId="{028BD5C1-8500-1549-879D-18B4932801AE}" type="parTrans" cxnId="{320E223A-691D-5247-AE6F-19B21A43FD19}">
      <dgm:prSet/>
      <dgm:spPr/>
      <dgm:t>
        <a:bodyPr/>
        <a:lstStyle/>
        <a:p>
          <a:endParaRPr lang="en-US"/>
        </a:p>
      </dgm:t>
    </dgm:pt>
    <dgm:pt modelId="{884FDA80-8D96-B74E-B221-6FEF62E4CAD3}" type="sibTrans" cxnId="{320E223A-691D-5247-AE6F-19B21A43FD19}">
      <dgm:prSet/>
      <dgm:spPr/>
      <dgm:t>
        <a:bodyPr/>
        <a:lstStyle/>
        <a:p>
          <a:endParaRPr lang="en-US"/>
        </a:p>
      </dgm:t>
    </dgm:pt>
    <dgm:pt modelId="{E65B3CA5-3DD9-4F4D-BBBF-85629A86CFE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>
          <a:off x="3024571" y="289"/>
          <a:ext cx="1887988" cy="1107259"/>
        </a:xfrm>
        <a:prstGeom prst="roundRect">
          <a:avLst>
            <a:gd name="adj" fmla="val 10000"/>
          </a:avLst>
        </a:prstGeom>
        <a:solidFill>
          <a:srgbClr val="1F497D">
            <a:lumMod val="40000"/>
            <a:lumOff val="60000"/>
          </a:srgbClr>
        </a:solidFill>
        <a:ln w="25400" cap="flat" cmpd="sng" algn="ctr">
          <a:solidFill>
            <a:srgbClr val="8EB4E3"/>
          </a:solidFill>
          <a:prstDash val="solid"/>
        </a:ln>
        <a:effectLst/>
      </dgm:spPr>
      <dgm:t>
        <a:bodyPr/>
        <a:lstStyle/>
        <a:p>
          <a:r>
            <a:rPr lang="en-US" sz="3600">
              <a:solidFill>
                <a:srgbClr val="FFFFFF"/>
              </a:solidFill>
              <a:latin typeface="Cambria"/>
              <a:ea typeface="+mn-ea"/>
              <a:cs typeface="+mn-cs"/>
            </a:rPr>
            <a:t>Asset</a:t>
          </a:r>
        </a:p>
      </dgm:t>
    </dgm:pt>
    <dgm:pt modelId="{455B365A-A92A-9B43-B4DE-63115414E296}" type="parTrans" cxnId="{08758CDE-786B-D147-A020-0DDAA9E15A14}">
      <dgm:prSet/>
      <dgm:spPr/>
      <dgm:t>
        <a:bodyPr/>
        <a:lstStyle/>
        <a:p>
          <a:endParaRPr lang="en-US"/>
        </a:p>
      </dgm:t>
    </dgm:pt>
    <dgm:pt modelId="{DC3064D4-496A-FB4D-AD9C-2CAA76A2AD8A}" type="sibTrans" cxnId="{08758CDE-786B-D147-A020-0DDAA9E15A14}">
      <dgm:prSet/>
      <dgm:spPr/>
      <dgm:t>
        <a:bodyPr/>
        <a:lstStyle/>
        <a:p>
          <a:endParaRPr lang="en-US"/>
        </a:p>
      </dgm:t>
    </dgm:pt>
    <dgm:pt modelId="{D2EDE39E-2C71-C74C-9B1E-F53F8F98B042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3024571" y="1237505"/>
          <a:ext cx="905944" cy="1107259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rgbClr val="9BBB59"/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rgbClr val="FFFFFF"/>
              </a:solidFill>
              <a:latin typeface="Cambria"/>
              <a:ea typeface="+mn-ea"/>
              <a:cs typeface="+mn-cs"/>
            </a:rPr>
            <a:t>Development of Ecological Services</a:t>
          </a:r>
        </a:p>
      </dgm:t>
    </dgm:pt>
    <dgm:pt modelId="{597FD8D3-6930-AF4C-B2DA-9D4CFFB5498F}" type="parTrans" cxnId="{69C3742F-371E-104F-B018-11B347FA67A4}">
      <dgm:prSet/>
      <dgm:spPr/>
      <dgm:t>
        <a:bodyPr/>
        <a:lstStyle/>
        <a:p>
          <a:endParaRPr lang="en-US"/>
        </a:p>
      </dgm:t>
    </dgm:pt>
    <dgm:pt modelId="{37476D6B-847D-6049-ADF1-3D1B5131BBC1}" type="sibTrans" cxnId="{69C3742F-371E-104F-B018-11B347FA67A4}">
      <dgm:prSet/>
      <dgm:spPr/>
      <dgm:t>
        <a:bodyPr/>
        <a:lstStyle/>
        <a:p>
          <a:endParaRPr lang="en-US"/>
        </a:p>
      </dgm:t>
    </dgm:pt>
    <dgm:pt modelId="{89AB697F-DC45-2E4E-B8F9-6E2539498D48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4006615" y="1237505"/>
          <a:ext cx="905944" cy="1107259"/>
        </a:xfrm>
        <a:prstGeom prst="roundRect">
          <a:avLst>
            <a:gd name="adj" fmla="val 10000"/>
          </a:avLst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lumMod val="75000"/>
            </a:sysClr>
          </a:solidFill>
          <a:prstDash val="solid"/>
        </a:ln>
        <a:effectLst/>
      </dgm:spPr>
      <dgm:t>
        <a:bodyPr/>
        <a:lstStyle/>
        <a:p>
          <a:r>
            <a:rPr lang="en-US">
              <a:solidFill>
                <a:srgbClr val="FFFFFF"/>
              </a:solidFill>
              <a:latin typeface="Cambria"/>
              <a:ea typeface="+mn-ea"/>
              <a:cs typeface="+mn-cs"/>
            </a:rPr>
            <a:t>Built infrastructure </a:t>
          </a:r>
        </a:p>
      </dgm:t>
    </dgm:pt>
    <dgm:pt modelId="{CC5D4B94-02BC-8843-B79B-BC7417ECF802}" type="parTrans" cxnId="{3C614271-DAD5-E14C-A9CB-7E7AAC220BF1}">
      <dgm:prSet/>
      <dgm:spPr/>
      <dgm:t>
        <a:bodyPr/>
        <a:lstStyle/>
        <a:p>
          <a:endParaRPr lang="en-US"/>
        </a:p>
      </dgm:t>
    </dgm:pt>
    <dgm:pt modelId="{6EEB180A-D3A6-DB4F-80D3-B6BAB2964D10}" type="sibTrans" cxnId="{3C614271-DAD5-E14C-A9CB-7E7AAC220BF1}">
      <dgm:prSet/>
      <dgm:spPr/>
      <dgm:t>
        <a:bodyPr/>
        <a:lstStyle/>
        <a:p>
          <a:endParaRPr lang="en-US"/>
        </a:p>
      </dgm:t>
    </dgm:pt>
    <dgm:pt modelId="{DA8DEC33-28BB-4144-A337-A06C4B0B4695}" type="pres">
      <dgm:prSet presAssocID="{22254DC2-F25E-C74D-8069-6D27231506D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C6BA38F-AD20-5941-BD1B-313457838359}" type="pres">
      <dgm:prSet presAssocID="{8970DFA8-BA4F-9148-B08A-73A8691AF16A}" presName="vertOne" presStyleCnt="0"/>
      <dgm:spPr/>
    </dgm:pt>
    <dgm:pt modelId="{C4B96244-E559-814C-A217-401576C15818}" type="pres">
      <dgm:prSet presAssocID="{8970DFA8-BA4F-9148-B08A-73A8691AF16A}" presName="txOne" presStyleLbl="node0" presStyleIdx="0" presStyleCnt="2" custLinFactNeighborX="-82" custLinFactNeighborY="218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35157E-33B9-164D-AC79-17CEA3505276}" type="pres">
      <dgm:prSet presAssocID="{8970DFA8-BA4F-9148-B08A-73A8691AF16A}" presName="parTransOne" presStyleCnt="0"/>
      <dgm:spPr/>
    </dgm:pt>
    <dgm:pt modelId="{765C7CB0-1C35-014B-B535-9ED2648F8530}" type="pres">
      <dgm:prSet presAssocID="{8970DFA8-BA4F-9148-B08A-73A8691AF16A}" presName="horzOne" presStyleCnt="0"/>
      <dgm:spPr/>
    </dgm:pt>
    <dgm:pt modelId="{74117263-9E40-0E44-936E-F35421FE79AC}" type="pres">
      <dgm:prSet presAssocID="{0CA3F924-49B0-9F4C-A0BA-211A95CFEE55}" presName="vertTwo" presStyleCnt="0"/>
      <dgm:spPr/>
    </dgm:pt>
    <dgm:pt modelId="{4B17C855-27C5-1846-ADD7-1E3D2C9A3791}" type="pres">
      <dgm:prSet presAssocID="{0CA3F924-49B0-9F4C-A0BA-211A95CFEE55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AB799C-E711-6F49-8B25-1461FF3807BC}" type="pres">
      <dgm:prSet presAssocID="{0CA3F924-49B0-9F4C-A0BA-211A95CFEE55}" presName="horzTwo" presStyleCnt="0"/>
      <dgm:spPr/>
    </dgm:pt>
    <dgm:pt modelId="{A1189DB8-639F-4544-BBD3-89EC08A3A0BC}" type="pres">
      <dgm:prSet presAssocID="{011334C6-DE27-E44B-8E5C-4D82C8F4F9CD}" presName="sibSpaceTwo" presStyleCnt="0"/>
      <dgm:spPr/>
    </dgm:pt>
    <dgm:pt modelId="{C81193FD-F10A-2044-B312-B11A3004CCD6}" type="pres">
      <dgm:prSet presAssocID="{E01C8BBF-EE6A-424B-B255-E22147432331}" presName="vertTwo" presStyleCnt="0"/>
      <dgm:spPr/>
    </dgm:pt>
    <dgm:pt modelId="{6187E2B7-CA9B-6F4A-9A82-40DFD933D89B}" type="pres">
      <dgm:prSet presAssocID="{E01C8BBF-EE6A-424B-B255-E22147432331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B84913-8132-034E-90A1-602AE8A5F308}" type="pres">
      <dgm:prSet presAssocID="{E01C8BBF-EE6A-424B-B255-E22147432331}" presName="horzTwo" presStyleCnt="0"/>
      <dgm:spPr/>
    </dgm:pt>
    <dgm:pt modelId="{D4418026-872A-4447-B1FD-537A676FC86E}" type="pres">
      <dgm:prSet presAssocID="{3BC24DA2-633E-0248-80F4-63DB807EBED2}" presName="sibSpaceTwo" presStyleCnt="0"/>
      <dgm:spPr/>
    </dgm:pt>
    <dgm:pt modelId="{18625BA3-1F90-FD4D-9622-749B0F104F31}" type="pres">
      <dgm:prSet presAssocID="{5304D113-A94D-504C-94A1-6F122FEFE849}" presName="vertTwo" presStyleCnt="0"/>
      <dgm:spPr/>
    </dgm:pt>
    <dgm:pt modelId="{F8864382-9F85-8C42-BFA2-752EFB8A78C3}" type="pres">
      <dgm:prSet presAssocID="{5304D113-A94D-504C-94A1-6F122FEFE849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04CB33-5B8F-7F4C-B566-C06EADCDA36A}" type="pres">
      <dgm:prSet presAssocID="{5304D113-A94D-504C-94A1-6F122FEFE849}" presName="horzTwo" presStyleCnt="0"/>
      <dgm:spPr/>
    </dgm:pt>
    <dgm:pt modelId="{2C85E537-12B6-D04A-BFD5-2D55916DF02D}" type="pres">
      <dgm:prSet presAssocID="{8A25ACD7-4888-9348-9900-A95EE008A7EB}" presName="sibSpaceOne" presStyleCnt="0"/>
      <dgm:spPr/>
    </dgm:pt>
    <dgm:pt modelId="{D8D884EB-C344-B347-AD80-1315DCC1DFF4}" type="pres">
      <dgm:prSet presAssocID="{E65B3CA5-3DD9-4F4D-BBBF-85629A86CFE9}" presName="vertOne" presStyleCnt="0"/>
      <dgm:spPr/>
    </dgm:pt>
    <dgm:pt modelId="{F4C392E3-CB17-D24E-8F4D-DA99914062AC}" type="pres">
      <dgm:prSet presAssocID="{E65B3CA5-3DD9-4F4D-BBBF-85629A86CFE9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B6900C-772A-174C-9DF8-0229AF5A97E6}" type="pres">
      <dgm:prSet presAssocID="{E65B3CA5-3DD9-4F4D-BBBF-85629A86CFE9}" presName="parTransOne" presStyleCnt="0"/>
      <dgm:spPr/>
    </dgm:pt>
    <dgm:pt modelId="{016E5E70-A2CF-F741-871E-125F2FBB765E}" type="pres">
      <dgm:prSet presAssocID="{E65B3CA5-3DD9-4F4D-BBBF-85629A86CFE9}" presName="horzOne" presStyleCnt="0"/>
      <dgm:spPr/>
    </dgm:pt>
    <dgm:pt modelId="{D25264FD-AA59-074C-8652-EBD3340B14A4}" type="pres">
      <dgm:prSet presAssocID="{D2EDE39E-2C71-C74C-9B1E-F53F8F98B042}" presName="vertTwo" presStyleCnt="0"/>
      <dgm:spPr/>
    </dgm:pt>
    <dgm:pt modelId="{648146E0-389A-C94F-B5D7-F5244EB60FD1}" type="pres">
      <dgm:prSet presAssocID="{D2EDE39E-2C71-C74C-9B1E-F53F8F98B042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BBDB19-A9FC-524D-9B3D-0C4568062AF3}" type="pres">
      <dgm:prSet presAssocID="{D2EDE39E-2C71-C74C-9B1E-F53F8F98B042}" presName="horzTwo" presStyleCnt="0"/>
      <dgm:spPr/>
    </dgm:pt>
    <dgm:pt modelId="{A7987839-0707-D842-A2C5-7CDF0FBC981A}" type="pres">
      <dgm:prSet presAssocID="{37476D6B-847D-6049-ADF1-3D1B5131BBC1}" presName="sibSpaceTwo" presStyleCnt="0"/>
      <dgm:spPr/>
    </dgm:pt>
    <dgm:pt modelId="{01FCC412-4889-5C4B-B79C-DD3B25F30202}" type="pres">
      <dgm:prSet presAssocID="{89AB697F-DC45-2E4E-B8F9-6E2539498D48}" presName="vertTwo" presStyleCnt="0"/>
      <dgm:spPr/>
    </dgm:pt>
    <dgm:pt modelId="{88F4113D-BEA0-D548-829E-905488F51BE5}" type="pres">
      <dgm:prSet presAssocID="{89AB697F-DC45-2E4E-B8F9-6E2539498D48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FC411D-DAAC-FC4F-82CA-75F33EB02457}" type="pres">
      <dgm:prSet presAssocID="{89AB697F-DC45-2E4E-B8F9-6E2539498D48}" presName="horzTwo" presStyleCnt="0"/>
      <dgm:spPr/>
    </dgm:pt>
  </dgm:ptLst>
  <dgm:cxnLst>
    <dgm:cxn modelId="{320E223A-691D-5247-AE6F-19B21A43FD19}" srcId="{8970DFA8-BA4F-9148-B08A-73A8691AF16A}" destId="{5304D113-A94D-504C-94A1-6F122FEFE849}" srcOrd="2" destOrd="0" parTransId="{028BD5C1-8500-1549-879D-18B4932801AE}" sibTransId="{884FDA80-8D96-B74E-B221-6FEF62E4CAD3}"/>
    <dgm:cxn modelId="{E1C6B535-66F1-44B0-B08A-A0A757DFEBFF}" type="presOf" srcId="{E65B3CA5-3DD9-4F4D-BBBF-85629A86CFE9}" destId="{F4C392E3-CB17-D24E-8F4D-DA99914062AC}" srcOrd="0" destOrd="0" presId="urn:microsoft.com/office/officeart/2005/8/layout/hierarchy4"/>
    <dgm:cxn modelId="{1EF7A869-2EA2-2F44-876E-8287ADBE483E}" srcId="{8970DFA8-BA4F-9148-B08A-73A8691AF16A}" destId="{0CA3F924-49B0-9F4C-A0BA-211A95CFEE55}" srcOrd="0" destOrd="0" parTransId="{EE2D270C-FD0E-234F-AFF7-9E7708D0BD71}" sibTransId="{011334C6-DE27-E44B-8E5C-4D82C8F4F9CD}"/>
    <dgm:cxn modelId="{5B5F23D8-1A57-433A-BE84-4B6F64A57765}" type="presOf" srcId="{D2EDE39E-2C71-C74C-9B1E-F53F8F98B042}" destId="{648146E0-389A-C94F-B5D7-F5244EB60FD1}" srcOrd="0" destOrd="0" presId="urn:microsoft.com/office/officeart/2005/8/layout/hierarchy4"/>
    <dgm:cxn modelId="{A195172D-D485-4EEE-B542-4CBB9E05CDDD}" type="presOf" srcId="{E01C8BBF-EE6A-424B-B255-E22147432331}" destId="{6187E2B7-CA9B-6F4A-9A82-40DFD933D89B}" srcOrd="0" destOrd="0" presId="urn:microsoft.com/office/officeart/2005/8/layout/hierarchy4"/>
    <dgm:cxn modelId="{D2AB361A-01F9-4479-8564-1DFAF0C8F232}" type="presOf" srcId="{89AB697F-DC45-2E4E-B8F9-6E2539498D48}" destId="{88F4113D-BEA0-D548-829E-905488F51BE5}" srcOrd="0" destOrd="0" presId="urn:microsoft.com/office/officeart/2005/8/layout/hierarchy4"/>
    <dgm:cxn modelId="{8A954E1A-DA15-45BA-8D6C-2E55F2928898}" type="presOf" srcId="{8970DFA8-BA4F-9148-B08A-73A8691AF16A}" destId="{C4B96244-E559-814C-A217-401576C15818}" srcOrd="0" destOrd="0" presId="urn:microsoft.com/office/officeart/2005/8/layout/hierarchy4"/>
    <dgm:cxn modelId="{47F0816B-1C50-4765-B7F5-0855AF8A479F}" type="presOf" srcId="{0CA3F924-49B0-9F4C-A0BA-211A95CFEE55}" destId="{4B17C855-27C5-1846-ADD7-1E3D2C9A3791}" srcOrd="0" destOrd="0" presId="urn:microsoft.com/office/officeart/2005/8/layout/hierarchy4"/>
    <dgm:cxn modelId="{464AB91C-2BAD-4FFC-8F2A-C8D6184EA7FE}" type="presOf" srcId="{5304D113-A94D-504C-94A1-6F122FEFE849}" destId="{F8864382-9F85-8C42-BFA2-752EFB8A78C3}" srcOrd="0" destOrd="0" presId="urn:microsoft.com/office/officeart/2005/8/layout/hierarchy4"/>
    <dgm:cxn modelId="{08758CDE-786B-D147-A020-0DDAA9E15A14}" srcId="{22254DC2-F25E-C74D-8069-6D27231506D9}" destId="{E65B3CA5-3DD9-4F4D-BBBF-85629A86CFE9}" srcOrd="1" destOrd="0" parTransId="{455B365A-A92A-9B43-B4DE-63115414E296}" sibTransId="{DC3064D4-496A-FB4D-AD9C-2CAA76A2AD8A}"/>
    <dgm:cxn modelId="{B8FF1290-4C7B-7C40-BE75-87BC85480092}" srcId="{8970DFA8-BA4F-9148-B08A-73A8691AF16A}" destId="{E01C8BBF-EE6A-424B-B255-E22147432331}" srcOrd="1" destOrd="0" parTransId="{F05F165D-75BE-2349-BB22-19BDCDE0E186}" sibTransId="{3BC24DA2-633E-0248-80F4-63DB807EBED2}"/>
    <dgm:cxn modelId="{333C797B-7019-4CBB-90EB-2896212B7368}" type="presOf" srcId="{22254DC2-F25E-C74D-8069-6D27231506D9}" destId="{DA8DEC33-28BB-4144-A337-A06C4B0B4695}" srcOrd="0" destOrd="0" presId="urn:microsoft.com/office/officeart/2005/8/layout/hierarchy4"/>
    <dgm:cxn modelId="{3C614271-DAD5-E14C-A9CB-7E7AAC220BF1}" srcId="{E65B3CA5-3DD9-4F4D-BBBF-85629A86CFE9}" destId="{89AB697F-DC45-2E4E-B8F9-6E2539498D48}" srcOrd="1" destOrd="0" parTransId="{CC5D4B94-02BC-8843-B79B-BC7417ECF802}" sibTransId="{6EEB180A-D3A6-DB4F-80D3-B6BAB2964D10}"/>
    <dgm:cxn modelId="{69C3742F-371E-104F-B018-11B347FA67A4}" srcId="{E65B3CA5-3DD9-4F4D-BBBF-85629A86CFE9}" destId="{D2EDE39E-2C71-C74C-9B1E-F53F8F98B042}" srcOrd="0" destOrd="0" parTransId="{597FD8D3-6930-AF4C-B2DA-9D4CFFB5498F}" sibTransId="{37476D6B-847D-6049-ADF1-3D1B5131BBC1}"/>
    <dgm:cxn modelId="{8EF6E687-4238-2942-B17A-F72CA40924F8}" srcId="{22254DC2-F25E-C74D-8069-6D27231506D9}" destId="{8970DFA8-BA4F-9148-B08A-73A8691AF16A}" srcOrd="0" destOrd="0" parTransId="{D1EC93B1-D994-274C-8293-5857EC62717D}" sibTransId="{8A25ACD7-4888-9348-9900-A95EE008A7EB}"/>
    <dgm:cxn modelId="{537AD3C2-00BA-48BB-BC99-F6D896E4670E}" type="presParOf" srcId="{DA8DEC33-28BB-4144-A337-A06C4B0B4695}" destId="{DC6BA38F-AD20-5941-BD1B-313457838359}" srcOrd="0" destOrd="0" presId="urn:microsoft.com/office/officeart/2005/8/layout/hierarchy4"/>
    <dgm:cxn modelId="{D1E63640-2177-412B-A177-40141C232B00}" type="presParOf" srcId="{DC6BA38F-AD20-5941-BD1B-313457838359}" destId="{C4B96244-E559-814C-A217-401576C15818}" srcOrd="0" destOrd="0" presId="urn:microsoft.com/office/officeart/2005/8/layout/hierarchy4"/>
    <dgm:cxn modelId="{B243ECCE-6513-4EB8-B5B7-52206F8B5E69}" type="presParOf" srcId="{DC6BA38F-AD20-5941-BD1B-313457838359}" destId="{8435157E-33B9-164D-AC79-17CEA3505276}" srcOrd="1" destOrd="0" presId="urn:microsoft.com/office/officeart/2005/8/layout/hierarchy4"/>
    <dgm:cxn modelId="{59B1E0D2-D94D-406F-82C3-9470D21B08A3}" type="presParOf" srcId="{DC6BA38F-AD20-5941-BD1B-313457838359}" destId="{765C7CB0-1C35-014B-B535-9ED2648F8530}" srcOrd="2" destOrd="0" presId="urn:microsoft.com/office/officeart/2005/8/layout/hierarchy4"/>
    <dgm:cxn modelId="{49DE5970-0DF5-4821-BF1F-245BA24F1A68}" type="presParOf" srcId="{765C7CB0-1C35-014B-B535-9ED2648F8530}" destId="{74117263-9E40-0E44-936E-F35421FE79AC}" srcOrd="0" destOrd="0" presId="urn:microsoft.com/office/officeart/2005/8/layout/hierarchy4"/>
    <dgm:cxn modelId="{25AE7A50-4D51-47B6-9B48-34808CAD59EA}" type="presParOf" srcId="{74117263-9E40-0E44-936E-F35421FE79AC}" destId="{4B17C855-27C5-1846-ADD7-1E3D2C9A3791}" srcOrd="0" destOrd="0" presId="urn:microsoft.com/office/officeart/2005/8/layout/hierarchy4"/>
    <dgm:cxn modelId="{707630D1-24D0-4221-8868-55550E301B72}" type="presParOf" srcId="{74117263-9E40-0E44-936E-F35421FE79AC}" destId="{6FAB799C-E711-6F49-8B25-1461FF3807BC}" srcOrd="1" destOrd="0" presId="urn:microsoft.com/office/officeart/2005/8/layout/hierarchy4"/>
    <dgm:cxn modelId="{493E26FB-71DD-471A-8961-F44FAB18A3C9}" type="presParOf" srcId="{765C7CB0-1C35-014B-B535-9ED2648F8530}" destId="{A1189DB8-639F-4544-BBD3-89EC08A3A0BC}" srcOrd="1" destOrd="0" presId="urn:microsoft.com/office/officeart/2005/8/layout/hierarchy4"/>
    <dgm:cxn modelId="{C58B8559-1880-409C-924A-0D3814147D9B}" type="presParOf" srcId="{765C7CB0-1C35-014B-B535-9ED2648F8530}" destId="{C81193FD-F10A-2044-B312-B11A3004CCD6}" srcOrd="2" destOrd="0" presId="urn:microsoft.com/office/officeart/2005/8/layout/hierarchy4"/>
    <dgm:cxn modelId="{D3D05181-A78B-484D-AAB0-3E77E0284BEF}" type="presParOf" srcId="{C81193FD-F10A-2044-B312-B11A3004CCD6}" destId="{6187E2B7-CA9B-6F4A-9A82-40DFD933D89B}" srcOrd="0" destOrd="0" presId="urn:microsoft.com/office/officeart/2005/8/layout/hierarchy4"/>
    <dgm:cxn modelId="{8D533683-CE4D-448B-8E6B-D82BB1801DC1}" type="presParOf" srcId="{C81193FD-F10A-2044-B312-B11A3004CCD6}" destId="{81B84913-8132-034E-90A1-602AE8A5F308}" srcOrd="1" destOrd="0" presId="urn:microsoft.com/office/officeart/2005/8/layout/hierarchy4"/>
    <dgm:cxn modelId="{51461831-AD55-4743-AAA5-8DC8CE6662CD}" type="presParOf" srcId="{765C7CB0-1C35-014B-B535-9ED2648F8530}" destId="{D4418026-872A-4447-B1FD-537A676FC86E}" srcOrd="3" destOrd="0" presId="urn:microsoft.com/office/officeart/2005/8/layout/hierarchy4"/>
    <dgm:cxn modelId="{64812E4C-7642-4306-AE2E-B2B52C6843BF}" type="presParOf" srcId="{765C7CB0-1C35-014B-B535-9ED2648F8530}" destId="{18625BA3-1F90-FD4D-9622-749B0F104F31}" srcOrd="4" destOrd="0" presId="urn:microsoft.com/office/officeart/2005/8/layout/hierarchy4"/>
    <dgm:cxn modelId="{0F4FBEC5-C559-42D8-808E-931472F4FF91}" type="presParOf" srcId="{18625BA3-1F90-FD4D-9622-749B0F104F31}" destId="{F8864382-9F85-8C42-BFA2-752EFB8A78C3}" srcOrd="0" destOrd="0" presId="urn:microsoft.com/office/officeart/2005/8/layout/hierarchy4"/>
    <dgm:cxn modelId="{B937F20A-C236-460B-AC6B-304A55DA3CC1}" type="presParOf" srcId="{18625BA3-1F90-FD4D-9622-749B0F104F31}" destId="{9B04CB33-5B8F-7F4C-B566-C06EADCDA36A}" srcOrd="1" destOrd="0" presId="urn:microsoft.com/office/officeart/2005/8/layout/hierarchy4"/>
    <dgm:cxn modelId="{E4AE88EF-C552-4DEB-B673-5EED2B2E8382}" type="presParOf" srcId="{DA8DEC33-28BB-4144-A337-A06C4B0B4695}" destId="{2C85E537-12B6-D04A-BFD5-2D55916DF02D}" srcOrd="1" destOrd="0" presId="urn:microsoft.com/office/officeart/2005/8/layout/hierarchy4"/>
    <dgm:cxn modelId="{C5BDB45A-7FD9-4CB0-AAFF-91484FD1904A}" type="presParOf" srcId="{DA8DEC33-28BB-4144-A337-A06C4B0B4695}" destId="{D8D884EB-C344-B347-AD80-1315DCC1DFF4}" srcOrd="2" destOrd="0" presId="urn:microsoft.com/office/officeart/2005/8/layout/hierarchy4"/>
    <dgm:cxn modelId="{3F0130ED-5318-4C57-AABA-47307B019726}" type="presParOf" srcId="{D8D884EB-C344-B347-AD80-1315DCC1DFF4}" destId="{F4C392E3-CB17-D24E-8F4D-DA99914062AC}" srcOrd="0" destOrd="0" presId="urn:microsoft.com/office/officeart/2005/8/layout/hierarchy4"/>
    <dgm:cxn modelId="{C20FC545-4A45-41B2-B991-046155F9F246}" type="presParOf" srcId="{D8D884EB-C344-B347-AD80-1315DCC1DFF4}" destId="{D6B6900C-772A-174C-9DF8-0229AF5A97E6}" srcOrd="1" destOrd="0" presId="urn:microsoft.com/office/officeart/2005/8/layout/hierarchy4"/>
    <dgm:cxn modelId="{360A3D9C-7B93-4CE4-B638-AFCB173405DC}" type="presParOf" srcId="{D8D884EB-C344-B347-AD80-1315DCC1DFF4}" destId="{016E5E70-A2CF-F741-871E-125F2FBB765E}" srcOrd="2" destOrd="0" presId="urn:microsoft.com/office/officeart/2005/8/layout/hierarchy4"/>
    <dgm:cxn modelId="{17760041-1F8F-4669-84B3-FE52F575F891}" type="presParOf" srcId="{016E5E70-A2CF-F741-871E-125F2FBB765E}" destId="{D25264FD-AA59-074C-8652-EBD3340B14A4}" srcOrd="0" destOrd="0" presId="urn:microsoft.com/office/officeart/2005/8/layout/hierarchy4"/>
    <dgm:cxn modelId="{BDFC4A63-323A-4A59-9775-2C9C1A9B0BD4}" type="presParOf" srcId="{D25264FD-AA59-074C-8652-EBD3340B14A4}" destId="{648146E0-389A-C94F-B5D7-F5244EB60FD1}" srcOrd="0" destOrd="0" presId="urn:microsoft.com/office/officeart/2005/8/layout/hierarchy4"/>
    <dgm:cxn modelId="{C8C910A1-5571-4462-BCD8-B992C774DCF9}" type="presParOf" srcId="{D25264FD-AA59-074C-8652-EBD3340B14A4}" destId="{76BBDB19-A9FC-524D-9B3D-0C4568062AF3}" srcOrd="1" destOrd="0" presId="urn:microsoft.com/office/officeart/2005/8/layout/hierarchy4"/>
    <dgm:cxn modelId="{BCC0D4F4-5693-47C7-988A-1A3B085F01ED}" type="presParOf" srcId="{016E5E70-A2CF-F741-871E-125F2FBB765E}" destId="{A7987839-0707-D842-A2C5-7CDF0FBC981A}" srcOrd="1" destOrd="0" presId="urn:microsoft.com/office/officeart/2005/8/layout/hierarchy4"/>
    <dgm:cxn modelId="{7A491333-5BD1-4629-A9B8-A1263AB000B6}" type="presParOf" srcId="{016E5E70-A2CF-F741-871E-125F2FBB765E}" destId="{01FCC412-4889-5C4B-B79C-DD3B25F30202}" srcOrd="2" destOrd="0" presId="urn:microsoft.com/office/officeart/2005/8/layout/hierarchy4"/>
    <dgm:cxn modelId="{FDBEF882-B558-4586-ADF3-200EACEFDD38}" type="presParOf" srcId="{01FCC412-4889-5C4B-B79C-DD3B25F30202}" destId="{88F4113D-BEA0-D548-829E-905488F51BE5}" srcOrd="0" destOrd="0" presId="urn:microsoft.com/office/officeart/2005/8/layout/hierarchy4"/>
    <dgm:cxn modelId="{204C2508-6CB6-4AD3-8C8E-8B5A7CE65295}" type="presParOf" srcId="{01FCC412-4889-5C4B-B79C-DD3B25F30202}" destId="{BFFC411D-DAAC-FC4F-82CA-75F33EB0245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0DF891-9D94-F84C-ABCF-B6C5152E168B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C54E87-F439-E04F-81A7-EDF02442C4F7}">
      <dgm:prSet phldrT="[Text]"/>
      <dgm:spPr/>
      <dgm:t>
        <a:bodyPr/>
        <a:lstStyle/>
        <a:p>
          <a:r>
            <a:rPr lang="en-US" dirty="0" smtClean="0"/>
            <a:t>Adaptive capacity		</a:t>
          </a:r>
          <a:endParaRPr lang="en-US" dirty="0"/>
        </a:p>
      </dgm:t>
    </dgm:pt>
    <dgm:pt modelId="{1F3B001F-3537-FC4C-89EE-C16041FFC7D0}" type="parTrans" cxnId="{72C1A643-F166-D74E-B601-0FFF28FDE692}">
      <dgm:prSet/>
      <dgm:spPr/>
      <dgm:t>
        <a:bodyPr/>
        <a:lstStyle/>
        <a:p>
          <a:endParaRPr lang="en-US"/>
        </a:p>
      </dgm:t>
    </dgm:pt>
    <dgm:pt modelId="{3E214312-5629-494E-9C40-FC3B80150D7A}" type="sibTrans" cxnId="{72C1A643-F166-D74E-B601-0FFF28FDE692}">
      <dgm:prSet/>
      <dgm:spPr/>
      <dgm:t>
        <a:bodyPr/>
        <a:lstStyle/>
        <a:p>
          <a:endParaRPr lang="en-US"/>
        </a:p>
      </dgm:t>
    </dgm:pt>
    <dgm:pt modelId="{10508D37-E2DF-FC48-8CA8-EA3C54E92576}">
      <dgm:prSet phldrT="[Text]"/>
      <dgm:spPr/>
      <dgm:t>
        <a:bodyPr/>
        <a:lstStyle/>
        <a:p>
          <a:r>
            <a:rPr lang="en-GB" dirty="0" smtClean="0"/>
            <a:t>Ability for the population to adapt to climate change</a:t>
          </a:r>
          <a:endParaRPr lang="en-US" dirty="0"/>
        </a:p>
      </dgm:t>
    </dgm:pt>
    <dgm:pt modelId="{6A20933E-CC12-B247-A6D9-58AA025F1C0B}" type="parTrans" cxnId="{EFDAD2DC-502C-CE41-8A3C-95847B85F301}">
      <dgm:prSet/>
      <dgm:spPr/>
      <dgm:t>
        <a:bodyPr/>
        <a:lstStyle/>
        <a:p>
          <a:endParaRPr lang="en-US"/>
        </a:p>
      </dgm:t>
    </dgm:pt>
    <dgm:pt modelId="{B8CAE9CC-C8CE-2948-A67B-43032360DF63}" type="sibTrans" cxnId="{EFDAD2DC-502C-CE41-8A3C-95847B85F301}">
      <dgm:prSet/>
      <dgm:spPr/>
      <dgm:t>
        <a:bodyPr/>
        <a:lstStyle/>
        <a:p>
          <a:endParaRPr lang="en-US"/>
        </a:p>
      </dgm:t>
    </dgm:pt>
    <dgm:pt modelId="{F39574C8-7737-CA48-BBF4-4AD5F60B30DF}">
      <dgm:prSet phldrT="[Text]"/>
      <dgm:spPr/>
      <dgm:t>
        <a:bodyPr/>
        <a:lstStyle/>
        <a:p>
          <a:r>
            <a:rPr lang="en-US" dirty="0" smtClean="0"/>
            <a:t>Exposure</a:t>
          </a:r>
          <a:endParaRPr lang="en-US" dirty="0"/>
        </a:p>
      </dgm:t>
    </dgm:pt>
    <dgm:pt modelId="{C3A7968C-3F02-6148-8A19-EE9AFA293933}" type="parTrans" cxnId="{6F2C13AE-7A79-D041-8857-04F02E3F1042}">
      <dgm:prSet/>
      <dgm:spPr/>
      <dgm:t>
        <a:bodyPr/>
        <a:lstStyle/>
        <a:p>
          <a:endParaRPr lang="en-US"/>
        </a:p>
      </dgm:t>
    </dgm:pt>
    <dgm:pt modelId="{9A18FA1C-3340-8D43-B404-EA8DDBDCADC5}" type="sibTrans" cxnId="{6F2C13AE-7A79-D041-8857-04F02E3F1042}">
      <dgm:prSet/>
      <dgm:spPr/>
      <dgm:t>
        <a:bodyPr/>
        <a:lstStyle/>
        <a:p>
          <a:endParaRPr lang="en-US"/>
        </a:p>
      </dgm:t>
    </dgm:pt>
    <dgm:pt modelId="{B88B5265-86B5-F74A-B7B2-0F66743E866F}">
      <dgm:prSet phldrT="[Text]"/>
      <dgm:spPr/>
      <dgm:t>
        <a:bodyPr/>
        <a:lstStyle/>
        <a:p>
          <a:r>
            <a:rPr lang="en-GB" dirty="0" smtClean="0"/>
            <a:t>The risk of climate events both now and in the future</a:t>
          </a:r>
          <a:endParaRPr lang="en-US" dirty="0"/>
        </a:p>
      </dgm:t>
    </dgm:pt>
    <dgm:pt modelId="{AB3ADF08-7BE0-CF47-8F6C-178D8EAD57FC}" type="parTrans" cxnId="{618E1543-F436-724C-A0B4-D4FB5BEF120B}">
      <dgm:prSet/>
      <dgm:spPr/>
      <dgm:t>
        <a:bodyPr/>
        <a:lstStyle/>
        <a:p>
          <a:endParaRPr lang="en-US"/>
        </a:p>
      </dgm:t>
    </dgm:pt>
    <dgm:pt modelId="{08D0222B-58CF-704C-887A-C4B22208B404}" type="sibTrans" cxnId="{618E1543-F436-724C-A0B4-D4FB5BEF120B}">
      <dgm:prSet/>
      <dgm:spPr/>
      <dgm:t>
        <a:bodyPr/>
        <a:lstStyle/>
        <a:p>
          <a:endParaRPr lang="en-US"/>
        </a:p>
      </dgm:t>
    </dgm:pt>
    <dgm:pt modelId="{AC918512-821F-6A4E-B847-7CBABBFFD0B9}">
      <dgm:prSet phldrT="[Text]"/>
      <dgm:spPr/>
      <dgm:t>
        <a:bodyPr/>
        <a:lstStyle/>
        <a:p>
          <a:r>
            <a:rPr lang="en-US" dirty="0" smtClean="0"/>
            <a:t>Sensitivity</a:t>
          </a:r>
          <a:endParaRPr lang="en-US" dirty="0"/>
        </a:p>
      </dgm:t>
    </dgm:pt>
    <dgm:pt modelId="{47E76D32-1901-5C4B-902A-DBEEBEC691A6}" type="parTrans" cxnId="{497B74E4-C8FB-4344-90FB-C3664A6CAE2F}">
      <dgm:prSet/>
      <dgm:spPr/>
      <dgm:t>
        <a:bodyPr/>
        <a:lstStyle/>
        <a:p>
          <a:endParaRPr lang="en-US"/>
        </a:p>
      </dgm:t>
    </dgm:pt>
    <dgm:pt modelId="{CDE7B596-0035-1B4F-8B40-11E7F5C00695}" type="sibTrans" cxnId="{497B74E4-C8FB-4344-90FB-C3664A6CAE2F}">
      <dgm:prSet/>
      <dgm:spPr/>
      <dgm:t>
        <a:bodyPr/>
        <a:lstStyle/>
        <a:p>
          <a:endParaRPr lang="en-US"/>
        </a:p>
      </dgm:t>
    </dgm:pt>
    <dgm:pt modelId="{6E70A5C2-E4CE-CA4B-B918-A81AC42D4326}">
      <dgm:prSet phldrT="[Text]"/>
      <dgm:spPr/>
      <dgm:t>
        <a:bodyPr/>
        <a:lstStyle/>
        <a:p>
          <a:r>
            <a:rPr lang="en-GB" dirty="0" smtClean="0"/>
            <a:t>How sensitive the population and environment are to the current and future climate events</a:t>
          </a:r>
          <a:endParaRPr lang="en-US" dirty="0"/>
        </a:p>
      </dgm:t>
    </dgm:pt>
    <dgm:pt modelId="{C2A95BBB-5E72-774D-99C1-0F36B37A2AED}" type="parTrans" cxnId="{41C43820-2574-B942-AD4C-DA6F80595AD0}">
      <dgm:prSet/>
      <dgm:spPr/>
      <dgm:t>
        <a:bodyPr/>
        <a:lstStyle/>
        <a:p>
          <a:endParaRPr lang="en-US"/>
        </a:p>
      </dgm:t>
    </dgm:pt>
    <dgm:pt modelId="{E492E158-F58C-4F4D-AAB2-B80CE8376694}" type="sibTrans" cxnId="{41C43820-2574-B942-AD4C-DA6F80595AD0}">
      <dgm:prSet/>
      <dgm:spPr/>
      <dgm:t>
        <a:bodyPr/>
        <a:lstStyle/>
        <a:p>
          <a:endParaRPr lang="en-US"/>
        </a:p>
      </dgm:t>
    </dgm:pt>
    <dgm:pt modelId="{96592680-B8DA-3449-AD1C-4A7326C89E7B}" type="pres">
      <dgm:prSet presAssocID="{2E0DF891-9D94-F84C-ABCF-B6C5152E168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1226B9-1337-EF40-A182-1F1B7EB97492}" type="pres">
      <dgm:prSet presAssocID="{F39574C8-7737-CA48-BBF4-4AD5F60B30DF}" presName="linNode" presStyleCnt="0"/>
      <dgm:spPr/>
    </dgm:pt>
    <dgm:pt modelId="{38A99E44-6F89-0441-9688-CE9E086D1F65}" type="pres">
      <dgm:prSet presAssocID="{F39574C8-7737-CA48-BBF4-4AD5F60B30DF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67E68-25C6-6642-90D0-AB1CD57B6A2A}" type="pres">
      <dgm:prSet presAssocID="{F39574C8-7737-CA48-BBF4-4AD5F60B30DF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C10D3B-8C4F-9147-8B1E-98A3263DF7AB}" type="pres">
      <dgm:prSet presAssocID="{9A18FA1C-3340-8D43-B404-EA8DDBDCADC5}" presName="sp" presStyleCnt="0"/>
      <dgm:spPr/>
    </dgm:pt>
    <dgm:pt modelId="{93DE8EC9-4377-DD48-8740-9DC58E06F0B7}" type="pres">
      <dgm:prSet presAssocID="{AC918512-821F-6A4E-B847-7CBABBFFD0B9}" presName="linNode" presStyleCnt="0"/>
      <dgm:spPr/>
    </dgm:pt>
    <dgm:pt modelId="{96EC4BD6-68A8-F047-9BD9-44E0E2EE35F6}" type="pres">
      <dgm:prSet presAssocID="{AC918512-821F-6A4E-B847-7CBABBFFD0B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870BFF-2348-CB45-B976-E76783F79F66}" type="pres">
      <dgm:prSet presAssocID="{AC918512-821F-6A4E-B847-7CBABBFFD0B9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59CD3E-8E36-E542-AD72-DA59D04E4720}" type="pres">
      <dgm:prSet presAssocID="{CDE7B596-0035-1B4F-8B40-11E7F5C00695}" presName="sp" presStyleCnt="0"/>
      <dgm:spPr/>
    </dgm:pt>
    <dgm:pt modelId="{76F9DBB3-2E13-EF40-B309-C2DE620D5E49}" type="pres">
      <dgm:prSet presAssocID="{C5C54E87-F439-E04F-81A7-EDF02442C4F7}" presName="linNode" presStyleCnt="0"/>
      <dgm:spPr/>
    </dgm:pt>
    <dgm:pt modelId="{2BA0D8F3-7909-D14C-A8B4-70576A74BFF7}" type="pres">
      <dgm:prSet presAssocID="{C5C54E87-F439-E04F-81A7-EDF02442C4F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147057-914E-9745-B9B2-6AC85BF529CE}" type="pres">
      <dgm:prSet presAssocID="{C5C54E87-F439-E04F-81A7-EDF02442C4F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37423C-B3EE-8640-9BCE-EA2294048A3B}" type="presOf" srcId="{F39574C8-7737-CA48-BBF4-4AD5F60B30DF}" destId="{38A99E44-6F89-0441-9688-CE9E086D1F65}" srcOrd="0" destOrd="0" presId="urn:microsoft.com/office/officeart/2005/8/layout/vList5"/>
    <dgm:cxn modelId="{EFDAD2DC-502C-CE41-8A3C-95847B85F301}" srcId="{C5C54E87-F439-E04F-81A7-EDF02442C4F7}" destId="{10508D37-E2DF-FC48-8CA8-EA3C54E92576}" srcOrd="0" destOrd="0" parTransId="{6A20933E-CC12-B247-A6D9-58AA025F1C0B}" sibTransId="{B8CAE9CC-C8CE-2948-A67B-43032360DF63}"/>
    <dgm:cxn modelId="{41C43820-2574-B942-AD4C-DA6F80595AD0}" srcId="{AC918512-821F-6A4E-B847-7CBABBFFD0B9}" destId="{6E70A5C2-E4CE-CA4B-B918-A81AC42D4326}" srcOrd="0" destOrd="0" parTransId="{C2A95BBB-5E72-774D-99C1-0F36B37A2AED}" sibTransId="{E492E158-F58C-4F4D-AAB2-B80CE8376694}"/>
    <dgm:cxn modelId="{7A362F8A-64D0-7640-A302-2BA864D8B52C}" type="presOf" srcId="{B88B5265-86B5-F74A-B7B2-0F66743E866F}" destId="{D9067E68-25C6-6642-90D0-AB1CD57B6A2A}" srcOrd="0" destOrd="0" presId="urn:microsoft.com/office/officeart/2005/8/layout/vList5"/>
    <dgm:cxn modelId="{C2958E91-97FA-804C-9388-F7A3087B9A56}" type="presOf" srcId="{C5C54E87-F439-E04F-81A7-EDF02442C4F7}" destId="{2BA0D8F3-7909-D14C-A8B4-70576A74BFF7}" srcOrd="0" destOrd="0" presId="urn:microsoft.com/office/officeart/2005/8/layout/vList5"/>
    <dgm:cxn modelId="{72C1A643-F166-D74E-B601-0FFF28FDE692}" srcId="{2E0DF891-9D94-F84C-ABCF-B6C5152E168B}" destId="{C5C54E87-F439-E04F-81A7-EDF02442C4F7}" srcOrd="2" destOrd="0" parTransId="{1F3B001F-3537-FC4C-89EE-C16041FFC7D0}" sibTransId="{3E214312-5629-494E-9C40-FC3B80150D7A}"/>
    <dgm:cxn modelId="{6F2C13AE-7A79-D041-8857-04F02E3F1042}" srcId="{2E0DF891-9D94-F84C-ABCF-B6C5152E168B}" destId="{F39574C8-7737-CA48-BBF4-4AD5F60B30DF}" srcOrd="0" destOrd="0" parTransId="{C3A7968C-3F02-6148-8A19-EE9AFA293933}" sibTransId="{9A18FA1C-3340-8D43-B404-EA8DDBDCADC5}"/>
    <dgm:cxn modelId="{E072D1C1-616C-D14C-9F98-0716CE49ECCC}" type="presOf" srcId="{2E0DF891-9D94-F84C-ABCF-B6C5152E168B}" destId="{96592680-B8DA-3449-AD1C-4A7326C89E7B}" srcOrd="0" destOrd="0" presId="urn:microsoft.com/office/officeart/2005/8/layout/vList5"/>
    <dgm:cxn modelId="{618E1543-F436-724C-A0B4-D4FB5BEF120B}" srcId="{F39574C8-7737-CA48-BBF4-4AD5F60B30DF}" destId="{B88B5265-86B5-F74A-B7B2-0F66743E866F}" srcOrd="0" destOrd="0" parTransId="{AB3ADF08-7BE0-CF47-8F6C-178D8EAD57FC}" sibTransId="{08D0222B-58CF-704C-887A-C4B22208B404}"/>
    <dgm:cxn modelId="{497B74E4-C8FB-4344-90FB-C3664A6CAE2F}" srcId="{2E0DF891-9D94-F84C-ABCF-B6C5152E168B}" destId="{AC918512-821F-6A4E-B847-7CBABBFFD0B9}" srcOrd="1" destOrd="0" parTransId="{47E76D32-1901-5C4B-902A-DBEEBEC691A6}" sibTransId="{CDE7B596-0035-1B4F-8B40-11E7F5C00695}"/>
    <dgm:cxn modelId="{1E81C9F5-AD6A-EE48-808F-0C9346ADE56C}" type="presOf" srcId="{6E70A5C2-E4CE-CA4B-B918-A81AC42D4326}" destId="{F9870BFF-2348-CB45-B976-E76783F79F66}" srcOrd="0" destOrd="0" presId="urn:microsoft.com/office/officeart/2005/8/layout/vList5"/>
    <dgm:cxn modelId="{7AD0D282-2811-5B4A-9F92-B44AC4E3032E}" type="presOf" srcId="{10508D37-E2DF-FC48-8CA8-EA3C54E92576}" destId="{4E147057-914E-9745-B9B2-6AC85BF529CE}" srcOrd="0" destOrd="0" presId="urn:microsoft.com/office/officeart/2005/8/layout/vList5"/>
    <dgm:cxn modelId="{601FBFA5-1581-DB45-ADBB-052C517BC4E6}" type="presOf" srcId="{AC918512-821F-6A4E-B847-7CBABBFFD0B9}" destId="{96EC4BD6-68A8-F047-9BD9-44E0E2EE35F6}" srcOrd="0" destOrd="0" presId="urn:microsoft.com/office/officeart/2005/8/layout/vList5"/>
    <dgm:cxn modelId="{78B91255-F8BC-9D47-B3AD-39ECB937AF8F}" type="presParOf" srcId="{96592680-B8DA-3449-AD1C-4A7326C89E7B}" destId="{AD1226B9-1337-EF40-A182-1F1B7EB97492}" srcOrd="0" destOrd="0" presId="urn:microsoft.com/office/officeart/2005/8/layout/vList5"/>
    <dgm:cxn modelId="{E75D11F7-18AC-7243-8ACB-0EB415BFB811}" type="presParOf" srcId="{AD1226B9-1337-EF40-A182-1F1B7EB97492}" destId="{38A99E44-6F89-0441-9688-CE9E086D1F65}" srcOrd="0" destOrd="0" presId="urn:microsoft.com/office/officeart/2005/8/layout/vList5"/>
    <dgm:cxn modelId="{C75383F7-0A66-EE4E-BE76-9BFB1A3C8327}" type="presParOf" srcId="{AD1226B9-1337-EF40-A182-1F1B7EB97492}" destId="{D9067E68-25C6-6642-90D0-AB1CD57B6A2A}" srcOrd="1" destOrd="0" presId="urn:microsoft.com/office/officeart/2005/8/layout/vList5"/>
    <dgm:cxn modelId="{CCE76A00-1ADA-D949-8E2B-01A255C05432}" type="presParOf" srcId="{96592680-B8DA-3449-AD1C-4A7326C89E7B}" destId="{80C10D3B-8C4F-9147-8B1E-98A3263DF7AB}" srcOrd="1" destOrd="0" presId="urn:microsoft.com/office/officeart/2005/8/layout/vList5"/>
    <dgm:cxn modelId="{B64BE5AB-28C8-D541-928F-EC02D172C8EA}" type="presParOf" srcId="{96592680-B8DA-3449-AD1C-4A7326C89E7B}" destId="{93DE8EC9-4377-DD48-8740-9DC58E06F0B7}" srcOrd="2" destOrd="0" presId="urn:microsoft.com/office/officeart/2005/8/layout/vList5"/>
    <dgm:cxn modelId="{154B0494-95E4-CF48-A7F6-6D639510153B}" type="presParOf" srcId="{93DE8EC9-4377-DD48-8740-9DC58E06F0B7}" destId="{96EC4BD6-68A8-F047-9BD9-44E0E2EE35F6}" srcOrd="0" destOrd="0" presId="urn:microsoft.com/office/officeart/2005/8/layout/vList5"/>
    <dgm:cxn modelId="{1BC6C52D-5057-AA48-84A0-EC9D23799BCB}" type="presParOf" srcId="{93DE8EC9-4377-DD48-8740-9DC58E06F0B7}" destId="{F9870BFF-2348-CB45-B976-E76783F79F66}" srcOrd="1" destOrd="0" presId="urn:microsoft.com/office/officeart/2005/8/layout/vList5"/>
    <dgm:cxn modelId="{23510E2D-BF73-8B4A-BDF8-5EA95B505476}" type="presParOf" srcId="{96592680-B8DA-3449-AD1C-4A7326C89E7B}" destId="{6A59CD3E-8E36-E542-AD72-DA59D04E4720}" srcOrd="3" destOrd="0" presId="urn:microsoft.com/office/officeart/2005/8/layout/vList5"/>
    <dgm:cxn modelId="{41191971-4914-C449-94BB-62B6DD851ABE}" type="presParOf" srcId="{96592680-B8DA-3449-AD1C-4A7326C89E7B}" destId="{76F9DBB3-2E13-EF40-B309-C2DE620D5E49}" srcOrd="4" destOrd="0" presId="urn:microsoft.com/office/officeart/2005/8/layout/vList5"/>
    <dgm:cxn modelId="{96DB953C-4AC5-294B-96D2-BFE75923AD74}" type="presParOf" srcId="{76F9DBB3-2E13-EF40-B309-C2DE620D5E49}" destId="{2BA0D8F3-7909-D14C-A8B4-70576A74BFF7}" srcOrd="0" destOrd="0" presId="urn:microsoft.com/office/officeart/2005/8/layout/vList5"/>
    <dgm:cxn modelId="{4D7A45F7-4265-E54E-AA3F-744D46E475EA}" type="presParOf" srcId="{76F9DBB3-2E13-EF40-B309-C2DE620D5E49}" destId="{4E147057-914E-9745-B9B2-6AC85BF529C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96244-E559-814C-A217-401576C15818}">
      <dsp:nvSpPr>
        <dsp:cNvPr id="0" name=""/>
        <dsp:cNvSpPr/>
      </dsp:nvSpPr>
      <dsp:spPr>
        <a:xfrm>
          <a:off x="0" y="42863"/>
          <a:ext cx="4204931" cy="2274447"/>
        </a:xfrm>
        <a:prstGeom prst="roundRect">
          <a:avLst>
            <a:gd name="adj" fmla="val 10000"/>
          </a:avLst>
        </a:prstGeom>
        <a:solidFill>
          <a:srgbClr val="1F497D">
            <a:lumMod val="40000"/>
            <a:lumOff val="60000"/>
          </a:srgbClr>
        </a:solidFill>
        <a:ln w="25400" cap="flat" cmpd="sng" algn="ctr">
          <a:solidFill>
            <a:srgbClr val="1F497D">
              <a:lumMod val="40000"/>
              <a:lumOff val="60000"/>
            </a:srgbClr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Enabling</a:t>
          </a:r>
        </a:p>
      </dsp:txBody>
      <dsp:txXfrm>
        <a:off x="66616" y="109479"/>
        <a:ext cx="4071699" cy="2141215"/>
      </dsp:txXfrm>
    </dsp:sp>
    <dsp:sp modelId="{4B17C855-27C5-1846-ADD7-1E3D2C9A3791}">
      <dsp:nvSpPr>
        <dsp:cNvPr id="0" name=""/>
        <dsp:cNvSpPr/>
      </dsp:nvSpPr>
      <dsp:spPr>
        <a:xfrm>
          <a:off x="3428" y="2468402"/>
          <a:ext cx="1327314" cy="2274447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rgbClr val="9BBB59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solidFill>
                <a:srgbClr val="FFFFFF"/>
              </a:solidFill>
              <a:latin typeface="Cambria"/>
              <a:ea typeface="+mn-ea"/>
              <a:cs typeface="+mn-cs"/>
            </a:rPr>
            <a:t>Governance, management, and compliance</a:t>
          </a:r>
        </a:p>
      </dsp:txBody>
      <dsp:txXfrm>
        <a:off x="42304" y="2507278"/>
        <a:ext cx="1249562" cy="2196695"/>
      </dsp:txXfrm>
    </dsp:sp>
    <dsp:sp modelId="{6187E2B7-CA9B-6F4A-9A82-40DFD933D89B}">
      <dsp:nvSpPr>
        <dsp:cNvPr id="0" name=""/>
        <dsp:cNvSpPr/>
      </dsp:nvSpPr>
      <dsp:spPr>
        <a:xfrm>
          <a:off x="1442236" y="2468402"/>
          <a:ext cx="1327314" cy="2274447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rgbClr val="9BBB59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solidFill>
                <a:srgbClr val="FFFFFF"/>
              </a:solidFill>
              <a:latin typeface="Cambria"/>
              <a:ea typeface="+mn-ea"/>
              <a:cs typeface="+mn-cs"/>
            </a:rPr>
            <a:t>Institutional and capacity development</a:t>
          </a:r>
        </a:p>
      </dsp:txBody>
      <dsp:txXfrm>
        <a:off x="1481112" y="2507278"/>
        <a:ext cx="1249562" cy="2196695"/>
      </dsp:txXfrm>
    </dsp:sp>
    <dsp:sp modelId="{F8864382-9F85-8C42-BFA2-752EFB8A78C3}">
      <dsp:nvSpPr>
        <dsp:cNvPr id="0" name=""/>
        <dsp:cNvSpPr/>
      </dsp:nvSpPr>
      <dsp:spPr>
        <a:xfrm>
          <a:off x="2881045" y="2468402"/>
          <a:ext cx="1327314" cy="2274447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rgbClr val="9BBB59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solidFill>
                <a:srgbClr val="FFFFFF"/>
              </a:solidFill>
              <a:latin typeface="Cambria"/>
              <a:ea typeface="+mn-ea"/>
              <a:cs typeface="+mn-cs"/>
            </a:rPr>
            <a:t>Data and knowledge management</a:t>
          </a:r>
        </a:p>
      </dsp:txBody>
      <dsp:txXfrm>
        <a:off x="2919921" y="2507278"/>
        <a:ext cx="1249562" cy="2196695"/>
      </dsp:txXfrm>
    </dsp:sp>
    <dsp:sp modelId="{F4C392E3-CB17-D24E-8F4D-DA99914062AC}">
      <dsp:nvSpPr>
        <dsp:cNvPr id="0" name=""/>
        <dsp:cNvSpPr/>
      </dsp:nvSpPr>
      <dsp:spPr>
        <a:xfrm>
          <a:off x="4431348" y="600"/>
          <a:ext cx="2766122" cy="2274447"/>
        </a:xfrm>
        <a:prstGeom prst="roundRect">
          <a:avLst>
            <a:gd name="adj" fmla="val 10000"/>
          </a:avLst>
        </a:prstGeom>
        <a:solidFill>
          <a:srgbClr val="1F497D">
            <a:lumMod val="40000"/>
            <a:lumOff val="60000"/>
          </a:srgbClr>
        </a:solidFill>
        <a:ln w="25400" cap="flat" cmpd="sng" algn="ctr">
          <a:solidFill>
            <a:srgbClr val="8EB4E3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>
              <a:solidFill>
                <a:srgbClr val="FFFFFF"/>
              </a:solidFill>
              <a:latin typeface="Cambria"/>
              <a:ea typeface="+mn-ea"/>
              <a:cs typeface="+mn-cs"/>
            </a:rPr>
            <a:t>Asset</a:t>
          </a:r>
        </a:p>
      </dsp:txBody>
      <dsp:txXfrm>
        <a:off x="4497964" y="67216"/>
        <a:ext cx="2632890" cy="2141215"/>
      </dsp:txXfrm>
    </dsp:sp>
    <dsp:sp modelId="{648146E0-389A-C94F-B5D7-F5244EB60FD1}">
      <dsp:nvSpPr>
        <dsp:cNvPr id="0" name=""/>
        <dsp:cNvSpPr/>
      </dsp:nvSpPr>
      <dsp:spPr>
        <a:xfrm>
          <a:off x="4431348" y="2468402"/>
          <a:ext cx="1327314" cy="2274447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rgbClr val="9BBB59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solidFill>
                <a:srgbClr val="FFFFFF"/>
              </a:solidFill>
              <a:latin typeface="Cambria"/>
              <a:ea typeface="+mn-ea"/>
              <a:cs typeface="+mn-cs"/>
            </a:rPr>
            <a:t>Development of Ecological Services</a:t>
          </a:r>
        </a:p>
      </dsp:txBody>
      <dsp:txXfrm>
        <a:off x="4470224" y="2507278"/>
        <a:ext cx="1249562" cy="2196695"/>
      </dsp:txXfrm>
    </dsp:sp>
    <dsp:sp modelId="{88F4113D-BEA0-D548-829E-905488F51BE5}">
      <dsp:nvSpPr>
        <dsp:cNvPr id="0" name=""/>
        <dsp:cNvSpPr/>
      </dsp:nvSpPr>
      <dsp:spPr>
        <a:xfrm>
          <a:off x="5870156" y="2468402"/>
          <a:ext cx="1327314" cy="2274447"/>
        </a:xfrm>
        <a:prstGeom prst="roundRect">
          <a:avLst>
            <a:gd name="adj" fmla="val 10000"/>
          </a:avLst>
        </a:prstGeom>
        <a:solidFill>
          <a:sysClr val="window" lastClr="FFFFFF">
            <a:lumMod val="75000"/>
          </a:sysClr>
        </a:solidFill>
        <a:ln w="25400" cap="flat" cmpd="sng" algn="ctr">
          <a:solidFill>
            <a:sysClr val="window" lastClr="FFFFFF">
              <a:lumMod val="75000"/>
            </a:sysClr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>
              <a:solidFill>
                <a:srgbClr val="FFFFFF"/>
              </a:solidFill>
              <a:latin typeface="Cambria"/>
              <a:ea typeface="+mn-ea"/>
              <a:cs typeface="+mn-cs"/>
            </a:rPr>
            <a:t>Built infrastructure </a:t>
          </a:r>
        </a:p>
      </dsp:txBody>
      <dsp:txXfrm>
        <a:off x="5909032" y="2507278"/>
        <a:ext cx="1249562" cy="21966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67E68-25C6-6642-90D0-AB1CD57B6A2A}">
      <dsp:nvSpPr>
        <dsp:cNvPr id="0" name=""/>
        <dsp:cNvSpPr/>
      </dsp:nvSpPr>
      <dsp:spPr>
        <a:xfrm rot="5400000">
          <a:off x="5012703" y="-1901980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The risk of climate events both now and in the future</a:t>
          </a:r>
          <a:endParaRPr lang="en-US" sz="2300" kern="1200" dirty="0"/>
        </a:p>
      </dsp:txBody>
      <dsp:txXfrm rot="-5400000">
        <a:off x="2962656" y="205028"/>
        <a:ext cx="5209983" cy="1052927"/>
      </dsp:txXfrm>
    </dsp:sp>
    <dsp:sp modelId="{38A99E44-6F89-0441-9688-CE9E086D1F65}">
      <dsp:nvSpPr>
        <dsp:cNvPr id="0" name=""/>
        <dsp:cNvSpPr/>
      </dsp:nvSpPr>
      <dsp:spPr>
        <a:xfrm>
          <a:off x="0" y="2209"/>
          <a:ext cx="2962656" cy="1458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Exposure</a:t>
          </a:r>
          <a:endParaRPr lang="en-US" sz="2900" kern="1200" dirty="0"/>
        </a:p>
      </dsp:txBody>
      <dsp:txXfrm>
        <a:off x="71201" y="73410"/>
        <a:ext cx="2820254" cy="1316160"/>
      </dsp:txXfrm>
    </dsp:sp>
    <dsp:sp modelId="{F9870BFF-2348-CB45-B976-E76783F79F66}">
      <dsp:nvSpPr>
        <dsp:cNvPr id="0" name=""/>
        <dsp:cNvSpPr/>
      </dsp:nvSpPr>
      <dsp:spPr>
        <a:xfrm rot="5400000">
          <a:off x="5012703" y="-370490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How sensitive the population and environment are to the current and future climate events</a:t>
          </a:r>
          <a:endParaRPr lang="en-US" sz="2300" kern="1200" dirty="0"/>
        </a:p>
      </dsp:txBody>
      <dsp:txXfrm rot="-5400000">
        <a:off x="2962656" y="1736518"/>
        <a:ext cx="5209983" cy="1052927"/>
      </dsp:txXfrm>
    </dsp:sp>
    <dsp:sp modelId="{96EC4BD6-68A8-F047-9BD9-44E0E2EE35F6}">
      <dsp:nvSpPr>
        <dsp:cNvPr id="0" name=""/>
        <dsp:cNvSpPr/>
      </dsp:nvSpPr>
      <dsp:spPr>
        <a:xfrm>
          <a:off x="0" y="1533700"/>
          <a:ext cx="2962656" cy="1458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Sensitivity</a:t>
          </a:r>
          <a:endParaRPr lang="en-US" sz="2900" kern="1200" dirty="0"/>
        </a:p>
      </dsp:txBody>
      <dsp:txXfrm>
        <a:off x="71201" y="1604901"/>
        <a:ext cx="2820254" cy="1316160"/>
      </dsp:txXfrm>
    </dsp:sp>
    <dsp:sp modelId="{4E147057-914E-9745-B9B2-6AC85BF529CE}">
      <dsp:nvSpPr>
        <dsp:cNvPr id="0" name=""/>
        <dsp:cNvSpPr/>
      </dsp:nvSpPr>
      <dsp:spPr>
        <a:xfrm rot="5400000">
          <a:off x="5012703" y="1160999"/>
          <a:ext cx="116684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Ability for the population to adapt to climate change</a:t>
          </a:r>
          <a:endParaRPr lang="en-US" sz="2300" kern="1200" dirty="0"/>
        </a:p>
      </dsp:txBody>
      <dsp:txXfrm rot="-5400000">
        <a:off x="2962656" y="3268008"/>
        <a:ext cx="5209983" cy="1052927"/>
      </dsp:txXfrm>
    </dsp:sp>
    <dsp:sp modelId="{2BA0D8F3-7909-D14C-A8B4-70576A74BFF7}">
      <dsp:nvSpPr>
        <dsp:cNvPr id="0" name=""/>
        <dsp:cNvSpPr/>
      </dsp:nvSpPr>
      <dsp:spPr>
        <a:xfrm>
          <a:off x="0" y="3065190"/>
          <a:ext cx="2962656" cy="1458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Adaptive capacity		</a:t>
          </a:r>
          <a:endParaRPr lang="en-US" sz="2900" kern="1200" dirty="0"/>
        </a:p>
      </dsp:txBody>
      <dsp:txXfrm>
        <a:off x="71201" y="3136391"/>
        <a:ext cx="2820254" cy="1316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9ACC2-4DF8-B14F-A65B-87FD1270A630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4F7F4-911D-4A40-8CFA-77FD28BF6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91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63CD5B-D004-4C10-BE72-A4F3A825A22D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317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 smtClean="0"/>
              <a:t>Identification,</a:t>
            </a:r>
            <a:r>
              <a:rPr lang="en-ZA" baseline="0" dirty="0" smtClean="0"/>
              <a:t> in the Think Piece, of potential strategies for focusing on resilience using water, ecosystems and climate change as the dominant factors</a:t>
            </a:r>
            <a:endParaRPr lang="en-Z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4F7F4-911D-4A40-8CFA-77FD28BF62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74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Transboundary – 4 riparians</a:t>
            </a:r>
          </a:p>
          <a:p>
            <a:r>
              <a:rPr lang="en-ZA" dirty="0" smtClean="0"/>
              <a:t>Existing water scarcity – generally low and highly variable rainfall – but extremes exist</a:t>
            </a:r>
          </a:p>
          <a:p>
            <a:r>
              <a:rPr lang="en-ZA" dirty="0" smtClean="0"/>
              <a:t>Agriculturally important</a:t>
            </a:r>
          </a:p>
          <a:p>
            <a:r>
              <a:rPr lang="en-ZA" dirty="0" smtClean="0"/>
              <a:t>Immense mineral resources</a:t>
            </a:r>
          </a:p>
          <a:p>
            <a:r>
              <a:rPr lang="en-ZA" dirty="0" smtClean="0"/>
              <a:t>High ecotourism potential</a:t>
            </a:r>
          </a:p>
          <a:p>
            <a:r>
              <a:rPr lang="en-ZA" dirty="0" smtClean="0"/>
              <a:t>A current intense focus of industrial and mining development</a:t>
            </a:r>
          </a:p>
          <a:p>
            <a:r>
              <a:rPr lang="en-ZA" dirty="0" smtClean="0"/>
              <a:t>Headwaters include important industrial and urban centres of southern Africa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4F7F4-911D-4A40-8CFA-77FD28BF62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41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3361-5BF3-461D-9175-730CA2DC7F5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4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3361-5BF3-461D-9175-730CA2DC7F5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4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Putting it all together – we can draw a picture of general</a:t>
            </a:r>
            <a:r>
              <a:rPr lang="en-ZA" baseline="0" dirty="0" smtClean="0"/>
              <a:t> vulnerability, which is combination of three sub-maps – Exposure, Sensitivity and Adaptive Capacity (as outlines in the R&amp;V mapping report.</a:t>
            </a:r>
          </a:p>
          <a:p>
            <a:endParaRPr lang="en-ZA" baseline="0" dirty="0" smtClean="0"/>
          </a:p>
          <a:p>
            <a:r>
              <a:rPr lang="en-ZA" baseline="0" dirty="0" smtClean="0"/>
              <a:t>Each one of these can be described in broad terms, based on our summaries.  But the contributors of vulnerability may be different in each case.  We need to understand that </a:t>
            </a:r>
            <a:endParaRPr lang="en-Z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4F7F4-911D-4A40-8CFA-77FD28BF62C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82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B3361-5BF3-461D-9175-730CA2DC7F5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03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Exposure; </a:t>
            </a:r>
            <a:r>
              <a:rPr lang="en-GB" dirty="0" smtClean="0"/>
              <a:t>The risk of climate events both now and in the future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Sensitivity; How sensitive the population and environment are to the current and future climate events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Adaptive</a:t>
            </a:r>
            <a:r>
              <a:rPr lang="en-US" baseline="0" dirty="0" smtClean="0"/>
              <a:t> capacity; </a:t>
            </a:r>
            <a:r>
              <a:rPr lang="en-GB" dirty="0" smtClean="0"/>
              <a:t>Ability for the population to adapt to climate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Each of</a:t>
            </a:r>
            <a:r>
              <a:rPr lang="en-GB" baseline="0" dirty="0" smtClean="0"/>
              <a:t> these is a summary layer comprised of multiple input layers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AA84-F7F3-4DC5-9B72-DFC7B183AA4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613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1-4</a:t>
            </a:r>
            <a:r>
              <a:rPr lang="en-US" baseline="30000" dirty="0" smtClean="0"/>
              <a:t>th</a:t>
            </a:r>
            <a:r>
              <a:rPr lang="en-US" dirty="0" smtClean="0"/>
              <a:t> framework makes linkages</a:t>
            </a:r>
            <a:r>
              <a:rPr lang="en-US" baseline="0" dirty="0" smtClean="0"/>
              <a:t> between basic climate parameters(1</a:t>
            </a:r>
            <a:r>
              <a:rPr lang="en-US" baseline="30000" dirty="0" smtClean="0"/>
              <a:t>st</a:t>
            </a:r>
            <a:r>
              <a:rPr lang="en-US" baseline="0" dirty="0" smtClean="0"/>
              <a:t> order), the resulting physical and chemical processes in the physical and biotic environment (2</a:t>
            </a:r>
            <a:r>
              <a:rPr lang="en-US" baseline="30000" dirty="0" smtClean="0"/>
              <a:t>nd</a:t>
            </a:r>
            <a:r>
              <a:rPr lang="en-US" baseline="0" dirty="0" smtClean="0"/>
              <a:t> order), the resulting ecosystem services and production potential (3</a:t>
            </a:r>
            <a:r>
              <a:rPr lang="en-US" baseline="30000" dirty="0" smtClean="0"/>
              <a:t>rd</a:t>
            </a:r>
            <a:r>
              <a:rPr lang="en-US" baseline="0" dirty="0" smtClean="0"/>
              <a:t> order) and finally the resultant social and economic conditions  (4</a:t>
            </a:r>
            <a:r>
              <a:rPr lang="en-US" baseline="30000" dirty="0" smtClean="0"/>
              <a:t>th</a:t>
            </a:r>
            <a:r>
              <a:rPr lang="en-US" baseline="0" dirty="0" smtClean="0"/>
              <a:t> order) that arise as a result.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4F7F4-911D-4A40-8CFA-77FD28BF62C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55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4F7F4-911D-4A40-8CFA-77FD28BF62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05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9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9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84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25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15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20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64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04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89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18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5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93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17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89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6D96-E35A-46F4-8EA9-5598543B8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82A4D-6644-4308-9E4C-A61374C8C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76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" y="0"/>
            <a:ext cx="91439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17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52400" y="889000"/>
            <a:ext cx="8839200" cy="5056717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79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02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88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81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73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Myriad Pro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yriad Pro" pitchFamily="34" charset="0"/>
              </a:defRPr>
            </a:lvl1pPr>
            <a:lvl2pPr>
              <a:defRPr sz="2800">
                <a:latin typeface="Myriad Pro" pitchFamily="34" charset="0"/>
              </a:defRPr>
            </a:lvl2pPr>
            <a:lvl3pPr>
              <a:defRPr sz="2400">
                <a:latin typeface="Myriad Pro" pitchFamily="34" charset="0"/>
              </a:defRPr>
            </a:lvl3pPr>
            <a:lvl4pPr>
              <a:defRPr sz="2000">
                <a:latin typeface="Myriad Pro" pitchFamily="34" charset="0"/>
              </a:defRPr>
            </a:lvl4pPr>
            <a:lvl5pPr>
              <a:defRPr sz="2000">
                <a:latin typeface="Myriad Pro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4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25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43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86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  <a:prstGeom prst="rect">
            <a:avLst/>
          </a:prstGeom>
        </p:spPr>
        <p:txBody>
          <a:bodyPr vert="eaVert"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20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39" y="189157"/>
            <a:ext cx="8826515" cy="918753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66" y="1234013"/>
            <a:ext cx="8502276" cy="53774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7210D64-59EC-0549-9F46-193ED334B408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29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" y="0"/>
            <a:ext cx="91439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62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52400" y="889000"/>
            <a:ext cx="8839200" cy="5056717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64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77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5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45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12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415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Myriad Pro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yriad Pro" pitchFamily="34" charset="0"/>
              </a:defRPr>
            </a:lvl1pPr>
            <a:lvl2pPr>
              <a:defRPr sz="2800">
                <a:latin typeface="Myriad Pro" pitchFamily="34" charset="0"/>
              </a:defRPr>
            </a:lvl2pPr>
            <a:lvl3pPr>
              <a:defRPr sz="2400">
                <a:latin typeface="Myriad Pro" pitchFamily="34" charset="0"/>
              </a:defRPr>
            </a:lvl3pPr>
            <a:lvl4pPr>
              <a:defRPr sz="2000">
                <a:latin typeface="Myriad Pro" pitchFamily="34" charset="0"/>
              </a:defRPr>
            </a:lvl4pPr>
            <a:lvl5pPr>
              <a:defRPr sz="2000">
                <a:latin typeface="Myriad Pro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44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11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455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  <a:prstGeom prst="rect">
            <a:avLst/>
          </a:prstGeom>
        </p:spPr>
        <p:txBody>
          <a:bodyPr vert="eaVert"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87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39" y="189157"/>
            <a:ext cx="8826515" cy="918753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66" y="1234013"/>
            <a:ext cx="8502276" cy="53774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7210D64-59EC-0549-9F46-193ED334B408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83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" y="0"/>
            <a:ext cx="91439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27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52400" y="889000"/>
            <a:ext cx="8839200" cy="5056717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19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59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09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5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17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6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Myriad Pro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yriad Pro" pitchFamily="34" charset="0"/>
              </a:defRPr>
            </a:lvl1pPr>
            <a:lvl2pPr>
              <a:defRPr sz="2800">
                <a:latin typeface="Myriad Pro" pitchFamily="34" charset="0"/>
              </a:defRPr>
            </a:lvl2pPr>
            <a:lvl3pPr>
              <a:defRPr sz="2400">
                <a:latin typeface="Myriad Pro" pitchFamily="34" charset="0"/>
              </a:defRPr>
            </a:lvl3pPr>
            <a:lvl4pPr>
              <a:defRPr sz="2000">
                <a:latin typeface="Myriad Pro" pitchFamily="34" charset="0"/>
              </a:defRPr>
            </a:lvl4pPr>
            <a:lvl5pPr>
              <a:defRPr sz="2000">
                <a:latin typeface="Myriad Pro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35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00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832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  <a:prstGeom prst="rect">
            <a:avLst/>
          </a:prstGeom>
        </p:spPr>
        <p:txBody>
          <a:bodyPr vert="eaVert"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110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39" y="189157"/>
            <a:ext cx="8826515" cy="918753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66" y="1234013"/>
            <a:ext cx="8502276" cy="53774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7210D64-59EC-0549-9F46-193ED334B408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151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" y="0"/>
            <a:ext cx="91439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0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52400" y="889000"/>
            <a:ext cx="8839200" cy="5056717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319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Myriad Pro" pitchFamily="34" charset="0"/>
              </a:defRPr>
            </a:lvl1pPr>
            <a:lvl2pPr>
              <a:defRPr sz="2400">
                <a:latin typeface="Myriad Pro" pitchFamily="34" charset="0"/>
              </a:defRPr>
            </a:lvl2pPr>
            <a:lvl3pPr>
              <a:defRPr sz="2000">
                <a:latin typeface="Myriad Pro" pitchFamily="34" charset="0"/>
              </a:defRPr>
            </a:lvl3pPr>
            <a:lvl4pPr>
              <a:defRPr sz="1800">
                <a:latin typeface="Myriad Pro" pitchFamily="34" charset="0"/>
              </a:defRPr>
            </a:lvl4pPr>
            <a:lvl5pPr>
              <a:defRPr sz="1800">
                <a:latin typeface="Myriad Pro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857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Myriad Pro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Myriad Pro" pitchFamily="34" charset="0"/>
              </a:defRPr>
            </a:lvl1pPr>
            <a:lvl2pPr>
              <a:defRPr sz="2000">
                <a:latin typeface="Myriad Pro" pitchFamily="34" charset="0"/>
              </a:defRPr>
            </a:lvl2pPr>
            <a:lvl3pPr>
              <a:defRPr sz="1800">
                <a:latin typeface="Myriad Pro" pitchFamily="34" charset="0"/>
              </a:defRPr>
            </a:lvl3pPr>
            <a:lvl4pPr>
              <a:defRPr sz="1600">
                <a:latin typeface="Myriad Pro" pitchFamily="34" charset="0"/>
              </a:defRPr>
            </a:lvl4pPr>
            <a:lvl5pPr>
              <a:defRPr sz="1600">
                <a:latin typeface="Myriad Pro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2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352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774699"/>
          </a:xfrm>
          <a:prstGeom prst="rect">
            <a:avLst/>
          </a:prstGeom>
        </p:spPr>
        <p:txBody>
          <a:bodyPr anchor="t"/>
          <a:lstStyle>
            <a:lvl1pPr algn="ctr">
              <a:defRPr sz="36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716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690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Myriad Pro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yriad Pro" pitchFamily="34" charset="0"/>
              </a:defRPr>
            </a:lvl1pPr>
            <a:lvl2pPr>
              <a:defRPr sz="2800">
                <a:latin typeface="Myriad Pro" pitchFamily="34" charset="0"/>
              </a:defRPr>
            </a:lvl2pPr>
            <a:lvl3pPr>
              <a:defRPr sz="2400">
                <a:latin typeface="Myriad Pro" pitchFamily="34" charset="0"/>
              </a:defRPr>
            </a:lvl3pPr>
            <a:lvl4pPr>
              <a:defRPr sz="2000">
                <a:latin typeface="Myriad Pro" pitchFamily="34" charset="0"/>
              </a:defRPr>
            </a:lvl4pPr>
            <a:lvl5pPr>
              <a:defRPr sz="2000">
                <a:latin typeface="Myriad Pro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Myriad Pro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771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459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782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5945504"/>
            <a:ext cx="9143983" cy="9124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  <a:prstGeom prst="rect">
            <a:avLst/>
          </a:prstGeom>
        </p:spPr>
        <p:txBody>
          <a:bodyPr vert="eaVert"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858000" y="5945504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9AFA0FD5-185D-482B-AE89-0385BA11BBE2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429000" y="621919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858000" y="63636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0A84817F-842C-461E-8906-09063B775EE1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154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39" y="189157"/>
            <a:ext cx="8826515" cy="918753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66" y="1234013"/>
            <a:ext cx="8502276" cy="53774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 defTabSz="914400"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7210D64-59EC-0549-9F46-193ED334B408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564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0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328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7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201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077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57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675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755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212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052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815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016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169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1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327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494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598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675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668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087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700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908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453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>
                <a:solidFill>
                  <a:prstClr val="black"/>
                </a:solidFill>
              </a:rPr>
              <a:pPr/>
              <a:t>7/28/2015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39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9FC50-C707-CC48-ACFF-00BAD60574E1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210D64-59EC-0549-9F46-193ED334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8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139" y="189156"/>
            <a:ext cx="8826515" cy="91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266" y="1234012"/>
            <a:ext cx="8502276" cy="5377411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178242"/>
            <a:ext cx="376075" cy="3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8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u="sng" kern="1200">
          <a:solidFill>
            <a:schemeClr val="bg1"/>
          </a:solidFill>
          <a:uFill>
            <a:solidFill>
              <a:schemeClr val="accent3">
                <a:lumMod val="75000"/>
              </a:schemeClr>
            </a:solidFill>
          </a:u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•"/>
        <a:defRPr sz="3000" b="0" i="0" kern="1200">
          <a:solidFill>
            <a:schemeClr val="bg1"/>
          </a:solidFill>
          <a:latin typeface="Times"/>
          <a:ea typeface="+mn-ea"/>
          <a:cs typeface="Time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–"/>
        <a:defRPr sz="3000" b="0" i="0" kern="1200">
          <a:solidFill>
            <a:schemeClr val="bg1"/>
          </a:solidFill>
          <a:latin typeface="Times"/>
          <a:ea typeface="+mn-ea"/>
          <a:cs typeface="Time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•"/>
        <a:defRPr sz="2400" b="0" i="0" kern="1200">
          <a:solidFill>
            <a:schemeClr val="bg1">
              <a:lumMod val="95000"/>
            </a:schemeClr>
          </a:solidFill>
          <a:latin typeface="Times"/>
          <a:ea typeface="+mn-ea"/>
          <a:cs typeface="Time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–"/>
        <a:defRPr sz="2400" b="0" i="0" kern="1200" baseline="0">
          <a:solidFill>
            <a:schemeClr val="bg1"/>
          </a:solidFill>
          <a:latin typeface="Times"/>
          <a:ea typeface="+mn-ea"/>
          <a:cs typeface="Time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"/>
          <a:ea typeface="+mn-ea"/>
          <a:cs typeface="Time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026D96-E35A-46F4-8EA9-5598543B82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7/28/2015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2D82A4D-6644-4308-9E4C-A61374C8CB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2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8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53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02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7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139" y="189156"/>
            <a:ext cx="8826515" cy="91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266" y="1234012"/>
            <a:ext cx="8502276" cy="5377411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7047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u="sng" kern="1200">
          <a:solidFill>
            <a:schemeClr val="bg1"/>
          </a:solidFill>
          <a:uFill>
            <a:solidFill>
              <a:schemeClr val="accent3">
                <a:lumMod val="75000"/>
              </a:schemeClr>
            </a:solidFill>
          </a:u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•"/>
        <a:defRPr sz="3000" b="0" i="0" kern="1200">
          <a:solidFill>
            <a:schemeClr val="bg1"/>
          </a:solidFill>
          <a:latin typeface="Times"/>
          <a:ea typeface="+mn-ea"/>
          <a:cs typeface="Time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–"/>
        <a:defRPr sz="3000" b="0" i="0" kern="1200">
          <a:solidFill>
            <a:schemeClr val="bg1"/>
          </a:solidFill>
          <a:latin typeface="Times"/>
          <a:ea typeface="+mn-ea"/>
          <a:cs typeface="Time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•"/>
        <a:defRPr sz="2400" b="0" i="0" kern="1200">
          <a:solidFill>
            <a:schemeClr val="bg1">
              <a:lumMod val="95000"/>
            </a:schemeClr>
          </a:solidFill>
          <a:latin typeface="Times"/>
          <a:ea typeface="+mn-ea"/>
          <a:cs typeface="Time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–"/>
        <a:defRPr sz="2400" b="0" i="0" kern="1200" baseline="0">
          <a:solidFill>
            <a:schemeClr val="bg1"/>
          </a:solidFill>
          <a:latin typeface="Times"/>
          <a:ea typeface="+mn-ea"/>
          <a:cs typeface="Time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"/>
          <a:ea typeface="+mn-ea"/>
          <a:cs typeface="Time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139" y="189156"/>
            <a:ext cx="8826515" cy="918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266" y="1234012"/>
            <a:ext cx="8502276" cy="5377411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2414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u="sng" kern="1200">
          <a:solidFill>
            <a:schemeClr val="bg1"/>
          </a:solidFill>
          <a:uFill>
            <a:solidFill>
              <a:schemeClr val="accent3">
                <a:lumMod val="75000"/>
              </a:schemeClr>
            </a:solidFill>
          </a:u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•"/>
        <a:defRPr sz="3000" b="0" i="0" kern="1200">
          <a:solidFill>
            <a:schemeClr val="bg1"/>
          </a:solidFill>
          <a:latin typeface="Times"/>
          <a:ea typeface="+mn-ea"/>
          <a:cs typeface="Time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–"/>
        <a:defRPr sz="3000" b="0" i="0" kern="1200">
          <a:solidFill>
            <a:schemeClr val="bg1"/>
          </a:solidFill>
          <a:latin typeface="Times"/>
          <a:ea typeface="+mn-ea"/>
          <a:cs typeface="Time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•"/>
        <a:defRPr sz="2400" b="0" i="0" kern="1200">
          <a:solidFill>
            <a:schemeClr val="bg1">
              <a:lumMod val="95000"/>
            </a:schemeClr>
          </a:solidFill>
          <a:latin typeface="Times"/>
          <a:ea typeface="+mn-ea"/>
          <a:cs typeface="Time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>
            <a:lumMod val="60000"/>
            <a:lumOff val="40000"/>
          </a:schemeClr>
        </a:buClr>
        <a:buFont typeface="Arial"/>
        <a:buChar char="–"/>
        <a:defRPr sz="2400" b="0" i="0" kern="1200" baseline="0">
          <a:solidFill>
            <a:schemeClr val="bg1"/>
          </a:solidFill>
          <a:latin typeface="Times"/>
          <a:ea typeface="+mn-ea"/>
          <a:cs typeface="Time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"/>
          <a:ea typeface="+mn-ea"/>
          <a:cs typeface="Time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87"/>
          <a:stretch/>
        </p:blipFill>
        <p:spPr>
          <a:xfrm>
            <a:off x="0" y="-656412"/>
            <a:ext cx="9144000" cy="602372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9552" y="0"/>
            <a:ext cx="8352928" cy="578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19088" indent="25400" algn="ctr" defTabSz="914400">
              <a:spcBef>
                <a:spcPct val="20000"/>
              </a:spcBef>
              <a:defRPr/>
            </a:pPr>
            <a:r>
              <a:rPr lang="en-ZW" sz="3200" b="1" dirty="0" smtClean="0">
                <a:solidFill>
                  <a:prstClr val="black"/>
                </a:solidFill>
              </a:rPr>
              <a:t>Resilience Building in the Limpopo River Basin (RESILIM)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917865" y="944925"/>
            <a:ext cx="53082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Nkobi M. Moleele</a:t>
            </a:r>
          </a:p>
          <a:p>
            <a:pPr algn="ctr" eaLnBrk="0" hangingPunct="0"/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RESILIM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81" y="5680488"/>
            <a:ext cx="1554049" cy="6864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51" y="5763121"/>
            <a:ext cx="5892184" cy="527518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85912" y="2417452"/>
            <a:ext cx="653680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Regional Meeting on Tools for the Sustainable Management of Transboundary Aquifers</a:t>
            </a:r>
          </a:p>
          <a:p>
            <a:pPr algn="ctr"/>
            <a:endParaRPr lang="en-US" b="1" dirty="0" smtClean="0">
              <a:solidFill>
                <a:srgbClr val="A20000"/>
              </a:solidFill>
              <a:latin typeface="Arial" charset="0"/>
            </a:endParaRP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28-31 </a:t>
            </a:r>
            <a:r>
              <a:rPr lang="en-US" b="1" smtClean="0">
                <a:solidFill>
                  <a:prstClr val="black"/>
                </a:solidFill>
                <a:latin typeface="Arial" charset="0"/>
              </a:rPr>
              <a:t>July 2015</a:t>
            </a:r>
            <a:endParaRPr lang="en-US" b="1" dirty="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72" y="5616217"/>
            <a:ext cx="827740" cy="8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Water, biodiversity and CC – a nexus in the LRB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1520" y="1371442"/>
            <a:ext cx="52565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GB" sz="2000" dirty="0" smtClean="0">
                <a:solidFill>
                  <a:schemeClr val="bg1"/>
                </a:solidFill>
                <a:latin typeface="Corbel"/>
                <a:cs typeface="Corbel"/>
              </a:rPr>
              <a:t>The LRB is already water scarce 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–</a:t>
            </a:r>
            <a:r>
              <a:rPr lang="en-GB" sz="2000" dirty="0" smtClean="0">
                <a:solidFill>
                  <a:schemeClr val="bg1"/>
                </a:solidFill>
                <a:latin typeface="Corbel"/>
                <a:cs typeface="Corbel"/>
              </a:rPr>
              <a:t> closed status</a:t>
            </a:r>
          </a:p>
          <a:p>
            <a:pPr>
              <a:lnSpc>
                <a:spcPct val="80000"/>
              </a:lnSpc>
            </a:pPr>
            <a:endParaRPr lang="en-GB" sz="2000" dirty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</a:rPr>
              <a:t>D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imensions 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</a:rPr>
              <a:t>of water, ecosystems and livelihoods are tightly linked and interrelated, a change in one has significant impacts on the others, and vice versa</a:t>
            </a:r>
            <a:r>
              <a:rPr lang="en-GB" sz="200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endParaRPr lang="en-GB" sz="2000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endParaRPr lang="en-GB" sz="2000" dirty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Few/ no buffers 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</a:rPr>
              <a:t>or excesses in this system of linkages in the 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LRB - small 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</a:rPr>
              <a:t>changes in an input pathway usually lead to clearly observable impacts on output pathways or products</a:t>
            </a:r>
            <a:r>
              <a:rPr lang="en-GB" sz="200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endParaRPr lang="en-GB" sz="2000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endParaRPr lang="en-GB" sz="2000" dirty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</a:rPr>
              <a:t>E</a:t>
            </a: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xternal influences: population </a:t>
            </a:r>
            <a:r>
              <a:rPr lang="en-US" sz="2000" dirty="0">
                <a:solidFill>
                  <a:schemeClr val="bg1"/>
                </a:solidFill>
                <a:latin typeface="Corbel"/>
                <a:cs typeface="Corbel"/>
              </a:rPr>
              <a:t>dynamics and growth (including the economic effects), livelihood needs and the effects of governance.</a:t>
            </a:r>
            <a:r>
              <a:rPr lang="en-GB" sz="2000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endParaRPr lang="en-US" sz="2000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endParaRPr lang="en-US" sz="2000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endParaRPr lang="en-US" sz="2000" dirty="0" smtClean="0">
              <a:solidFill>
                <a:schemeClr val="bg1"/>
              </a:solidFill>
              <a:latin typeface="Corbel"/>
              <a:cs typeface="Corbel"/>
            </a:endParaRPr>
          </a:p>
        </p:txBody>
      </p:sp>
      <p:pic>
        <p:nvPicPr>
          <p:cNvPr id="7" name="Picture 6" descr="C:\Documents and Settings\Arthur.OWG.000\My Documents\Projects\RESILIM\Systems diagram\Nexus diagram (2).e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9758" y="2060848"/>
            <a:ext cx="3635896" cy="265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579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66" y="2003772"/>
            <a:ext cx="8502276" cy="5377411"/>
          </a:xfrm>
        </p:spPr>
        <p:txBody>
          <a:bodyPr>
            <a:normAutofit fontScale="92500" lnSpcReduction="20000"/>
          </a:bodyPr>
          <a:lstStyle/>
          <a:p>
            <a:r>
              <a:rPr lang="en-ZA" dirty="0" smtClean="0"/>
              <a:t>Risk and Vulnerability Mapping </a:t>
            </a:r>
          </a:p>
          <a:p>
            <a:r>
              <a:rPr lang="en-ZA" dirty="0" smtClean="0"/>
              <a:t>1</a:t>
            </a:r>
            <a:r>
              <a:rPr lang="en-ZA" baseline="30000" dirty="0" smtClean="0"/>
              <a:t>st</a:t>
            </a:r>
            <a:r>
              <a:rPr lang="en-ZA" dirty="0" smtClean="0"/>
              <a:t> to 4</a:t>
            </a:r>
            <a:r>
              <a:rPr lang="en-ZA" baseline="30000" dirty="0" smtClean="0"/>
              <a:t>th</a:t>
            </a:r>
            <a:r>
              <a:rPr lang="en-ZA" dirty="0" smtClean="0"/>
              <a:t> Order Impact Assessments – how does CC cascade through a system?</a:t>
            </a:r>
          </a:p>
          <a:p>
            <a:r>
              <a:rPr lang="en-ZA" dirty="0" smtClean="0"/>
              <a:t>Political and Livelihoods Economy Analysis</a:t>
            </a:r>
          </a:p>
          <a:p>
            <a:r>
              <a:rPr lang="en-ZA" dirty="0" smtClean="0"/>
              <a:t>Institutional Mapping</a:t>
            </a:r>
          </a:p>
          <a:p>
            <a:r>
              <a:rPr lang="en-ZA" dirty="0" smtClean="0"/>
              <a:t>Analysis of the nuances of vulnerability and development of an adaptive capacity framework</a:t>
            </a:r>
          </a:p>
          <a:p>
            <a:r>
              <a:rPr lang="en-ZA" dirty="0" smtClean="0"/>
              <a:t>Particiatory analysis </a:t>
            </a:r>
          </a:p>
          <a:p>
            <a:r>
              <a:rPr lang="en-ZA" dirty="0" smtClean="0"/>
              <a:t>Multicriteria analysis: assessing the dimensions of return on investment</a:t>
            </a:r>
          </a:p>
          <a:p>
            <a:endParaRPr lang="en-ZA" dirty="0" smtClean="0"/>
          </a:p>
          <a:p>
            <a:pPr>
              <a:buNone/>
            </a:pPr>
            <a:endParaRPr lang="en-ZA" dirty="0" smtClean="0"/>
          </a:p>
          <a:p>
            <a:pPr>
              <a:buNone/>
            </a:pPr>
            <a:r>
              <a:rPr lang="en-ZA" sz="2600" u="sng" dirty="0">
                <a:uFill>
                  <a:solidFill>
                    <a:schemeClr val="accent3">
                      <a:lumMod val="75000"/>
                    </a:schemeClr>
                  </a:solidFill>
                </a:uFill>
                <a:latin typeface="+mj-lt"/>
                <a:ea typeface="+mj-ea"/>
                <a:cs typeface="+mj-cs"/>
              </a:rPr>
              <a:t> </a:t>
            </a:r>
            <a:endParaRPr lang="en-US" sz="2600" u="sng" dirty="0">
              <a:uFill>
                <a:solidFill>
                  <a:schemeClr val="accent3">
                    <a:lumMod val="75000"/>
                  </a:schemeClr>
                </a:solidFill>
              </a:uFill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9139" y="420084"/>
            <a:ext cx="8826515" cy="9187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systems based approach requires a combination of methodological and synthesized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14" y="107016"/>
            <a:ext cx="8826515" cy="918753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Calibri"/>
                <a:cs typeface="Calibri"/>
              </a:rPr>
              <a:t>Spatial mapping </a:t>
            </a:r>
            <a:r>
              <a:rPr lang="en-US" sz="2600" dirty="0">
                <a:latin typeface="Calibri"/>
                <a:cs typeface="Calibri"/>
              </a:rPr>
              <a:t>brings focus on specific areas revealing </a:t>
            </a:r>
            <a:r>
              <a:rPr lang="en-US" sz="2600" dirty="0" smtClean="0">
                <a:latin typeface="Calibri"/>
                <a:cs typeface="Calibri"/>
              </a:rPr>
              <a:t/>
            </a:r>
            <a:br>
              <a:rPr lang="en-US" sz="2600" dirty="0" smtClean="0">
                <a:latin typeface="Calibri"/>
                <a:cs typeface="Calibri"/>
              </a:rPr>
            </a:br>
            <a:r>
              <a:rPr lang="en-US" sz="2600" dirty="0" smtClean="0">
                <a:latin typeface="Calibri"/>
                <a:cs typeface="Calibri"/>
              </a:rPr>
              <a:t>8 </a:t>
            </a:r>
            <a:r>
              <a:rPr lang="en-US" sz="2600" dirty="0">
                <a:latin typeface="Calibri"/>
                <a:cs typeface="Calibri"/>
              </a:rPr>
              <a:t>representative case studies of vulnerability</a:t>
            </a:r>
          </a:p>
        </p:txBody>
      </p:sp>
      <p:pic>
        <p:nvPicPr>
          <p:cNvPr id="3" name="Picture 2" descr="       FINAL PLACEMENTS2 13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7" b="5205"/>
          <a:stretch/>
        </p:blipFill>
        <p:spPr>
          <a:xfrm>
            <a:off x="442268" y="1145530"/>
            <a:ext cx="8378204" cy="558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5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Four Integrated Investment Programs 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3" b="6340"/>
          <a:stretch/>
        </p:blipFill>
        <p:spPr bwMode="auto">
          <a:xfrm>
            <a:off x="360266" y="1234012"/>
            <a:ext cx="8502276" cy="5377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388317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Investment Domain By Category</a:t>
            </a:r>
            <a:endParaRPr lang="en-ZA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28566763"/>
              </p:ext>
            </p:extLst>
          </p:nvPr>
        </p:nvGraphicFramePr>
        <p:xfrm>
          <a:off x="1514475" y="1243014"/>
          <a:ext cx="7200899" cy="4743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Box 28"/>
          <p:cNvSpPr txBox="1"/>
          <p:nvPr/>
        </p:nvSpPr>
        <p:spPr>
          <a:xfrm>
            <a:off x="500062" y="1243014"/>
            <a:ext cx="714375" cy="235743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  <a:extLst>
            <a:ext uri="{C572A759-6A51-4108-AA02-DFA0A04FC94B}">
              <ma14:wrappingTextBox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lc="http://schemas.openxmlformats.org/drawingml/2006/lockedCanvas"/>
            </a:ext>
          </a:extLst>
        </p:spPr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MS Mincho" panose="02020609040205080304" pitchFamily="49" charset="-128"/>
                <a:cs typeface="Times New Roman" panose="02020603050405020304" pitchFamily="18" charset="0"/>
              </a:rPr>
              <a:t>Class</a:t>
            </a:r>
            <a:endParaRPr kumimoji="0" lang="en-ZA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anose="020B0503020204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Text Box 29"/>
          <p:cNvSpPr txBox="1"/>
          <p:nvPr/>
        </p:nvSpPr>
        <p:spPr>
          <a:xfrm>
            <a:off x="487596" y="3714750"/>
            <a:ext cx="726842" cy="22717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  <a:extLst>
            <a:ext uri="{C572A759-6A51-4108-AA02-DFA0A04FC94B}">
              <ma14:wrappingTextBox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lc="http://schemas.openxmlformats.org/drawingml/2006/lockedCanvas"/>
            </a:ext>
          </a:extLst>
        </p:spPr>
        <p:txBody>
          <a:bodyPr rot="0" spcFirstLastPara="0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/>
                <a:ea typeface="MS Mincho" panose="02020609040205080304" pitchFamily="49" charset="-128"/>
                <a:cs typeface="Times New Roman" panose="02020603050405020304" pitchFamily="18" charset="0"/>
              </a:rPr>
              <a:t>Domain</a:t>
            </a:r>
            <a:endParaRPr kumimoji="0" lang="en-ZA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rbel" panose="020B0503020204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3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Sequencing of Investors and Investments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6" y="1234013"/>
            <a:ext cx="8502276" cy="5377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197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57250"/>
            <a:ext cx="2571750" cy="1257476"/>
          </a:xfrm>
          <a:prstGeom prst="rect">
            <a:avLst/>
          </a:prstGeom>
        </p:spPr>
      </p:pic>
      <p:pic>
        <p:nvPicPr>
          <p:cNvPr id="2050" name="Picture 2" descr="C:\Users\k.villholth\Pictures\2014\06 Jun 2014\P1000560_cropp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5"/>
          <a:stretch/>
        </p:blipFill>
        <p:spPr bwMode="auto">
          <a:xfrm>
            <a:off x="-15894" y="1894920"/>
            <a:ext cx="9156824" cy="565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071" y="2564905"/>
            <a:ext cx="8841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Resilience in the Limpopo Basin:</a:t>
            </a:r>
          </a:p>
          <a:p>
            <a:pPr defTabSz="914400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 Potential Role of the </a:t>
            </a:r>
            <a:r>
              <a:rPr lang="en-US" sz="24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Transboundary</a:t>
            </a: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Ramotswa</a:t>
            </a: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Aquifer</a:t>
            </a:r>
          </a:p>
          <a:p>
            <a:pPr algn="ctr" defTabSz="914400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(RESILIM-TBA)</a:t>
            </a:r>
            <a:endParaRPr lang="en-GB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1" y="4159234"/>
            <a:ext cx="1313693" cy="104828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57" y="4432920"/>
            <a:ext cx="2268220" cy="84772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67" y="1082357"/>
            <a:ext cx="2141519" cy="746864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61" y="4159234"/>
            <a:ext cx="1609725" cy="1121410"/>
          </a:xfrm>
          <a:prstGeom prst="rect">
            <a:avLst/>
          </a:prstGeom>
        </p:spPr>
      </p:pic>
      <p:sp>
        <p:nvSpPr>
          <p:cNvPr id="11" name="AutoShape 2" descr="data:image/jpeg;base64,/9j/4AAQSkZJRgABAQAAAQABAAD/2wCEAAkGBxMSERUUEhQVFBUUFxkWFxgXGBoXFRoeGhcXGBgdHRUZHSggGBomHhgcIjEiJykrLi8uHB8zODMuNygtLisBCgoKDg0OGxAQGzQkICQ0LCwsLCw0MiwvNSw0NCwsNzIsLCwsLCwtNCwsNCwvLCwsLCwsNDQsLCwsLCwsLCwsLP/AABEIAIMBgQMBEQACEQEDEQH/xAAcAAEAAQUBAQAAAAAAAAAAAAAABwEDBAUGAgj/xABGEAACAgEBBAUIBgcHAwUAAAABAgADEQQFEiExBgcTQVEVIjJTYXGS0RRCcoGRsiMzNFJzoaIWNWKCsbPBk8LSF0OD0/D/xAAbAQEAAgMBAQAAAAAAAAAAAAAABAUCAwYBB//EADwRAAIBAgIHBQYFBAEFAQAAAAABAgMRBCEFEhMxQVGRIlJhcYEyocHR4fAGFTNCsRQjNILxQ3KSssJi/9oADAMBAAIRAxEAPwCcYAgCAIAgCAIAgCAIAgCAIAgHi61UUs7BVUZJY4AHiSeAE9SbdkeNpZs01PS/QO4RdVSWJwPPABPsJ4GSpYHExjrODt5GtV6bdrm8kQ2iAIAgCAIAgCAIAgCAIAgCAIAgCAIAgCAIAgCAIAgCAIAgCAIAgCAIAgCAIAgCAIAgCAIAgCAIAgCAQ51zbadtQulBIrrVXYfvM2SM+IAxj2kzqdBYaKpus97yXkVeOqvW1ERxL8riZ+pvbb3aeyiwlvo5XcJ4ncfewufAFTj2EDunJacw0adVVIq2t/KLfA1HKDi+BIcpCcIAgCAIAgCAIAgCAIAgCAIAgCAIAgCAIAgCAIAgCAIAgCAIAgCAIAgCAIAgCAIAgCAIAgCAIAgCARf1tdE7bXXVUIbMKEtRRlsDJVgvNueDjwHtx0OhsfCmnRqO3FP4FdjaEpPXiRTTQ7vuIrM/LdUFm+EcZ0kqkIrWbSXMrVCTdkidOrHow+i07NcMW3EMy891QPNUnx4kn347px2lcbHE1VqezHd8y5wlB04572dlKslCAIAgCAIAgCAIAgCAIAgCAIAgCAIAgCAIAgCAIAgCAIAgCAIAgCAIAgCAIAgCAIAgCAIAgCAIAgHMdNelo2d2LNX2i2lg2GwwwAQRkYPPlw98sMDgHi9ZJ2aI9evsrNo0lnW3owuVq1BbwKoPxO+f+ZLWgcRezkvf8jT/AF1PkdP0P24dbpVvKCveZwFB3sBWKjjgZPDwlfjcN/TVnTve1iTRqbSGsbuRDacX0u6xKNGxqrHb3DgVBwiHwZ+PH/CAfbiWuC0TVxC15dmPPn5IiV8XGnks2R9q+tHaDk7rVVjuC1g/zfel5DQmFis7v1+RCljqj3GTszrW1iMO2Wu5e8Y3H+5l4D4TNdbQVCS7DafVffqZQx817WZ1PSDrJVNLTfpFV+0dkdbM7yFVBIIU8+I9hErcNohyrSpVnayumuJJq4tKClDic4et3Vepo/r/APKWH5BR7z9xH/r58kS/oLS9VbNgMyKxxyyQCceyctNJSaRaRd0mcT1g9Nr9n3111V1ur172X3s53iDyI4YxLfRujaeKg5SbTT4ETE4mVJpJHP7M61dTZdVW1NAV7EQkb+QGYKSPO54Mm1tB0oU5SUnkm+BohjpSklY6npx0/r0J7KtRbfjJBPmJnlvEcSTz3R3d4yM12j9FzxK15O0fe/L5kjEYpU8lmzhNn9Y+0LNRUpsQK9iKVWtcYZgDxOW5HxlzV0PhYUpNJ3Sb3+BDhjKkppE16i4IjO3oqCx4EnAGTwHEzkopyaSLZuyuRjtjreUEjS0b3g9pwP8AprxI/wAwnQ0NASedWVvBfP8A5K+pj0vZRzd/WhtBuTVJ9msf95aT46Ewq33fr8rGh46qeaOs7aK83rf2NWuP6cT2WhcK9ya9fnc8WOqnX9Gutau1gmrQUk8O0Uk1Z/xA8UHtyR4kSrxeg5wWtResuXH6kqljoyynkSQDniJQk8rAMTam0qtPWbb3WtF5k/6AcyfYOM2UqU6slCCuzGc1BXkRrtrrd4kaSgEdz3E8f/jU5x/m+6X9DQDavWl6L5/Qr6mP7iOcu6zdotysrT7Na/8AdmT46Fwq3pv1+RoeNqlzTdaW0FPnGqz7VePyFZjPQeFe669fmerHVFvJa6H7YfWaSu90FZfe4AkjCsVzxHficzjcPHD1nTi72LOjUdSCkzdSKbRAEAQBAEAQBAEAQBAEAQBAEAQBAEAQBAEAQBAIw68f1el+3Z+VZ0P4f9ufkiv0h7KIknTlUTx1S/3ZX9uz/cacZpn/AC5en8F3g/0kV6zukzaPTBaji68lUPeqj02HtGQB7TnunmisGsRVvL2Y5v5DFVtnDLeyBiZ2hSm76MdFtRr2IoUBV9J3OEX2ZAJJ9gEh4vHUsKu3ve5LebqOHnV3HSbT6qdXWhat67iBkoMqx+zngT94kClp2jKVpJrx3kieAmldO5wTAjIORg8QeGCOHEeMulZ5ogu6yPDcp6FvPqLZv6mv7C/lE+cz9pnRR9lET9d/7Tp/4TfnnTfh/wBifmit0h7SI70t246OOJRlb8CD/wAS9qR14uPNWIEXZ3Peq1D32s7Zay1ixxxJLHPAf8TyEY0oKKySPW3OV+Jttj7C1S6ihm02oCi2skmpwAN9eJJXgJGr4qg6U0pq9nxXI206U1NZH0WROEL0g1erPWWai1EVa6UsZUssOAVz5pAGWbzcd2PbOv8AzmhGlFyd5NZpcyn/AKKbm7bjoNN1PDH6TVEnwWvAH3ljn8BIU/xBL9sOrN60euMjQ9Lera3R1NdXaLq04uN3cdRnnjJDAd/L3eE3B6YhXmqco6re7ijRWwbgtZO5w0uSETV1O7ba7SvQ5y2nICnv3Gzuj7irD3bonI6bwyp1lUjul/JcYKq5Q1XwO81FyorO5CqoLMTyAAySfulNGLk0lvZMbSV2fO/TLpNZr9QXYkVqSKk7lXxI/fPMn7uQE7nAYKOFp2/c97++BR4iu6sr8DSU1M7BVBZmICgDJJPAAAczJkpKKcpOyRoSbdkSRsbqmdkD6u4VZGdxAGI97k7oPsAPvnP4jT8Yu1KN/F5e4saWj2/afoXNqdUp3C2k1AcgcFsAGfdYvAH7vvExofiBSf8AcjlzXy+p7U0e17L6kl9HtB9H0tFPfXWin3hRvfzzKHEVdrVlPm2yfTjqxSNhNJmIAgCAIAgCAIAgCAIAgCAIAgCAIAgCAIAgCAIBGHXj+r0v27PyrOh/D/tz8kV+kPZREk6cqieOqX+7K/t2f7jTjNM/5cvT+C7wf6SI/wCuHVl9obndVUige05cn+ofgJdaDgo4bW5tkHHSvUtyOHlyQj6P6F7MXTaGisDB7NWb2s43mP4n8AJwWOrOtiJyfPLyOgoQUKaSN3IhtIA60NIte07t0YDhbCPayje/Egn3kztdD1HPCxvwuikxkUqrscm3KWZGW8+otm/qa/sL+UT5zP2mdFH2URP13/tGn/hN+edN+H/05+aK3SHtIjadAVxOPVT0erp0iagqDdeC28eJVc4VVPcMAE+JPsE47TGLnUrunfsxyt4lzg6KjBS4s7mVBMEAj/pR1oUUMa9Mv0hxwLZxUD7GHFz7sD2y6wmhalVa1R6q9/0+8iFWxsYO0czhNd1k7RsPC1ah4VouPxfeP85dU9DYSG9X838rEKWNqvdkajV9KtbarJZqbWVgVZS3Ag8CCBzEkwwGGg1KMFdGqWIqSVmzTyWaSRepKw/S7l7jTn8HUD8xlDp9f2oPx+BYaPfaZ2vWvrTVs2wDgbWSv7ict+KqR98qND01PFRvwu/v1JeMlq0mQLO1KQkzqY2She7VOAeywiHwJBLn37uB/mM53T+JcYxpLjm/gWWj6Ws3LoXNtbXfU2FmJ3c+an1VHdw8fEz5Pi8XOvNtvLgj6Xg8HDDwSSz4stbM2jZp3D1nHiPqsPAjvmvD4mpQlrRZnicLTxENWa9eKJW0mtSxFcEAOoYZIzxGZ2NOtGcVJPecRUpShJxa3ZF9bAeRB++bFJPczBxaPU9PBAEAQBAEAQBAEAQBAEAQBAEAQBAEAQBAEAQCMOvH9Xpft2flWdD+H/bn5Ir9IeyiJJ05VE8dUv8Adlf27P8AcacZpn/Ll6fwXeD/AEkR51vacrtJieVldbD7gU/1SXmhJXwtuTfzIGOVqtzipbkM+kOhm1F1OhosUgncVX9jKN1h+I/AgzgcbRdGvKD55eR0FCanBNG6kU2nz/1n6tbdp3bpBCbteR4qo3vwbI+6droim4YWN+N2UmMkpVXY5RuUsyMt59RbN/U1/YX8onzmftM6KPsoifrv/aNP/Cb886b8P/pz80VukPaRG06Arj6L6A/3bpf4Szg9If5VTzZf4f8ASib+QzccN1ubbbT6MV1ndfUMUJHMIBl8e/IX3MZb6GwyrV9aW6OfrwImMquELLiQdOxKU77oF1fDW19ve7JUSQipjffdOCd45CrkEcsnjy76TSOlnh57Kmrvi2TsNhFUWtLcdhtfq92dTpbrBUd6uqxwxts4FUJBxvY7vCVVHS2LnVjFyybXBc/IlzwtKMG7EIzsCmJD6k/223+Af9yuUWn/ANCPn8GWGj/bfkdh1w0FtnEj/wBu2tj7jlP9XEq9CStikuaa+JKxqvSIMnYlKSl1LbQUjUaVuBfFi+0Y3H/DzfxPhOa/ENBvVqcPZf31LTR1S116mPtLQPRYa3GCOR7mHcR7DPkuIoSozcJH03DYiFempxLek0z2uErG8zcAP+T4D2zGlSlVkoxWZnWrQpQc5uyRJ2l6O6ZUVWpqYqoBYopJIHEk47511PBUYxScU7HF1MbWnNyUmr+JYfZ9VWr0/ZVomVtzuqFzhVxnEwdGFOvDUVt/wM1WqVKE9eTecd/qb2TiCIAgCAIAgCAIAgCAIAgCAIAgCAIAgCAIAgCARh14/q9L9uz8qzofw/7c/JFfpD2URJOnKonjql/uyv7dn+404zTP+XL0/gu8H+kjE62ujbanTrfUpazT5yBzZD6WB3kEZ929NmhsYqNVwm8pfyY4yi5xut6ISnXlMbro30o1OhYmhhut6SMN5G9pGQQfaCDImLwNHEr+4s1xW83Uq86Xsm/2n1pa21CiCunIwWQHf9uCxIX8M+2QaWg8PCWtJuXg9xvnjqklZZHDknme/j75cK25ENnluU9C3n1Fs39TX9hfyifOZ+0zoo+yiJuu/wDadP8Awm/POm/D/wCnPzRW6Q9pEbzoCuPovoD/AHbpf4Szg9If5VTzZf4f9KJv5DNxGXXfpGNWntHoo7ofZvhSPyH8Z0GgKiVScOaXu/5K/SEbxUiIp1BVEidA+sSvR6cafUVuyoSUavBOGJYhlYjvJ4g9/Lhk0OkdETr1drTaz3plhhsWqcdWSKdNusn6VU1GmRq634Oz432HeoVSQoPecnI4cJ7gND7GaqVXdrcluFfGa8dWKI8l6V5IfUn+22/wD/uVyi0/+hHz+DLDR/tvyJb2zs5dTRZS/o2IVJ7xkcCPaDg/dOZo1XSqRqR3p3LOcdeLiz5t2ts2zTXPTaN10OD4HwI8VI4id9QrQrU1UhuZz9Sm4S1WW9BrLKbFtqYo6HKsOY+Y7iO8T2rSjVg4TV0zyMnF3RKGzus/TXIE1+n84fWVRZWfbusd5PcM++cti/w65PsWkuT3/L+C3w+k3DO7T8C5q+szRUKRotOWc95UVp959I+7H3zDC/hyUXnaK8N/36mVfSrnvbk/E7rovtI6nR0XNjesrBbHAb3JsDuGQZX4uiqNaVNbk/cbqU9eCkNd+1ab3XflSV1T9eH+3wJ1L9Cp/r8TaSSRRAEAQBAEAQBAEAQBAEAQBAEAQBAEAQBAEAQDi+srovfr0pWjcBrZy2+xUcQAMYB8JbaKxtPCyk6l87biLiqMqqSRwp6p9f8Av6b/AKj/AP1y4/PcNyfRfMhf0FTmSb0D2NZo9ElN27vqzk7pyPOYkccDuM57SOIhiK7qQ3O2/wAixw9N04KLOhkI3HB9KerKjUsbKG+j2McsAM1Me87vDdJ8Rw9kuMHpmrRShNay9/Uh1sHGbusmcXb1U68HANDDxDsP5FJbx07hms0+n1IjwFQ22w+qN94Nq7VCj6lWST7C7Abv3A+8SLiNPK1qMc+b+Rtp4DO82c11mpUmuNVKhUprrrCryGAW/HzuPtzLDRDnLD683dybfwI+M1VUtHgcqqFjgcSeA954CWTaSuyLHefU1KbqhfAAfgMT5y3d3OjWSI660ei2q1l1LaesOqVlWO+i4O9nkxEvNEY2jh4SVR2u1wZBxlCdRrVRxX/pvtL1A/6tf/lLj84wne9z+RD/AKOtyJm6I6J6NFRVaN10rCsMg4PvHAzk8ZUjUrznHc2y3oxcYJM28jGwxNq7Or1NL03LvI4wR/MEHuIOCD4ibKVWdKanB2aMZwUlZkLdIOrPWUMewX6RX3FSA4H+JCRx+zn7uU6zDaaoVF/c7L93o/mVNXBTi+zmjRU9FNcx3RpNRn21so+JgB/OTXj8Mld1F1NCw9V/tZ2XRTqttZ1s12EQceyU7zt7GZeCr7iT7pU4zTcFFxoZvn8iXRwLveZpdT1a7QDsEpBUMQp7SsZGTg43uGRJkNM4XVWtLPjk9/Q0vBVb5I6jqz6J63R6trL6glbVMmd9G47yEcFYn6plbpbHYfEUVGnK7TvufiScJQqU53kiUZzxYmg6WdEtPr0AtBWxR5li43x7D+8vsP3Y5yZg8dVwsrw3cVwNNahGqsyKdr9WOupJ7NV1C9xRgrY9qORg+wFp0tHTWGmu32X45+9fQrZ4KpHdmaG3ovrlODpNR91TsPxUESYsfhn/ANRdTQ6FRftZl6XoNtCz0dLYPt7qfnImuelMJHfNel3/AAZLC1XwJn6B7Iu0miSi/d3lLnzSWADMWxkgceJnJ6Qrwr13Uhudt5b4em6cFFmbrv2rTe678qSpqfrw/wBvgWFL9Cp/r8TaSSRRAEAQBAEAQBAEAQBAEAQBAEAQBAEAQC3dcqjLMAOXE44+HvmLklm2eqLeSMS3a9SkjOSBkjlujxYnAQfaxNUsTTXH78eXqbY4ebzt9fLn6Gpu6WKcioAhPTtbIqX3cN5ye4ADP85DlpKLvqLJb2931J0dGTSW0yb3RW9/BeZrR0sssLFfMqqG87YG+/HCqOYTeJA7yBk54SKtJym21lGObfF/K5LeiY04pSznLJLgub8bI1mj6VX9rmyw7j8CAB5meRUY+r4HOe+Q6Wk6207csn7vLyJ1bRNHZWprtL3+fmbanpZajmq7cDqcb+D2beG9jioPA7wzz5SdHSc4zdOpa648PXl5lfPRUJwVWldp8OK8uduXvNpT0qryVtU1WLxKsRg8M5V/RI8MkZ7sybSx0ZzVOStLl8nxINXR84w2kXrR5rh5rejgNl9blqsRfSLELEqUO46qSSAQfNYgcO6drV0BFpbOVn47r/fmc7HHtPtI6jTdaez2GWNtZ8GrJP8AQSJXy0Jik8kn6/OxIWNpM1e3utmoIV0lbu55PYN1B7d3O83u4SRh9BVG71nZclm/kaqmOil2CJNRe1js7sWZyWZjzJJyTOnhCMIqMVZIq5ScndnR9XOxTqtfUMeZSRbYe7CnKj72wMeGfCQNK4lUcPLnLJffkSMJTc6i5I+g5xBeCAIAgCAIAgCAIAgCAIAgCAIAgCAavXftWm9135Ukap+vD/b4Eql+hU/1+JtJJIogCAIAgCAIAgCAIAgCAIAgCAIAgGBrtq11nc9OzGQi43seLE8EX2kgTRVxEYPV3vl97jfTw8prW3Lm/vN+COd1PSJ7N7cZN1fTfJ7BP83Brm8AMA+B5yunjpSvq7lvfBfNllDARhbXvd7l+5/CKNSdoFwX32StfNa447Zz+5UvKvPgvIcSe6QnXck5Xaiv3cX4Ll6epOWGUGoWTk90f2rxk+Pr6Gt7ZtQwqTFdYJO7nzVA4s7t9YgcSx+7wkRznXkoRyj95vmTlThhourPtS5/BLh5FnX6xWwlfCpPRB5se92/xH+QwJqr1E+xD2Vu+bNuHouN6lT23v8ADwXgi5edzTVr32sbD9lcon3Z3zM59ihGPGWb8ty+JhD+5iZS4RVl5vN/A1+RIliabDaB36qbO/Bqb3143f6GX8JLr9unCp6P0+hCw3Yq1KXD2l5P6llwdRQ2nyO0IIoYnHPnWT+63HHg2O4mWGhsRSjiqTxG6LTXy67iFpahUVCpKh+5Wkvj58yP9TobKzh0YY58OX3ifWsNpbBYn9Kqm+W59HZnzyvo/E0fbg14711WRi7w8RLAiWZVOJAHEngAOJPuE8bSV2NVnS9HOhGr1jHdUVopw72cN3xHZ+kT9wHtErK+mMLSuoy1muCz6vciXDBVnZyVk+ZNPRvYFGzqNxCBk5sscgFjyyTyA7gO73kk8pjMbPET2lR25ckWtCgoLVgrmy8o0+tr+NfnIW2p95dSTsandfQeUafW1/GvzjbU+8uo2NTuvoPKNPra/jX5xtqfeXUbGp3X0HlGn1tfxr8421PvLqNjU7r6DyjT62v41+cban3l1Gxqd19B5Rp9bX8a/ONtT7y6jY1O6+g8o0+tr+NfnG2p95dRsandfQeUafW1/GvzjbU+8uo2NTuvoPKNPra/jX5xtqfeXUbGp3X0HlGn1tfxr8421PvLqNjU7r6DyjT62v41+cban3l1Gxqd19B5Rp9bX8a/ONtT7y6jY1O6+g8o0+tr+NfnG2p95dRsandfQeUafW1/GvzjbU+8uo2NTuvoPKNPra/jX5xtqfeXUbGp3X0HlGn1tfxr8421PvLqNjU7r6DyjT62v41+cban3l1Gxqd19DA1GpR9Vp9x1bAtzukH6q+EjynGVeFnf2vgb4wlGhPWVs4/E3MmEMQBAEAQBAEAQBAEAQBAEAQBAKEwDldq9JC5ZNOwVE/WXniq+xB9Zj3ePd4ipr4/WvGk7Jb5fLmy4w+j1BKVZXb9mHF+fJGlG2LbSSLGqorHnuQpsfwzwwznuUcB92ZBWLqVHdO0FvfF/V8ic8DSpJRcdactyzsvouZbr2xdc5Ic1UoN5sBTugcBzHnWNyHiT4TCOMq1Zt31YLf982ZzwNCjTScdabyW/f8AJGLq+kV7sSrFF+qoAOB7yOJ8T4zRV0jWlLsuy4Ik0tF0IxSkrvi8y/dti+ulc2HtLfP5L5qcQo5fWOT7gvjNs8XWp0ld9qWfp9TTTwNCpWlaPZjlxzf0ME7c1HrD+C/KRljq/e/glfl2G7vvfzM3bG2L0tKCw4rCoeC8wo3jy/ezJGKxlaFTVUt1lwI2DwFCdJTlHfd8d18uPIwvLmo9YfwX5SP/AF1fvfwSfy3Dd33v5mbpdsXtTd+kO8m444Ly3txu7/Ev4SRTxdaVKeeas/gRauBoQrQ7OTuuO/eviYflzUesP4L8pH/rq/e/glfluG7vvfzM3WbXvatLVsIz5lgwvBwM55fWXj7w0k1cXWdONSL8H5/Ui0cDQVSVKcfFb930Z40G3bCSltmA3BXwuaz3HlxU94+/ujD6RrPsTna+58n8uYxOi6CSnCF7b1zXz5F2jbFqM9N7lDnG+FXeQjkeA85D4eHETNY6spOlWl68voYS0fh5QVahG/hzXwZtNj9I3ptNWrwc4xaMcjyJI9JD3H/8JOGx8qVTZ4jr98CLidHQq09rhvWP3x8DsnRXXBAZTx4gEHvHvl21GSzzRRJyi8smWfJ1Pqq/gX5THY0+6uhnt6vefVjydT6qv4F+UbGn3V0G3q959WPJ1Pqq/gX5RsafdXQber3n1Y8nU+qr+BflGxp91dBt6vefVjydT6qv4F+UbGn3V0G3q959WPJ1Pqq/gX5RsafdXQber3n1Y8nU+qr+BflGxp91dBt6vefVjydT6qv4F+UbGn3V0G3q959WPJ1Pqq/gX5RsafdXQber3n1Y8nU+qr+BflGxp91dBt6vefVjydT6qv4F+UbGn3V0G3q959WPJ1Pqq/gX5RsafdXQber3n1Y8nU+qr+BflGxp91dBt6vefVjydT6qv4F+UbGn3V0G3q959WPJ1Pqq/gX5RsafdXQber3n1Y8nU+qr+BflGxp91dBt6vefVjydT6qv4F+UbGn3V0G3q959We6tHWpytaKfEKAfxAnsacIu6SMZVZyVpNsvzMwEAQBAEAQBAEAQBAEAQBAEAQDS9Idm36gCtLFrrPp8yzez3ezvkLGUKtZakZWXHmTsFiKNB68460uHI02u6IWvhEsRKk9FfOJz3s3Di5/lyEg1tF1J2jGSUVw+L8SwoaWpwbnKLcnvfwXJDXdD7WColiLWnog5ySfSZuHFj/IYE8raLqSSjGSUV93YoaWpwbnOLcnvfhyXgUv6HW9klaWIAPOcnOWfl4cgOAHtJ74noqezVOMlbe/FiGl6e1dWcW3uXgvrxMavoJbkb1iYyM4znHfjhzmqOhZ3V5Kxvlp2Fnqxdy9r+ht1ljP2lYyeA87gBwUcu4ACZ1tE1Kk3LWRrw+mKVKmoar+vE8aboPYrqWsrKhlJAzkgEE93hMaehpxmm5LIyq6bhKDiou7TGp6FXO7ObK8szN9bvJPh7YqaHqTm5ayzFLTVKEFDVeSSLf8AYS71tf8AV8ph+SVO8jZ+e0+4zI0PQ21C+bKyHrdO/vHA8u5gDN1HRM4XvJZpo0V9MU6ijaLyaZj/ANhLvW1/1fKafySp3kb/AM9p9xmTpOhtqrYjWIVsXuzwZTlDy949xM3UtEzjGUXJWf8APAj1tMU5SjOMXeL93FGN/YS71lf9Xymn8lqd5Ej89p9xmVqOh1r1oGsTfTzQ3HBT6oPDmvIHw9031NFTnBJyV1lfw+hGpaXp06knGL1Xnbx8PMr/AGPtars3sQlONbDORk+cp4cVPMeB989/K5yp6k5LLc/h5D82pxrbSEWk/aXPx8zcdG9m36dTXY6PX9XGd5fZxHo/6SbgqFWhHUnK64EDHYijXlrwi0+PibuTiAIAgCAIAgCAIAgCAIAgCAIAgCAIAgCAIAgCAIAgCAIAgFivV1tY1YYF0Csy585Q2d0kdwOD+EycJKKlbJnl+BdssCgsxCgDJJOAB4knkJ4k27I9KqcjI4gzwFYAgCAYWp2rTWqs1i7r2LUpHnAuzboXK5454eybI0pybSW5X9DFySzM2azIQBAMXZ20K70L1NvKGdM4I4oxRhgjxBmdSnKm7S8H1zPE09xhX9J9GlvYtqaVsyF3S4yGPAKe4N7Dxm1YSu4a6g7c7GO0je1zbyOZiAIAgGM2vrFy0Fv0jI1gXB4qpVSc4xzYcMzNU5ODnbJO3qeayvYyZgeiAeEuUkqGBK43gCCRkZGR3ZE9s94ue54CjNgZPIQDWbN6R6TUPuUaiqx8Z3VcFseOOc31MNWprWnFpeKMVOLyTNpNBkIAgCAIAgCAYm0tpU6dQ99iVKSFBchRkgkDJ78A/hNlOlOo7QV34GMpKO9mXNZkIAgCAIAgCAIB4ptVxvKwYHkQQRw4HiJ6007MXua67pFpEvFDaioXEhQhcb2TyGO5jngOfGblhqzhtFF6vMw2kb2ubSaDMQDxVarDKsGGSMggjIOCOHeDPWmt4vc9zwCAIAgCAR30l1TV27XdGKOmk0xDKSrD9bxBHES4w0FOFCMldOUv/kjTveVuSLO3dLYv0/T9tqLVOgXUYexmbf37QcAeijbvFAApGRjHCZ4ecXsquql29Xdwy/jm8/ExnF2krvcWNZtABdIlepP0VtO7C19ZbQpt3gCp1KBmynHFZwOf7oEyhSbdRyh201kop5f9uSzyu/mJSfZSeVuZtdCLrtVo6rNU7D6ELnahyqWslqBWzgead7JwBnkeHCR5unClUnGH7rK6zSaf34eZktZzim+HAwdLfaOyv+k3ljtR9PuGwmrszdYpTc5N7CckcAMAADbJQ7VPUX6ale2d7J3uY3krSvxt6HnR7Y7TX0iuy1RbffVYjaqx7MBLcb2m3dzT8UyuDnA9+PZ0NXDy1kslFp6qS3r92+W/O+QU25q3jx+7GLsO5adNWld9otG0q67k7VyVU6m0AFM+bvjJb97HHM2YhOpVcpRVtRtOy7q4+HDkYxyirPj8S/qtpv2lh+k3DXLrhXXpw7BTV2gAH0f0WrNWWLkc++Yxox1V2Fs9S7lb91u9vT1sre4ycnd5533F22+79Nf9JvzTtQUInaHstxra1ZSnJh5558sDGO/FRh2aeos6d27Z3s3e/Dd68Qm83fcyr7ZJ2hX2Vlin6a1NiPqXZiuHBzo93s66ycbrZyeHiSPFQth3rJPs6yeqt+X7t7fNBzeurc+fwOh6CgnRWbp49vqsH29vZj+ch4622V+UP/VG6l7PU5DQbe+jaKiit6k1COK9Rpbqy11jvaAzZ3hngS2cNnhxEsauG21edRpuDTcZJ5JJZLd6WyI6qasElv4o3TNqC21Lq7r2fTNYtFQYmsE6dGz2f1jkghTkAjgOJzFSp2oQlFJSs5Pj7TW/hl95Gztdp38jWUa4sHGh1Wo1G9s+57ibXsKW7g7Igk5qtJLeauOXLhJEqdrOvBR7cUskrx4+a3Zu/mYKXdbeR7t6R9sM06h2CbJvZiruALVFXHOcdquefMZ7sxHC6jtOP/UivTP3Poz11G12X+33lxNTqad1q777bL9l2ajddi47VRWVZE5L6ZGAOPDmZhq0qmUopJVEssuy773x3cReSV0+HvMTZaJqL1XS6u+17NnXDtGtdmS0tSeFnNWyQSoPm8OAzx21XKnTbqwSSnHKyzXa4cuT4+J5DN9l8PeY39q9S6HUK7hb6foNa5YAans62DgZwDvvYuefmD7s/wCipReyazi9dv8A/F3l0SdvEx2s3nw3epm9Ktpmh3rruuW3SrplDPqrFL8EJZNMARepGd93PPe48JqwlHXSlJLVlrborLzlvj4JGVWTjknmrcfh/Jc1BNGs2sarLBqezWylC7HfBpyzCs8LNw8F4HdwFHhPI/3KNBTS1L2bsue5vhdb+e89zjKdt5Zq2jYNJrLKtWrqukDbqau3U2pYCfPLuqmrI4bg5FZ66cdtTjOFnrcYqKa5WV7+fieJy1Hnw53O92fozVpSDZZaWUuzWNvMSy5OO5VzyUcB3SoqT16l7JeC+/eSUrRI+6M9op2W9xVlOnt+ibi7uLDX6FjEnfymcEFeI5S6xWq1XUMnrLWvnlfet1s9+/zI0E0435O3mZHRPaF1hVjrEVzRcdQjaiy60NjIc6VkC6fs2+qvAg449+vGU4QTSg7XWq7JK3LWT7V1zFJyed+Za022HGjtVbrD2dumS/VVah9RWa3P6Syt3yamA9JR6OQRMpUIutFuKzUtWLSi7rcmlv8ABvfawUpKLXK12Xb9pslerbT6i6zSVXaNlt7R7MZsH0hRdks6AbuRkjiR4zyNJSlBVIJTanlZLh2ctyd9x65Na1nlke9q7be36a+n1FgTt9AtTqzboDsqsUB4FSc5+q3tEwpUIw2aqRV7VLp+Cbz+7oOTblZ8UZe12SjVJp9TrNTTp00xep+2dXssNrb+bBxtdRu4Q5HHkZrpKVSi6lOCcr5qyyVuXC+d37zJ2jLVbdrGLqdoXtr7VbUpRamqrWpLNTZXvVeZhV0gQpcHBbzic5PdgTZGnTVCLUNZOLu1FPtZ75XurZZcvMx1p678+fDyNjsTaGNqWVNcdQXa4qa73K1KrAdnbpfQrK+iHHEn3maa9O+FU1HVtbelm+alvfiuBnCX9y173ueOmCNq9Z9GSlr0ooc2BXRd2y9WrrJ3yBlUDkfaBmWDaoUdq5arbVt+6Ob3c3boeVbzlqpXsabV7eY6TTPbfhqEspv066h9PfZZWy1lkas/pLBjPZnh54kmOGSrTjCOTs4ytrJJ3ed9y8fAw13qpv1RujtErtXdNpuNjYSpL3VqMUZK26QHcZDz3zxBI9ki7K+Euo2tvbSzz4S338PBmzWan9/wazojtG6yytn1aLYUu+kVtqLLLc7pIP0NkC0bjAeicEcOOZuxlOEItKGV1quyS/8AK95XXP3Guk5uzb53/wCLcDzs/aBbS6isasB6zRvao6uyzTW5YkgWk50zsBhgvLK47plUppVoS1MnrWjqpSXp+5LhffZmSb1Wr+t/uxlaTVnVNs6tLNTTXcutDgah3Z9xqyCLyd51z6L8904BGZrnBUY1ZNJtOFskrXvw3LxXM9TctVZreWejmouA2fc2pvsa67UUOr2E1stYvVPM5b36IHe9IknJ5YyxEab2sFBJJRkrLO71b58s924xhrLVd3xK9DdoXW30s+pQWntvpNLamx7WOGwPojIFo3GAwVPLvOYxtOnCEkoZZar1Vb/yveV1z9x5Sc202+d/+LHno21pGzHbVahzrK7q7Q1rEEClmUqM+a43R5487mSTPcSoXrxUEtRprLxt0fLcex1uzdvO9zddVQrGjKrYzWI7rajOW7MiyzA3D+rJHEgYyeMjaVcnXu1k0rO29WXX7RnhlaFjF6FbU09CNptSyrqzqn30ZTv2O9pKOBjLDG753IYzwEzx1GrUaq01eGqrPgklmvDyPKMopWe+5hdGdoX2auvtNSiXdvcLqX1NhsZRv4QaIpuVhQFYODxA4niRNuKp04UnqwvG0bNRVr5Z617u+aafwMacpuWfN8fgU2HdaV0Fzam921GovodWtY1lANQAAv7w3Ad70vbwGPK0Yf3YKKWrGLWWd+zx9d24U9ZqLu97MLZzCrSPXTqbku8oJTYO1YvWG1Lqp3GOAWBJJx5xHHOJuq9uspTgnHUussnaK4rk+nA8irQsnnczek9tlOoOnOpNKJpl7Cy/V20Zcs+85dVP0h1wvmMcY95M1YWMZ09pqazcu0lFPLLK37U8818D2prKVk+HFkiaAsaq98hn3F3ivok4GSOA4EymnbWdtxKW7MvzE9EAQBiAIBTdHLEXBWAMQCmIAxAGIBXEApiAVgFMQCsAoBAAEArAKAQBiAMQBiAAIBWAUxAGIAAgDHdAGIAIgDEAYgFYBTEAYgDEAbo8IuCuIAxAKYgFcQCgEAYgDEAriAUxABEArAEAQBAEAQBAEAQBAEAQBAEAQBAEAQBAEAQBAEAQBAEAQBAEAQBAEAQBAEAQBAEAQBAEAQBAEAQBAEAQBAEAQBAP/9k="/>
          <p:cNvSpPr>
            <a:spLocks noChangeAspect="1" noChangeArrowheads="1"/>
          </p:cNvSpPr>
          <p:nvPr/>
        </p:nvSpPr>
        <p:spPr bwMode="auto">
          <a:xfrm>
            <a:off x="155575" y="7127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12" name="AutoShape 4" descr="data:image/jpeg;base64,/9j/4AAQSkZJRgABAQAAAQABAAD/2wCEAAkGBxMSERUUEhQVFBUUFxkWFxgXGBoXFRoeGhcXGBgdHRUZHSggGBomHhgcIjEiJykrLi8uHB8zODMuNygtLisBCgoKDg0OGxAQGzQkICQ0LCwsLCw0MiwvNSw0NCwsNzIsLCwsLCwtNCwsNCwvLCwsLCwsNDQsLCwsLCwsLCwsLP/AABEIAIMBgQMBEQACEQEDEQH/xAAcAAEAAQUBAQAAAAAAAAAAAAAABwEDBAUGAgj/xABGEAACAgEBBAUIBgcHAwUAAAABAgADEQQFEiExBgcTQVEVIjJTYXGS0RRCcoGRsiMzNFJzoaIWNWKCsbPBk8LSF0OD0/D/xAAbAQEAAgMBAQAAAAAAAAAAAAAABAUCAwYBB//EADwRAAIBAgIHBQYFBAEFAQAAAAABAgMRBCEFEhMxQVGRIlJhcYEyocHR4fAGFTNCsRQjNILxQ3KSssJi/9oADAMBAAIRAxEAPwCcYAgCAIAgCAIAgCAIAgCAIAgHi61UUs7BVUZJY4AHiSeAE9SbdkeNpZs01PS/QO4RdVSWJwPPABPsJ4GSpYHExjrODt5GtV6bdrm8kQ2iAIAgCAIAgCAIAgCAIAgCAIAgCAIAgCAIAgCAIAgCAIAgCAIAgCAIAgCAIAgCAIAgCAIAgCAIAgCAQ51zbadtQulBIrrVXYfvM2SM+IAxj2kzqdBYaKpus97yXkVeOqvW1ERxL8riZ+pvbb3aeyiwlvo5XcJ4ncfewufAFTj2EDunJacw0adVVIq2t/KLfA1HKDi+BIcpCcIAgCAIAgCAIAgCAIAgCAIAgCAIAgCAIAgCAIAgCAIAgCAIAgCAIAgCAIAgCAIAgCAIAgCAIAgCARf1tdE7bXXVUIbMKEtRRlsDJVgvNueDjwHtx0OhsfCmnRqO3FP4FdjaEpPXiRTTQ7vuIrM/LdUFm+EcZ0kqkIrWbSXMrVCTdkidOrHow+i07NcMW3EMy891QPNUnx4kn347px2lcbHE1VqezHd8y5wlB04572dlKslCAIAgCAIAgCAIAgCAIAgCAIAgCAIAgCAIAgCAIAgCAIAgCAIAgCAIAgCAIAgCAIAgCAIAgCAIAgHMdNelo2d2LNX2i2lg2GwwwAQRkYPPlw98sMDgHi9ZJ2aI9evsrNo0lnW3owuVq1BbwKoPxO+f+ZLWgcRezkvf8jT/AF1PkdP0P24dbpVvKCveZwFB3sBWKjjgZPDwlfjcN/TVnTve1iTRqbSGsbuRDacX0u6xKNGxqrHb3DgVBwiHwZ+PH/CAfbiWuC0TVxC15dmPPn5IiV8XGnks2R9q+tHaDk7rVVjuC1g/zfel5DQmFis7v1+RCljqj3GTszrW1iMO2Wu5e8Y3H+5l4D4TNdbQVCS7DafVffqZQx817WZ1PSDrJVNLTfpFV+0dkdbM7yFVBIIU8+I9hErcNohyrSpVnayumuJJq4tKClDic4et3Vepo/r/APKWH5BR7z9xH/r58kS/oLS9VbNgMyKxxyyQCceyctNJSaRaRd0mcT1g9Nr9n3111V1ur172X3s53iDyI4YxLfRujaeKg5SbTT4ETE4mVJpJHP7M61dTZdVW1NAV7EQkb+QGYKSPO54Mm1tB0oU5SUnkm+BohjpSklY6npx0/r0J7KtRbfjJBPmJnlvEcSTz3R3d4yM12j9FzxK15O0fe/L5kjEYpU8lmzhNn9Y+0LNRUpsQK9iKVWtcYZgDxOW5HxlzV0PhYUpNJ3Sb3+BDhjKkppE16i4IjO3oqCx4EnAGTwHEzkopyaSLZuyuRjtjreUEjS0b3g9pwP8AprxI/wAwnQ0NASedWVvBfP8A5K+pj0vZRzd/WhtBuTVJ9msf95aT46Ewq33fr8rGh46qeaOs7aK83rf2NWuP6cT2WhcK9ya9fnc8WOqnX9Gutau1gmrQUk8O0Uk1Z/xA8UHtyR4kSrxeg5wWtResuXH6kqljoyynkSQDniJQk8rAMTam0qtPWbb3WtF5k/6AcyfYOM2UqU6slCCuzGc1BXkRrtrrd4kaSgEdz3E8f/jU5x/m+6X9DQDavWl6L5/Qr6mP7iOcu6zdotysrT7Na/8AdmT46Fwq3pv1+RoeNqlzTdaW0FPnGqz7VePyFZjPQeFe669fmerHVFvJa6H7YfWaSu90FZfe4AkjCsVzxHficzjcPHD1nTi72LOjUdSCkzdSKbRAEAQBAEAQBAEAQBAEAQBAEAQBAEAQBAEAQBAIw68f1el+3Z+VZ0P4f9ufkiv0h7KIknTlUTx1S/3ZX9uz/cacZpn/AC5en8F3g/0kV6zukzaPTBaji68lUPeqj02HtGQB7TnunmisGsRVvL2Y5v5DFVtnDLeyBiZ2hSm76MdFtRr2IoUBV9J3OEX2ZAJJ9gEh4vHUsKu3ve5LebqOHnV3HSbT6qdXWhat67iBkoMqx+zngT94kClp2jKVpJrx3kieAmldO5wTAjIORg8QeGCOHEeMulZ5ogu6yPDcp6FvPqLZv6mv7C/lE+cz9pnRR9lET9d/7Tp/4TfnnTfh/wBifmit0h7SI70t246OOJRlb8CD/wAS9qR14uPNWIEXZ3Peq1D32s7Zay1ixxxJLHPAf8TyEY0oKKySPW3OV+Jttj7C1S6ihm02oCi2skmpwAN9eJJXgJGr4qg6U0pq9nxXI206U1NZH0WROEL0g1erPWWai1EVa6UsZUssOAVz5pAGWbzcd2PbOv8AzmhGlFyd5NZpcyn/AKKbm7bjoNN1PDH6TVEnwWvAH3ljn8BIU/xBL9sOrN60euMjQ9Lera3R1NdXaLq04uN3cdRnnjJDAd/L3eE3B6YhXmqco6re7ijRWwbgtZO5w0uSETV1O7ba7SvQ5y2nICnv3Gzuj7irD3bonI6bwyp1lUjul/JcYKq5Q1XwO81FyorO5CqoLMTyAAySfulNGLk0lvZMbSV2fO/TLpNZr9QXYkVqSKk7lXxI/fPMn7uQE7nAYKOFp2/c97++BR4iu6sr8DSU1M7BVBZmICgDJJPAAAczJkpKKcpOyRoSbdkSRsbqmdkD6u4VZGdxAGI97k7oPsAPvnP4jT8Yu1KN/F5e4saWj2/afoXNqdUp3C2k1AcgcFsAGfdYvAH7vvExofiBSf8AcjlzXy+p7U0e17L6kl9HtB9H0tFPfXWin3hRvfzzKHEVdrVlPm2yfTjqxSNhNJmIAgCAIAgCAIAgCAIAgCAIAgCAIAgCAIAgCAIBGHXj+r0v27PyrOh/D/tz8kV+kPZREk6cqieOqX+7K/t2f7jTjNM/5cvT+C7wf6SI/wCuHVl9obndVUige05cn+ofgJdaDgo4bW5tkHHSvUtyOHlyQj6P6F7MXTaGisDB7NWb2s43mP4n8AJwWOrOtiJyfPLyOgoQUKaSN3IhtIA60NIte07t0YDhbCPayje/Egn3kztdD1HPCxvwuikxkUqrscm3KWZGW8+otm/qa/sL+UT5zP2mdFH2URP13/tGn/hN+edN+H/05+aK3SHtIjadAVxOPVT0erp0iagqDdeC28eJVc4VVPcMAE+JPsE47TGLnUrunfsxyt4lzg6KjBS4s7mVBMEAj/pR1oUUMa9Mv0hxwLZxUD7GHFz7sD2y6wmhalVa1R6q9/0+8iFWxsYO0czhNd1k7RsPC1ah4VouPxfeP85dU9DYSG9X838rEKWNqvdkajV9KtbarJZqbWVgVZS3Ag8CCBzEkwwGGg1KMFdGqWIqSVmzTyWaSRepKw/S7l7jTn8HUD8xlDp9f2oPx+BYaPfaZ2vWvrTVs2wDgbWSv7ict+KqR98qND01PFRvwu/v1JeMlq0mQLO1KQkzqY2She7VOAeywiHwJBLn37uB/mM53T+JcYxpLjm/gWWj6Ws3LoXNtbXfU2FmJ3c+an1VHdw8fEz5Pi8XOvNtvLgj6Xg8HDDwSSz4stbM2jZp3D1nHiPqsPAjvmvD4mpQlrRZnicLTxENWa9eKJW0mtSxFcEAOoYZIzxGZ2NOtGcVJPecRUpShJxa3ZF9bAeRB++bFJPczBxaPU9PBAEAQBAEAQBAEAQBAEAQBAEAQBAEAQBAEAQCMOvH9Xpft2flWdD+H/bn5Ir9IeyiJJ05VE8dUv8Adlf27P8AcacZpn/Ll6fwXeD/AEkR51vacrtJieVldbD7gU/1SXmhJXwtuTfzIGOVqtzipbkM+kOhm1F1OhosUgncVX9jKN1h+I/AgzgcbRdGvKD55eR0FCanBNG6kU2nz/1n6tbdp3bpBCbteR4qo3vwbI+6droim4YWN+N2UmMkpVXY5RuUsyMt59RbN/U1/YX8onzmftM6KPsoifrv/aNP/Cb886b8P/pz80VukPaRG06Arj6L6A/3bpf4Szg9If5VTzZf4f8ASib+QzccN1ubbbT6MV1ndfUMUJHMIBl8e/IX3MZb6GwyrV9aW6OfrwImMquELLiQdOxKU77oF1fDW19ve7JUSQipjffdOCd45CrkEcsnjy76TSOlnh57Kmrvi2TsNhFUWtLcdhtfq92dTpbrBUd6uqxwxts4FUJBxvY7vCVVHS2LnVjFyybXBc/IlzwtKMG7EIzsCmJD6k/223+Af9yuUWn/ANCPn8GWGj/bfkdh1w0FtnEj/wBu2tj7jlP9XEq9CStikuaa+JKxqvSIMnYlKSl1LbQUjUaVuBfFi+0Y3H/DzfxPhOa/ENBvVqcPZf31LTR1S116mPtLQPRYa3GCOR7mHcR7DPkuIoSozcJH03DYiFempxLek0z2uErG8zcAP+T4D2zGlSlVkoxWZnWrQpQc5uyRJ2l6O6ZUVWpqYqoBYopJIHEk47511PBUYxScU7HF1MbWnNyUmr+JYfZ9VWr0/ZVomVtzuqFzhVxnEwdGFOvDUVt/wM1WqVKE9eTecd/qb2TiCIAgCAIAgCAIAgCAIAgCAIAgCAIAgCAIAgCARh14/q9L9uz8qzofw/7c/JFfpD2URJOnKonjql/uyv7dn+404zTP+XL0/gu8H+kjE62ujbanTrfUpazT5yBzZD6WB3kEZ929NmhsYqNVwm8pfyY4yi5xut6ISnXlMbro30o1OhYmhhut6SMN5G9pGQQfaCDImLwNHEr+4s1xW83Uq86Xsm/2n1pa21CiCunIwWQHf9uCxIX8M+2QaWg8PCWtJuXg9xvnjqklZZHDknme/j75cK25ENnluU9C3n1Fs39TX9hfyifOZ+0zoo+yiJuu/wDadP8Awm/POm/D/wCnPzRW6Q9pEbzoCuPovoD/AHbpf4Szg9If5VTzZf4f9KJv5DNxGXXfpGNWntHoo7ofZvhSPyH8Z0GgKiVScOaXu/5K/SEbxUiIp1BVEidA+sSvR6cafUVuyoSUavBOGJYhlYjvJ4g9/Lhk0OkdETr1drTaz3plhhsWqcdWSKdNusn6VU1GmRq634Oz432HeoVSQoPecnI4cJ7gND7GaqVXdrcluFfGa8dWKI8l6V5IfUn+22/wD/uVyi0/+hHz+DLDR/tvyJb2zs5dTRZS/o2IVJ7xkcCPaDg/dOZo1XSqRqR3p3LOcdeLiz5t2ts2zTXPTaN10OD4HwI8VI4id9QrQrU1UhuZz9Sm4S1WW9BrLKbFtqYo6HKsOY+Y7iO8T2rSjVg4TV0zyMnF3RKGzus/TXIE1+n84fWVRZWfbusd5PcM++cti/w65PsWkuT3/L+C3w+k3DO7T8C5q+szRUKRotOWc95UVp959I+7H3zDC/hyUXnaK8N/36mVfSrnvbk/E7rovtI6nR0XNjesrBbHAb3JsDuGQZX4uiqNaVNbk/cbqU9eCkNd+1ab3XflSV1T9eH+3wJ1L9Cp/r8TaSSRRAEAQBAEAQBAEAQBAEAQBAEAQBAEAQBAEAQDi+srovfr0pWjcBrZy2+xUcQAMYB8JbaKxtPCyk6l87biLiqMqqSRwp6p9f8Av6b/AKj/AP1y4/PcNyfRfMhf0FTmSb0D2NZo9ElN27vqzk7pyPOYkccDuM57SOIhiK7qQ3O2/wAixw9N04KLOhkI3HB9KerKjUsbKG+j2McsAM1Me87vDdJ8Rw9kuMHpmrRShNay9/Uh1sHGbusmcXb1U68HANDDxDsP5FJbx07hms0+n1IjwFQ22w+qN94Nq7VCj6lWST7C7Abv3A+8SLiNPK1qMc+b+Rtp4DO82c11mpUmuNVKhUprrrCryGAW/HzuPtzLDRDnLD683dybfwI+M1VUtHgcqqFjgcSeA954CWTaSuyLHefU1KbqhfAAfgMT5y3d3OjWSI660ei2q1l1LaesOqVlWO+i4O9nkxEvNEY2jh4SVR2u1wZBxlCdRrVRxX/pvtL1A/6tf/lLj84wne9z+RD/AKOtyJm6I6J6NFRVaN10rCsMg4PvHAzk8ZUjUrznHc2y3oxcYJM28jGwxNq7Or1NL03LvI4wR/MEHuIOCD4ibKVWdKanB2aMZwUlZkLdIOrPWUMewX6RX3FSA4H+JCRx+zn7uU6zDaaoVF/c7L93o/mVNXBTi+zmjRU9FNcx3RpNRn21so+JgB/OTXj8Mld1F1NCw9V/tZ2XRTqttZ1s12EQceyU7zt7GZeCr7iT7pU4zTcFFxoZvn8iXRwLveZpdT1a7QDsEpBUMQp7SsZGTg43uGRJkNM4XVWtLPjk9/Q0vBVb5I6jqz6J63R6trL6glbVMmd9G47yEcFYn6plbpbHYfEUVGnK7TvufiScJQqU53kiUZzxYmg6WdEtPr0AtBWxR5li43x7D+8vsP3Y5yZg8dVwsrw3cVwNNahGqsyKdr9WOupJ7NV1C9xRgrY9qORg+wFp0tHTWGmu32X45+9fQrZ4KpHdmaG3ovrlODpNR91TsPxUESYsfhn/ANRdTQ6FRftZl6XoNtCz0dLYPt7qfnImuelMJHfNel3/AAZLC1XwJn6B7Iu0miSi/d3lLnzSWADMWxkgceJnJ6Qrwr13Uhudt5b4em6cFFmbrv2rTe678qSpqfrw/wBvgWFL9Cp/r8TaSSRRAEAQBAEAQBAEAQBAEAQBAEAQBAEAQC3dcqjLMAOXE44+HvmLklm2eqLeSMS3a9SkjOSBkjlujxYnAQfaxNUsTTXH78eXqbY4ebzt9fLn6Gpu6WKcioAhPTtbIqX3cN5ye4ADP85DlpKLvqLJb2931J0dGTSW0yb3RW9/BeZrR0sssLFfMqqG87YG+/HCqOYTeJA7yBk54SKtJym21lGObfF/K5LeiY04pSznLJLgub8bI1mj6VX9rmyw7j8CAB5meRUY+r4HOe+Q6Wk6207csn7vLyJ1bRNHZWprtL3+fmbanpZajmq7cDqcb+D2beG9jioPA7wzz5SdHSc4zdOpa648PXl5lfPRUJwVWldp8OK8uduXvNpT0qryVtU1WLxKsRg8M5V/RI8MkZ7sybSx0ZzVOStLl8nxINXR84w2kXrR5rh5rejgNl9blqsRfSLELEqUO46qSSAQfNYgcO6drV0BFpbOVn47r/fmc7HHtPtI6jTdaez2GWNtZ8GrJP8AQSJXy0Jik8kn6/OxIWNpM1e3utmoIV0lbu55PYN1B7d3O83u4SRh9BVG71nZclm/kaqmOil2CJNRe1js7sWZyWZjzJJyTOnhCMIqMVZIq5ScndnR9XOxTqtfUMeZSRbYe7CnKj72wMeGfCQNK4lUcPLnLJffkSMJTc6i5I+g5xBeCAIAgCAIAgCAIAgCAIAgCAIAgCAavXftWm9135Ukap+vD/b4Eql+hU/1+JtJJIogCAIAgCAIAgCAIAgCAIAgCAIAgGBrtq11nc9OzGQi43seLE8EX2kgTRVxEYPV3vl97jfTw8prW3Lm/vN+COd1PSJ7N7cZN1fTfJ7BP83Brm8AMA+B5yunjpSvq7lvfBfNllDARhbXvd7l+5/CKNSdoFwX32StfNa447Zz+5UvKvPgvIcSe6QnXck5Xaiv3cX4Ll6epOWGUGoWTk90f2rxk+Pr6Gt7ZtQwqTFdYJO7nzVA4s7t9YgcSx+7wkRznXkoRyj95vmTlThhourPtS5/BLh5FnX6xWwlfCpPRB5se92/xH+QwJqr1E+xD2Vu+bNuHouN6lT23v8ADwXgi5edzTVr32sbD9lcon3Z3zM59ihGPGWb8ty+JhD+5iZS4RVl5vN/A1+RIliabDaB36qbO/Bqb3143f6GX8JLr9unCp6P0+hCw3Yq1KXD2l5P6llwdRQ2nyO0IIoYnHPnWT+63HHg2O4mWGhsRSjiqTxG6LTXy67iFpahUVCpKh+5Wkvj58yP9TobKzh0YY58OX3ifWsNpbBYn9Kqm+W59HZnzyvo/E0fbg14711WRi7w8RLAiWZVOJAHEngAOJPuE8bSV2NVnS9HOhGr1jHdUVopw72cN3xHZ+kT9wHtErK+mMLSuoy1muCz6vciXDBVnZyVk+ZNPRvYFGzqNxCBk5sscgFjyyTyA7gO73kk8pjMbPET2lR25ckWtCgoLVgrmy8o0+tr+NfnIW2p95dSTsandfQeUafW1/GvzjbU+8uo2NTuvoPKNPra/jX5xtqfeXUbGp3X0HlGn1tfxr8421PvLqNjU7r6DyjT62v41+cban3l1Gxqd19B5Rp9bX8a/ONtT7y6jY1O6+g8o0+tr+NfnG2p95dRsandfQeUafW1/GvzjbU+8uo2NTuvoPKNPra/jX5xtqfeXUbGp3X0HlGn1tfxr8421PvLqNjU7r6DyjT62v41+cban3l1Gxqd19B5Rp9bX8a/ONtT7y6jY1O6+g8o0+tr+NfnG2p95dRsandfQeUafW1/GvzjbU+8uo2NTuvoPKNPra/jX5xtqfeXUbGp3X0HlGn1tfxr8421PvLqNjU7r6DyjT62v41+cban3l1Gxqd19DA1GpR9Vp9x1bAtzukH6q+EjynGVeFnf2vgb4wlGhPWVs4/E3MmEMQBAEAQBAEAQBAEAQBAEAQBAKEwDldq9JC5ZNOwVE/WXniq+xB9Zj3ePd4ipr4/WvGk7Jb5fLmy4w+j1BKVZXb9mHF+fJGlG2LbSSLGqorHnuQpsfwzwwznuUcB92ZBWLqVHdO0FvfF/V8ic8DSpJRcdactyzsvouZbr2xdc5Ic1UoN5sBTugcBzHnWNyHiT4TCOMq1Zt31YLf982ZzwNCjTScdabyW/f8AJGLq+kV7sSrFF+qoAOB7yOJ8T4zRV0jWlLsuy4Ik0tF0IxSkrvi8y/dti+ulc2HtLfP5L5qcQo5fWOT7gvjNs8XWp0ld9qWfp9TTTwNCpWlaPZjlxzf0ME7c1HrD+C/KRljq/e/glfl2G7vvfzM3bG2L0tKCw4rCoeC8wo3jy/ezJGKxlaFTVUt1lwI2DwFCdJTlHfd8d18uPIwvLmo9YfwX5SP/AF1fvfwSfy3Dd33v5mbpdsXtTd+kO8m444Ly3txu7/Ev4SRTxdaVKeeas/gRauBoQrQ7OTuuO/eviYflzUesP4L8pH/rq/e/glfluG7vvfzM3WbXvatLVsIz5lgwvBwM55fWXj7w0k1cXWdONSL8H5/Ui0cDQVSVKcfFb930Z40G3bCSltmA3BXwuaz3HlxU94+/ujD6RrPsTna+58n8uYxOi6CSnCF7b1zXz5F2jbFqM9N7lDnG+FXeQjkeA85D4eHETNY6spOlWl68voYS0fh5QVahG/hzXwZtNj9I3ptNWrwc4xaMcjyJI9JD3H/8JOGx8qVTZ4jr98CLidHQq09rhvWP3x8DsnRXXBAZTx4gEHvHvl21GSzzRRJyi8smWfJ1Pqq/gX5THY0+6uhnt6vefVjydT6qv4F+UbGn3V0G3q959WPJ1Pqq/gX5RsafdXQber3n1Y8nU+qr+BflGxp91dBt6vefVjydT6qv4F+UbGn3V0G3q959WPJ1Pqq/gX5RsafdXQber3n1Y8nU+qr+BflGxp91dBt6vefVjydT6qv4F+UbGn3V0G3q959WPJ1Pqq/gX5RsafdXQber3n1Y8nU+qr+BflGxp91dBt6vefVjydT6qv4F+UbGn3V0G3q959WPJ1Pqq/gX5RsafdXQber3n1Y8nU+qr+BflGxp91dBt6vefVjydT6qv4F+UbGn3V0G3q959WPJ1Pqq/gX5RsafdXQber3n1Y8nU+qr+BflGxp91dBt6vefVjydT6qv4F+UbGn3V0G3q959We6tHWpytaKfEKAfxAnsacIu6SMZVZyVpNsvzMwEAQBAEAQBAEAQBAEAQBAEAQDS9Idm36gCtLFrrPp8yzez3ezvkLGUKtZakZWXHmTsFiKNB68460uHI02u6IWvhEsRKk9FfOJz3s3Di5/lyEg1tF1J2jGSUVw+L8SwoaWpwbnKLcnvfwXJDXdD7WColiLWnog5ySfSZuHFj/IYE8raLqSSjGSUV93YoaWpwbnOLcnvfhyXgUv6HW9klaWIAPOcnOWfl4cgOAHtJ74noqezVOMlbe/FiGl6e1dWcW3uXgvrxMavoJbkb1iYyM4znHfjhzmqOhZ3V5Kxvlp2Fnqxdy9r+ht1ljP2lYyeA87gBwUcu4ACZ1tE1Kk3LWRrw+mKVKmoar+vE8aboPYrqWsrKhlJAzkgEE93hMaehpxmm5LIyq6bhKDiou7TGp6FXO7ObK8szN9bvJPh7YqaHqTm5ayzFLTVKEFDVeSSLf8AYS71tf8AV8ph+SVO8jZ+e0+4zI0PQ21C+bKyHrdO/vHA8u5gDN1HRM4XvJZpo0V9MU6ijaLyaZj/ANhLvW1/1fKafySp3kb/AM9p9xmTpOhtqrYjWIVsXuzwZTlDy949xM3UtEzjGUXJWf8APAj1tMU5SjOMXeL93FGN/YS71lf9Xymn8lqd5Ej89p9xmVqOh1r1oGsTfTzQ3HBT6oPDmvIHw9031NFTnBJyV1lfw+hGpaXp06knGL1Xnbx8PMr/AGPtars3sQlONbDORk+cp4cVPMeB989/K5yp6k5LLc/h5D82pxrbSEWk/aXPx8zcdG9m36dTXY6PX9XGd5fZxHo/6SbgqFWhHUnK64EDHYijXlrwi0+PibuTiAIAgCAIAgCAIAgCAIAgCAIAgCAIAgCAIAgCAIAgCAIAgFivV1tY1YYF0Csy585Q2d0kdwOD+EycJKKlbJnl+BdssCgsxCgDJJOAB4knkJ4k27I9KqcjI4gzwFYAgCAYWp2rTWqs1i7r2LUpHnAuzboXK5454eybI0pybSW5X9DFySzM2azIQBAMXZ20K70L1NvKGdM4I4oxRhgjxBmdSnKm7S8H1zPE09xhX9J9GlvYtqaVsyF3S4yGPAKe4N7Dxm1YSu4a6g7c7GO0je1zbyOZiAIAgGM2vrFy0Fv0jI1gXB4qpVSc4xzYcMzNU5ODnbJO3qeayvYyZgeiAeEuUkqGBK43gCCRkZGR3ZE9s94ue54CjNgZPIQDWbN6R6TUPuUaiqx8Z3VcFseOOc31MNWprWnFpeKMVOLyTNpNBkIAgCAIAgCAYm0tpU6dQ99iVKSFBchRkgkDJ78A/hNlOlOo7QV34GMpKO9mXNZkIAgCAIAgCAIB4ptVxvKwYHkQQRw4HiJ6007MXua67pFpEvFDaioXEhQhcb2TyGO5jngOfGblhqzhtFF6vMw2kb2ubSaDMQDxVarDKsGGSMggjIOCOHeDPWmt4vc9zwCAIAgCAR30l1TV27XdGKOmk0xDKSrD9bxBHES4w0FOFCMldOUv/kjTveVuSLO3dLYv0/T9tqLVOgXUYexmbf37QcAeijbvFAApGRjHCZ4ecXsquql29Xdwy/jm8/ExnF2krvcWNZtABdIlepP0VtO7C19ZbQpt3gCp1KBmynHFZwOf7oEyhSbdRyh201kop5f9uSzyu/mJSfZSeVuZtdCLrtVo6rNU7D6ELnahyqWslqBWzgead7JwBnkeHCR5unClUnGH7rK6zSaf34eZktZzim+HAwdLfaOyv+k3ljtR9PuGwmrszdYpTc5N7CckcAMAADbJQ7VPUX6ale2d7J3uY3krSvxt6HnR7Y7TX0iuy1RbffVYjaqx7MBLcb2m3dzT8UyuDnA9+PZ0NXDy1kslFp6qS3r92+W/O+QU25q3jx+7GLsO5adNWld9otG0q67k7VyVU6m0AFM+bvjJb97HHM2YhOpVcpRVtRtOy7q4+HDkYxyirPj8S/qtpv2lh+k3DXLrhXXpw7BTV2gAH0f0WrNWWLkc++Yxox1V2Fs9S7lb91u9vT1sre4ycnd5533F22+79Nf9JvzTtQUInaHstxra1ZSnJh5558sDGO/FRh2aeos6d27Z3s3e/Dd68Qm83fcyr7ZJ2hX2Vlin6a1NiPqXZiuHBzo93s66ycbrZyeHiSPFQth3rJPs6yeqt+X7t7fNBzeurc+fwOh6CgnRWbp49vqsH29vZj+ch4622V+UP/VG6l7PU5DQbe+jaKiit6k1COK9Rpbqy11jvaAzZ3hngS2cNnhxEsauG21edRpuDTcZJ5JJZLd6WyI6qasElv4o3TNqC21Lq7r2fTNYtFQYmsE6dGz2f1jkghTkAjgOJzFSp2oQlFJSs5Pj7TW/hl95Gztdp38jWUa4sHGh1Wo1G9s+57ibXsKW7g7Igk5qtJLeauOXLhJEqdrOvBR7cUskrx4+a3Zu/mYKXdbeR7t6R9sM06h2CbJvZiruALVFXHOcdquefMZ7sxHC6jtOP/UivTP3Poz11G12X+33lxNTqad1q777bL9l2ajddi47VRWVZE5L6ZGAOPDmZhq0qmUopJVEssuy773x3cReSV0+HvMTZaJqL1XS6u+17NnXDtGtdmS0tSeFnNWyQSoPm8OAzx21XKnTbqwSSnHKyzXa4cuT4+J5DN9l8PeY39q9S6HUK7hb6foNa5YAans62DgZwDvvYuefmD7s/wCipReyazi9dv8A/F3l0SdvEx2s3nw3epm9Ktpmh3rruuW3SrplDPqrFL8EJZNMARepGd93PPe48JqwlHXSlJLVlrborLzlvj4JGVWTjknmrcfh/Jc1BNGs2sarLBqezWylC7HfBpyzCs8LNw8F4HdwFHhPI/3KNBTS1L2bsue5vhdb+e89zjKdt5Zq2jYNJrLKtWrqukDbqau3U2pYCfPLuqmrI4bg5FZ66cdtTjOFnrcYqKa5WV7+fieJy1Hnw53O92fozVpSDZZaWUuzWNvMSy5OO5VzyUcB3SoqT16l7JeC+/eSUrRI+6M9op2W9xVlOnt+ibi7uLDX6FjEnfymcEFeI5S6xWq1XUMnrLWvnlfet1s9+/zI0E0435O3mZHRPaF1hVjrEVzRcdQjaiy60NjIc6VkC6fs2+qvAg449+vGU4QTSg7XWq7JK3LWT7V1zFJyed+Za022HGjtVbrD2dumS/VVah9RWa3P6Syt3yamA9JR6OQRMpUIutFuKzUtWLSi7rcmlv8ABvfawUpKLXK12Xb9pslerbT6i6zSVXaNlt7R7MZsH0hRdks6AbuRkjiR4zyNJSlBVIJTanlZLh2ctyd9x65Na1nlke9q7be36a+n1FgTt9AtTqzboDsqsUB4FSc5+q3tEwpUIw2aqRV7VLp+Cbz+7oOTblZ8UZe12SjVJp9TrNTTp00xep+2dXssNrb+bBxtdRu4Q5HHkZrpKVSi6lOCcr5qyyVuXC+d37zJ2jLVbdrGLqdoXtr7VbUpRamqrWpLNTZXvVeZhV0gQpcHBbzic5PdgTZGnTVCLUNZOLu1FPtZ75XurZZcvMx1p678+fDyNjsTaGNqWVNcdQXa4qa73K1KrAdnbpfQrK+iHHEn3maa9O+FU1HVtbelm+alvfiuBnCX9y173ueOmCNq9Z9GSlr0ooc2BXRd2y9WrrJ3yBlUDkfaBmWDaoUdq5arbVt+6Ob3c3boeVbzlqpXsabV7eY6TTPbfhqEspv066h9PfZZWy1lkas/pLBjPZnh54kmOGSrTjCOTs4ytrJJ3ed9y8fAw13qpv1RujtErtXdNpuNjYSpL3VqMUZK26QHcZDz3zxBI9ki7K+Euo2tvbSzz4S338PBmzWan9/wazojtG6yytn1aLYUu+kVtqLLLc7pIP0NkC0bjAeicEcOOZuxlOEItKGV1quyS/8AK95XXP3Guk5uzb53/wCLcDzs/aBbS6isasB6zRvao6uyzTW5YkgWk50zsBhgvLK47plUppVoS1MnrWjqpSXp+5LhffZmSb1Wr+t/uxlaTVnVNs6tLNTTXcutDgah3Z9xqyCLyd51z6L8904BGZrnBUY1ZNJtOFskrXvw3LxXM9TctVZreWejmouA2fc2pvsa67UUOr2E1stYvVPM5b36IHe9IknJ5YyxEab2sFBJJRkrLO71b58s924xhrLVd3xK9DdoXW30s+pQWntvpNLamx7WOGwPojIFo3GAwVPLvOYxtOnCEkoZZar1Vb/yveV1z9x5Sc202+d/+LHno21pGzHbVahzrK7q7Q1rEEClmUqM+a43R5487mSTPcSoXrxUEtRprLxt0fLcex1uzdvO9zddVQrGjKrYzWI7rajOW7MiyzA3D+rJHEgYyeMjaVcnXu1k0rO29WXX7RnhlaFjF6FbU09CNptSyrqzqn30ZTv2O9pKOBjLDG753IYzwEzx1GrUaq01eGqrPgklmvDyPKMopWe+5hdGdoX2auvtNSiXdvcLqX1NhsZRv4QaIpuVhQFYODxA4niRNuKp04UnqwvG0bNRVr5Z617u+aafwMacpuWfN8fgU2HdaV0Fzam921GovodWtY1lANQAAv7w3Ad70vbwGPK0Yf3YKKWrGLWWd+zx9d24U9ZqLu97MLZzCrSPXTqbku8oJTYO1YvWG1Lqp3GOAWBJJx5xHHOJuq9uspTgnHUussnaK4rk+nA8irQsnnczek9tlOoOnOpNKJpl7Cy/V20Zcs+85dVP0h1wvmMcY95M1YWMZ09pqazcu0lFPLLK37U8818D2prKVk+HFkiaAsaq98hn3F3ivok4GSOA4EymnbWdtxKW7MvzE9EAQBiAIBTdHLEXBWAMQCmIAxAGIBXEApiAVgFMQCsAoBAAEArAKAQBiAMQBiAAIBWAUxAGIAAgDHdAGIAIgDEAYgFYBTEAYgDEAbo8IuCuIAxAKYgFcQCgEAYgDEAriAUxABEArAEAQBAEAQBAEAQBAEAQBAEAQBAEAQBAEAQBAEAQBAEAQBAEAQBAEAQBAEAQBAEAQBAEAQBAEAQBAEAQBAEAQBAP/9k="/>
          <p:cNvSpPr>
            <a:spLocks noChangeAspect="1" noChangeArrowheads="1"/>
          </p:cNvSpPr>
          <p:nvPr/>
        </p:nvSpPr>
        <p:spPr bwMode="auto">
          <a:xfrm>
            <a:off x="307975" y="8651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pic>
        <p:nvPicPr>
          <p:cNvPr id="1030" name="Picture 6" descr="http://www.solutionsforwater.org/wp-content/uploads/2012/02/IGRAC-logo-txt-cmy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132" y="4585726"/>
            <a:ext cx="1828800" cy="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" y="966842"/>
            <a:ext cx="4544112" cy="92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0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5725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Overall objectives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-2434" y="1412776"/>
            <a:ext cx="9144000" cy="379253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dirty="0"/>
              <a:t>To support a long-term joined vision and cooperation on the shared groundwater resources of the upper Limpopo region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dirty="0"/>
              <a:t>To understand how to enhance overall water storage, including using the aquifer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dirty="0"/>
              <a:t>To facilitate joint management and better groundwater governance, focused on coordination, scientific knowledge, social redress and environmental sustainability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dirty="0"/>
              <a:t>To reduce poverty and inequities and to increase prosperity, livelihoods and food security in face of climate chance and variability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dirty="0"/>
              <a:t>To contribute to the building of trust and transparency related to the use and development of the shared aquifer resource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600" dirty="0"/>
              <a:t>To encourage the states to enter into agreements on their shared aquifer(s)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5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343543"/>
            <a:ext cx="9144000" cy="424569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ZA" sz="1400" b="1" dirty="0"/>
              <a:t>To increase the recognition of the importance and vulnerability of the </a:t>
            </a:r>
            <a:r>
              <a:rPr lang="en-ZA" sz="1400" b="1" dirty="0" err="1"/>
              <a:t>transboundary</a:t>
            </a:r>
            <a:r>
              <a:rPr lang="en-ZA" sz="1400" b="1" dirty="0"/>
              <a:t> </a:t>
            </a:r>
            <a:r>
              <a:rPr lang="en-ZA" sz="1400" b="1" dirty="0" err="1"/>
              <a:t>Ramotswa</a:t>
            </a:r>
            <a:r>
              <a:rPr lang="en-ZA" sz="1400" b="1" dirty="0"/>
              <a:t> aquifer</a:t>
            </a:r>
            <a:endParaRPr lang="en-GB" sz="1400" b="1" dirty="0"/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ZA" sz="1400" b="1" dirty="0"/>
              <a:t>To improve the understanding of the socio-economic importance of the aquifer area and the inequalities in water security across the population </a:t>
            </a:r>
            <a:endParaRPr lang="en-GB" sz="1400" b="1" dirty="0"/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ZA" sz="1400" b="1" dirty="0"/>
              <a:t>To improve the understanding of the extent and hydrogeology of the </a:t>
            </a:r>
            <a:r>
              <a:rPr lang="en-ZA" sz="1400" b="1" dirty="0" err="1"/>
              <a:t>transboundary</a:t>
            </a:r>
            <a:r>
              <a:rPr lang="en-ZA" sz="1400" b="1" dirty="0"/>
              <a:t> aquifer resources under present and future climate and population projections</a:t>
            </a:r>
            <a:endParaRPr lang="en-GB" sz="1400" b="1" dirty="0"/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ZA" sz="1400" b="1" dirty="0"/>
              <a:t>To assess the feasibility and best options for managed aquifer recharge (MAR) for securing the buffer and controlling the water quality, using wastewater, flood and storm water</a:t>
            </a:r>
            <a:endParaRPr lang="en-GB" sz="1400" b="1" dirty="0"/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ZA" sz="1400" b="1" dirty="0"/>
              <a:t>To assess the feasibility and best options for small-scale irrigation (ag-water solutions) </a:t>
            </a:r>
            <a:endParaRPr lang="en-GB" sz="1400" b="1" dirty="0"/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ZA" sz="1400" b="1" dirty="0"/>
              <a:t>To establish national and cross-border dialogue and cooperation on the </a:t>
            </a:r>
            <a:r>
              <a:rPr lang="en-ZA" sz="1400" b="1" dirty="0" err="1"/>
              <a:t>Ramotswa</a:t>
            </a:r>
            <a:r>
              <a:rPr lang="en-ZA" sz="1400" b="1" dirty="0"/>
              <a:t> and further encourage international cooperation on </a:t>
            </a:r>
            <a:r>
              <a:rPr lang="en-ZA" sz="1400" b="1" dirty="0" err="1"/>
              <a:t>transboundary</a:t>
            </a:r>
            <a:r>
              <a:rPr lang="en-ZA" sz="1400" b="1" dirty="0"/>
              <a:t> aquifers in the SADC region</a:t>
            </a:r>
            <a:endParaRPr lang="en-GB" sz="1400" b="1" dirty="0"/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ZA" sz="1400" b="1" dirty="0"/>
              <a:t>To develop tools for shared and harmonised management and monitoring of the groundwater resources</a:t>
            </a:r>
            <a:endParaRPr lang="en-GB" sz="1400" b="1" dirty="0"/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ZA" sz="1400" b="1" dirty="0"/>
              <a:t>To develop human and institutional capacity for shared and harmonised management and monitoring of the groundwater resources</a:t>
            </a:r>
            <a:endParaRPr lang="en-GB" sz="1400" b="1" dirty="0"/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ZA" sz="1400" b="1" dirty="0"/>
              <a:t>To publish and disseminate results and findings</a:t>
            </a:r>
            <a:endParaRPr lang="en-GB" sz="1400" b="1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5725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Specific objectives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5725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Activities and outputs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0" y="1412776"/>
            <a:ext cx="9144000" cy="379253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en-ZA" sz="1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sz="1400" dirty="0"/>
          </a:p>
          <a:p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25760" y="1318915"/>
          <a:ext cx="8892480" cy="4087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7888"/>
                <a:gridCol w="4339276"/>
                <a:gridCol w="3275316"/>
              </a:tblGrid>
              <a:tr h="2403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300" dirty="0" smtClean="0">
                          <a:effectLst/>
                        </a:rPr>
                        <a:t>Objectives</a:t>
                      </a:r>
                      <a:endParaRPr lang="en-GB" sz="13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3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</a:rPr>
                        <a:t>Activities</a:t>
                      </a:r>
                      <a:endParaRPr lang="en-GB" sz="13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</a:rPr>
                        <a:t>Output</a:t>
                      </a:r>
                      <a:endParaRPr lang="en-GB" sz="13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/>
                </a:tc>
              </a:tr>
              <a:tr h="429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</a:rPr>
                        <a:t>A, F</a:t>
                      </a:r>
                      <a:endParaRPr lang="en-GB" sz="13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Multi-stakeholder engagement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Report on Joint strategic action plan (SAP), International conference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</a:rPr>
                        <a:t>B</a:t>
                      </a:r>
                      <a:endParaRPr lang="en-GB" sz="13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Socio-economic and institutional baseline assessment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Report on </a:t>
                      </a:r>
                      <a:r>
                        <a:rPr lang="en-ZA" sz="1300" b="1" dirty="0" err="1">
                          <a:effectLst/>
                        </a:rPr>
                        <a:t>Transboundary</a:t>
                      </a:r>
                      <a:r>
                        <a:rPr lang="en-ZA" sz="1300" b="1" dirty="0">
                          <a:effectLst/>
                        </a:rPr>
                        <a:t> diagnostic analysis (TDA)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</a:tr>
              <a:tr h="475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</a:rPr>
                        <a:t>C</a:t>
                      </a:r>
                      <a:endParaRPr lang="en-GB" sz="13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Hydrogeological characterisation (air-borne geophysics)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Hydrogeological </a:t>
                      </a:r>
                      <a:r>
                        <a:rPr lang="en-ZA" sz="1300" b="1" dirty="0" smtClean="0">
                          <a:effectLst/>
                        </a:rPr>
                        <a:t>maps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 smtClean="0">
                          <a:effectLst/>
                        </a:rPr>
                        <a:t>Report </a:t>
                      </a:r>
                      <a:r>
                        <a:rPr lang="en-ZA" sz="1300" b="1" dirty="0">
                          <a:effectLst/>
                        </a:rPr>
                        <a:t>on hydrogeology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</a:tr>
              <a:tr h="424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</a:rPr>
                        <a:t>D</a:t>
                      </a:r>
                      <a:endParaRPr lang="en-GB" sz="13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Buffer assessment and MAR solutions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Report on </a:t>
                      </a:r>
                      <a:r>
                        <a:rPr lang="en-ZA" sz="1300" b="1" dirty="0" smtClean="0">
                          <a:effectLst/>
                        </a:rPr>
                        <a:t>MAR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</a:rPr>
                        <a:t>E</a:t>
                      </a:r>
                      <a:endParaRPr lang="en-GB" sz="13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Ag-water solutions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Report on ag-water </a:t>
                      </a:r>
                      <a:r>
                        <a:rPr lang="en-ZA" sz="1300" b="1" dirty="0" smtClean="0">
                          <a:effectLst/>
                        </a:rPr>
                        <a:t>solutions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</a:tr>
              <a:tr h="332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</a:rPr>
                        <a:t>G</a:t>
                      </a:r>
                      <a:endParaRPr lang="en-GB" sz="13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Hydrogeological model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Calibrated model, Scenario assessments, Report on modelling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</a:tr>
              <a:tr h="428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</a:rPr>
                        <a:t>G</a:t>
                      </a:r>
                      <a:endParaRPr lang="en-GB" sz="13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Joint database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Joint </a:t>
                      </a:r>
                      <a:r>
                        <a:rPr lang="en-ZA" sz="1300" b="1" dirty="0" smtClean="0">
                          <a:effectLst/>
                        </a:rPr>
                        <a:t>database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</a:tr>
              <a:tr h="270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</a:rPr>
                        <a:t>H</a:t>
                      </a:r>
                      <a:endParaRPr lang="en-GB" sz="13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Training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Training material, Trained staff in relevant organisations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</a:tr>
              <a:tr h="467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</a:rPr>
                        <a:t>I</a:t>
                      </a:r>
                      <a:endParaRPr lang="en-GB" sz="13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Coordination and scientific documentation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</a:rPr>
                        <a:t>Progress reports, Scientific </a:t>
                      </a:r>
                      <a:r>
                        <a:rPr lang="en-ZA" sz="1300" b="1" dirty="0" smtClean="0">
                          <a:effectLst/>
                        </a:rPr>
                        <a:t>papers</a:t>
                      </a:r>
                      <a:endParaRPr lang="en-GB" sz="13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2345" marR="6234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9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234462" y="267348"/>
            <a:ext cx="8509488" cy="738554"/>
          </a:xfrm>
          <a:effectLst/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en-US" altLang="en-US" sz="3600" b="1" dirty="0" smtClean="0">
                <a:latin typeface="+mj-lt"/>
              </a:rPr>
              <a:t>	Resilience in the Limpopo Basin Program</a:t>
            </a:r>
            <a:r>
              <a:rPr lang="en-US" altLang="en-US" sz="2400" dirty="0" smtClean="0">
                <a:latin typeface="+mj-lt"/>
              </a:rPr>
              <a:t>   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endParaRPr lang="en-US" alt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89206" y="1243013"/>
            <a:ext cx="4648200" cy="381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</a:rPr>
              <a:t>WHY  </a:t>
            </a:r>
            <a:r>
              <a:rPr lang="en-US" b="1" dirty="0" smtClean="0">
                <a:solidFill>
                  <a:prstClr val="white"/>
                </a:solidFill>
              </a:rPr>
              <a:t>RESILIM </a:t>
            </a:r>
            <a:r>
              <a:rPr lang="en-US" b="1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95800" y="1624014"/>
            <a:ext cx="4648200" cy="12763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buFont typeface="Arial" pitchFamily="34" charset="0"/>
              <a:buChar char="•"/>
              <a:defRPr/>
            </a:pPr>
            <a:r>
              <a:rPr lang="en-US" sz="2200" b="1" dirty="0">
                <a:solidFill>
                  <a:prstClr val="white"/>
                </a:solidFill>
              </a:rPr>
              <a:t>Climate change, Demographic change and Globalization of </a:t>
            </a:r>
            <a:r>
              <a:rPr lang="en-US" sz="2200" b="1" dirty="0" smtClean="0">
                <a:solidFill>
                  <a:prstClr val="white"/>
                </a:solidFill>
              </a:rPr>
              <a:t>economic </a:t>
            </a:r>
            <a:r>
              <a:rPr lang="en-US" sz="2200" b="1" dirty="0">
                <a:solidFill>
                  <a:prstClr val="white"/>
                </a:solidFill>
              </a:rPr>
              <a:t>systems 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95800" y="2900365"/>
            <a:ext cx="4648200" cy="104298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Presents enormous challenge  to society world wide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5800" y="3943351"/>
            <a:ext cx="4648200" cy="1214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000" b="1" dirty="0">
                <a:solidFill>
                  <a:prstClr val="white"/>
                </a:solidFill>
              </a:rPr>
              <a:t>Conceptualized and operationalised to complement the </a:t>
            </a:r>
            <a:r>
              <a:rPr lang="en-US" sz="2000" b="1" dirty="0" smtClean="0">
                <a:solidFill>
                  <a:prstClr val="white"/>
                </a:solidFill>
              </a:rPr>
              <a:t>existing capacity development needs and </a:t>
            </a:r>
            <a:r>
              <a:rPr lang="en-US" sz="2000" b="1" dirty="0">
                <a:solidFill>
                  <a:prstClr val="white"/>
                </a:solidFill>
              </a:rPr>
              <a:t>initiatives in the </a:t>
            </a:r>
            <a:r>
              <a:rPr lang="en-US" sz="2000" b="1" dirty="0" smtClean="0">
                <a:solidFill>
                  <a:prstClr val="white"/>
                </a:solidFill>
              </a:rPr>
              <a:t>Basin</a:t>
            </a:r>
            <a:r>
              <a:rPr lang="en-US" sz="2400" b="1" dirty="0" smtClean="0">
                <a:solidFill>
                  <a:prstClr val="white"/>
                </a:solidFill>
              </a:rPr>
              <a:t>.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157789"/>
            <a:ext cx="9144000" cy="17002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b="1" dirty="0" smtClean="0">
                <a:solidFill>
                  <a:prstClr val="white"/>
                </a:solidFill>
              </a:rPr>
              <a:t>Ability of a socio-ecological system to anticipate and reduce risk or adapt to shocks or disturbances (e.g. climate variability and change). </a:t>
            </a:r>
          </a:p>
          <a:p>
            <a:pPr algn="just">
              <a:defRPr/>
            </a:pPr>
            <a:r>
              <a:rPr lang="en-US" sz="2400" b="1" dirty="0" smtClean="0">
                <a:solidFill>
                  <a:prstClr val="white"/>
                </a:solidFill>
              </a:rPr>
              <a:t>This includes the ability to “bounce back” from negative impacts or to “bounce forward”, transforming a challenge into an opportunity</a:t>
            </a:r>
            <a:endParaRPr lang="en-US" sz="2400" b="1" dirty="0">
              <a:solidFill>
                <a:prstClr val="white"/>
              </a:solidFill>
            </a:endParaRPr>
          </a:p>
        </p:txBody>
      </p:sp>
      <p:pic>
        <p:nvPicPr>
          <p:cNvPr id="17" name="Picture 16" descr=" pp2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8" y="1243013"/>
            <a:ext cx="4456370" cy="3914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068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70965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Vulnerability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96691" y="1101154"/>
            <a:ext cx="786130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accent2"/>
                </a:solidFill>
                <a:latin typeface="Helvetica" pitchFamily="34" charset="0"/>
                <a:ea typeface="+mn-ea"/>
                <a:cs typeface="Helvetica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accent2"/>
                </a:solidFill>
                <a:latin typeface="Helvetica" pitchFamily="34" charset="0"/>
                <a:ea typeface="+mn-ea"/>
                <a:cs typeface="Helvetica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ryant Pro"/>
                <a:ea typeface="+mn-ea"/>
                <a:cs typeface="Bryant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ryant Pro"/>
                <a:ea typeface="+mn-ea"/>
                <a:cs typeface="Bryant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ryant Pro"/>
                <a:ea typeface="+mn-ea"/>
                <a:cs typeface="Bryant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000" dirty="0">
                <a:solidFill>
                  <a:schemeClr val="bg1"/>
                </a:solidFill>
                <a:latin typeface="Times"/>
                <a:cs typeface="Times"/>
              </a:rPr>
              <a:t>The assessment of vulnerability includes measures of</a:t>
            </a:r>
            <a:r>
              <a:rPr lang="en-ZA" sz="2000" dirty="0" smtClean="0">
                <a:solidFill>
                  <a:schemeClr val="bg1"/>
                </a:solidFill>
                <a:latin typeface="Times"/>
                <a:cs typeface="Times"/>
              </a:rPr>
              <a:t>:</a:t>
            </a:r>
            <a:endParaRPr lang="en-US" sz="2000" b="1" dirty="0" smtClean="0">
              <a:solidFill>
                <a:schemeClr val="bg1"/>
              </a:solidFill>
              <a:latin typeface="Times"/>
              <a:cs typeface="Times"/>
            </a:endParaRPr>
          </a:p>
          <a:p>
            <a:pPr marL="514350" indent="-514350">
              <a:buFont typeface="+mj-lt"/>
              <a:buAutoNum type="romanUcPeriod"/>
            </a:pPr>
            <a:r>
              <a:rPr lang="en-ZA" sz="2000" u="sng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ZA" sz="2000" b="1" u="sng" dirty="0" smtClean="0">
                <a:solidFill>
                  <a:schemeClr val="bg1"/>
                </a:solidFill>
                <a:latin typeface="Times"/>
                <a:cs typeface="Times"/>
              </a:rPr>
              <a:t>exposure</a:t>
            </a:r>
            <a:r>
              <a:rPr lang="en-ZA" sz="2000" u="sng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ZA" sz="2000" dirty="0">
                <a:solidFill>
                  <a:schemeClr val="bg1"/>
                </a:solidFill>
                <a:latin typeface="Times"/>
                <a:cs typeface="Times"/>
              </a:rPr>
              <a:t>to harm (</a:t>
            </a:r>
            <a:r>
              <a:rPr lang="en-US" sz="2000" dirty="0">
                <a:solidFill>
                  <a:schemeClr val="bg1"/>
                </a:solidFill>
                <a:latin typeface="Times"/>
                <a:cs typeface="Times"/>
              </a:rPr>
              <a:t>climate-related risk factors</a:t>
            </a:r>
            <a:r>
              <a:rPr lang="en-ZA" sz="2000" dirty="0">
                <a:solidFill>
                  <a:schemeClr val="bg1"/>
                </a:solidFill>
                <a:latin typeface="Times"/>
                <a:cs typeface="Times"/>
              </a:rPr>
              <a:t>) </a:t>
            </a:r>
            <a:r>
              <a:rPr lang="en-ZA" sz="2000" dirty="0" smtClean="0">
                <a:solidFill>
                  <a:schemeClr val="bg1"/>
                </a:solidFill>
                <a:latin typeface="Times"/>
                <a:cs typeface="Times"/>
              </a:rPr>
              <a:t>and;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u="sng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000" b="1" u="sng" dirty="0" smtClean="0">
                <a:solidFill>
                  <a:schemeClr val="bg1"/>
                </a:solidFill>
                <a:latin typeface="Times"/>
                <a:cs typeface="Times"/>
              </a:rPr>
              <a:t>sensitivity</a:t>
            </a:r>
            <a:r>
              <a:rPr lang="en-US" sz="2000" b="1" dirty="0" smtClean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"/>
                <a:cs typeface="Times"/>
              </a:rPr>
              <a:t>of both people and the environment to this </a:t>
            </a:r>
            <a:r>
              <a:rPr lang="en-US" sz="2000" dirty="0" smtClean="0">
                <a:solidFill>
                  <a:schemeClr val="bg1"/>
                </a:solidFill>
                <a:latin typeface="Times"/>
                <a:cs typeface="Times"/>
              </a:rPr>
              <a:t>harm</a:t>
            </a:r>
            <a:endParaRPr lang="en-ZA" sz="2000" dirty="0">
              <a:solidFill>
                <a:schemeClr val="bg1"/>
              </a:solidFill>
              <a:latin typeface="Times"/>
              <a:cs typeface="Times"/>
            </a:endParaRPr>
          </a:p>
          <a:p>
            <a:pPr marL="514350" indent="-514350">
              <a:buFont typeface="+mj-lt"/>
              <a:buAutoNum type="romanUcPeriod"/>
            </a:pPr>
            <a:r>
              <a:rPr lang="en-ZA" sz="2000" dirty="0" smtClean="0">
                <a:solidFill>
                  <a:schemeClr val="bg1"/>
                </a:solidFill>
                <a:latin typeface="Times"/>
                <a:cs typeface="Times"/>
              </a:rPr>
              <a:t> together </a:t>
            </a:r>
            <a:r>
              <a:rPr lang="en-ZA" sz="2000" dirty="0">
                <a:solidFill>
                  <a:schemeClr val="bg1"/>
                </a:solidFill>
                <a:latin typeface="Times"/>
                <a:cs typeface="Times"/>
              </a:rPr>
              <a:t>these show </a:t>
            </a:r>
            <a:r>
              <a:rPr lang="en-ZA" sz="2000" b="1" u="sng" dirty="0">
                <a:solidFill>
                  <a:schemeClr val="bg1"/>
                </a:solidFill>
                <a:latin typeface="Times"/>
                <a:cs typeface="Times"/>
              </a:rPr>
              <a:t>potential impact </a:t>
            </a:r>
            <a:r>
              <a:rPr lang="en-ZA" sz="2000" dirty="0">
                <a:solidFill>
                  <a:schemeClr val="bg1"/>
                </a:solidFill>
                <a:latin typeface="Times"/>
                <a:cs typeface="Times"/>
              </a:rPr>
              <a:t>to harms, </a:t>
            </a:r>
            <a:r>
              <a:rPr lang="en-ZA" sz="2000" dirty="0" smtClean="0">
                <a:solidFill>
                  <a:schemeClr val="bg1"/>
                </a:solidFill>
                <a:latin typeface="Times"/>
                <a:cs typeface="Times"/>
              </a:rPr>
              <a:t>and;</a:t>
            </a:r>
          </a:p>
          <a:p>
            <a:pPr marL="514350" indent="-514350">
              <a:buFont typeface="+mj-lt"/>
              <a:buAutoNum type="romanUcPeriod"/>
            </a:pPr>
            <a:r>
              <a:rPr lang="en-ZA" sz="2000" dirty="0" smtClean="0">
                <a:solidFill>
                  <a:schemeClr val="bg1"/>
                </a:solidFill>
                <a:latin typeface="Times"/>
                <a:cs typeface="Times"/>
              </a:rPr>
              <a:t> the </a:t>
            </a:r>
            <a:r>
              <a:rPr lang="en-ZA" sz="2000" b="1" u="sng" dirty="0">
                <a:solidFill>
                  <a:schemeClr val="bg1"/>
                </a:solidFill>
                <a:latin typeface="Times"/>
                <a:cs typeface="Times"/>
              </a:rPr>
              <a:t>capacity</a:t>
            </a:r>
            <a:r>
              <a:rPr lang="en-ZA" sz="2000" b="1" dirty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ZA" sz="2000" dirty="0">
                <a:solidFill>
                  <a:schemeClr val="bg1"/>
                </a:solidFill>
                <a:latin typeface="Times"/>
                <a:cs typeface="Times"/>
              </a:rPr>
              <a:t>of </a:t>
            </a:r>
            <a:r>
              <a:rPr lang="en-US" sz="2000" dirty="0">
                <a:solidFill>
                  <a:schemeClr val="bg1"/>
                </a:solidFill>
                <a:latin typeface="Times"/>
                <a:cs typeface="Times"/>
              </a:rPr>
              <a:t>human and environmental systems </a:t>
            </a:r>
            <a:r>
              <a:rPr lang="en-ZA" sz="2000" b="1" u="sng" dirty="0">
                <a:solidFill>
                  <a:schemeClr val="bg1"/>
                </a:solidFill>
                <a:latin typeface="Times"/>
                <a:cs typeface="Times"/>
              </a:rPr>
              <a:t>to adjust and respond</a:t>
            </a:r>
            <a:r>
              <a:rPr lang="en-ZA" sz="2000" u="sng" dirty="0">
                <a:solidFill>
                  <a:schemeClr val="bg1"/>
                </a:solidFill>
                <a:latin typeface="Times"/>
                <a:cs typeface="Times"/>
              </a:rPr>
              <a:t> </a:t>
            </a:r>
            <a:r>
              <a:rPr lang="en-ZA" sz="2000" dirty="0">
                <a:solidFill>
                  <a:schemeClr val="bg1"/>
                </a:solidFill>
                <a:latin typeface="Times"/>
                <a:cs typeface="Times"/>
              </a:rPr>
              <a:t>to these harms, and their consequences. </a:t>
            </a:r>
            <a:endParaRPr lang="en-ZA" sz="2000" dirty="0" smtClean="0">
              <a:solidFill>
                <a:schemeClr val="bg1"/>
              </a:solidFill>
              <a:latin typeface="Times"/>
              <a:cs typeface="Times"/>
            </a:endParaRPr>
          </a:p>
          <a:p>
            <a:pPr marL="0" indent="0" algn="r">
              <a:buNone/>
            </a:pPr>
            <a:r>
              <a:rPr lang="en-ZA" sz="1200" b="1" i="1" dirty="0">
                <a:solidFill>
                  <a:schemeClr val="bg1"/>
                </a:solidFill>
                <a:latin typeface="Times"/>
                <a:cs typeface="Times"/>
              </a:rPr>
              <a:t>Source</a:t>
            </a:r>
            <a:r>
              <a:rPr lang="en-ZA" sz="1200" dirty="0">
                <a:solidFill>
                  <a:schemeClr val="bg1"/>
                </a:solidFill>
                <a:latin typeface="Times"/>
                <a:cs typeface="Times"/>
              </a:rPr>
              <a:t>: The Intergovernmental Panel on Climate Change (IPCC</a:t>
            </a:r>
            <a:r>
              <a:rPr lang="en-ZA" sz="1200" dirty="0" smtClean="0">
                <a:solidFill>
                  <a:schemeClr val="bg1"/>
                </a:solidFill>
                <a:latin typeface="Times"/>
                <a:cs typeface="Times"/>
              </a:rPr>
              <a:t>) </a:t>
            </a:r>
            <a:endParaRPr lang="en-US" sz="1200" b="1" dirty="0" smtClean="0">
              <a:solidFill>
                <a:schemeClr val="bg1"/>
              </a:solidFill>
              <a:latin typeface="Times"/>
              <a:cs typeface="Times"/>
            </a:endParaRPr>
          </a:p>
          <a:p>
            <a:endParaRPr lang="en-US" sz="2000" b="1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8980" y="3697904"/>
            <a:ext cx="2597454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Exposure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038980" y="5300432"/>
            <a:ext cx="2597454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Sensitivity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6641430" y="3837458"/>
            <a:ext cx="2374224" cy="77484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Vulnerability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4867820" y="5041865"/>
            <a:ext cx="3174665" cy="5195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Adaptive Capacity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4924015" y="5750784"/>
            <a:ext cx="3118471" cy="5195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Potential Impact</a:t>
            </a:r>
            <a:endParaRPr lang="en-US" sz="2400" dirty="0"/>
          </a:p>
        </p:txBody>
      </p:sp>
      <p:cxnSp>
        <p:nvCxnSpPr>
          <p:cNvPr id="14" name="Straight Connector 13"/>
          <p:cNvCxnSpPr>
            <a:stCxn id="7" idx="3"/>
          </p:cNvCxnSpPr>
          <p:nvPr/>
        </p:nvCxnSpPr>
        <p:spPr>
          <a:xfrm>
            <a:off x="3636434" y="4155104"/>
            <a:ext cx="654175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90609" y="4155104"/>
            <a:ext cx="0" cy="159568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636434" y="5984814"/>
            <a:ext cx="1231386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3"/>
          </p:cNvCxnSpPr>
          <p:nvPr/>
        </p:nvCxnSpPr>
        <p:spPr>
          <a:xfrm flipV="1">
            <a:off x="8042485" y="5300432"/>
            <a:ext cx="500253" cy="1224"/>
          </a:xfrm>
          <a:prstGeom prst="line">
            <a:avLst/>
          </a:prstGeom>
          <a:ln w="793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542738" y="5300432"/>
            <a:ext cx="0" cy="684382"/>
          </a:xfrm>
          <a:prstGeom prst="line">
            <a:avLst/>
          </a:prstGeom>
          <a:ln w="793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8030902" y="5991658"/>
            <a:ext cx="500253" cy="1224"/>
          </a:xfrm>
          <a:prstGeom prst="line">
            <a:avLst/>
          </a:prstGeom>
          <a:ln w="793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531155" y="5561447"/>
            <a:ext cx="261708" cy="0"/>
          </a:xfrm>
          <a:prstGeom prst="line">
            <a:avLst/>
          </a:prstGeom>
          <a:ln w="793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8792863" y="4612304"/>
            <a:ext cx="0" cy="949144"/>
          </a:xfrm>
          <a:prstGeom prst="straightConnector1">
            <a:avLst/>
          </a:prstGeom>
          <a:ln w="793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63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Three Stages of Analysis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02576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045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A99E44-6F89-0441-9688-CE9E086D1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067E68-25C6-6642-90D0-AB1CD57B6A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EC4BD6-68A8-F047-9BD9-44E0E2EE3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870BFF-2348-CB45-B976-E76783F79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A0D8F3-7909-D14C-A8B4-70576A74B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147057-914E-9745-B9B2-6AC85BF52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384" y="282030"/>
            <a:ext cx="85480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Times"/>
                <a:cs typeface="Times"/>
              </a:rPr>
              <a:t>Impacts cascade through the system; assessing impacts on other components highlights where vulnerability is most concentrated, what the drivers are and identifies the elements of resilience</a:t>
            </a:r>
          </a:p>
          <a:p>
            <a:endParaRPr lang="en-US" sz="2400" dirty="0">
              <a:solidFill>
                <a:prstClr val="white"/>
              </a:solidFill>
              <a:latin typeface="Times"/>
              <a:cs typeface="Times"/>
            </a:endParaRPr>
          </a:p>
        </p:txBody>
      </p:sp>
      <p:pic>
        <p:nvPicPr>
          <p:cNvPr id="5" name="Picture 4" descr="p13USE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65" t="27940" r="13034" b="5432"/>
          <a:stretch/>
        </p:blipFill>
        <p:spPr>
          <a:xfrm>
            <a:off x="1377462" y="1851690"/>
            <a:ext cx="6506906" cy="48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1124744"/>
            <a:ext cx="8964488" cy="5733256"/>
            <a:chOff x="179512" y="1124744"/>
            <a:chExt cx="8964488" cy="5733256"/>
          </a:xfrm>
        </p:grpSpPr>
        <p:sp>
          <p:nvSpPr>
            <p:cNvPr id="5" name="Rectangle 4"/>
            <p:cNvSpPr/>
            <p:nvPr/>
          </p:nvSpPr>
          <p:spPr>
            <a:xfrm>
              <a:off x="179512" y="1124744"/>
              <a:ext cx="144016" cy="573325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3528" y="1124744"/>
              <a:ext cx="8820472" cy="144016"/>
            </a:xfrm>
            <a:prstGeom prst="rect">
              <a:avLst/>
            </a:prstGeom>
            <a:solidFill>
              <a:srgbClr val="002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03327" cy="77919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800" dirty="0" smtClean="0"/>
              <a:t>02 March 2015</a:t>
            </a:r>
            <a:endParaRPr lang="en-ZA" sz="800" dirty="0"/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7560840" cy="403244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979712" y="1704108"/>
            <a:ext cx="4824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GB" sz="1600" b="1" dirty="0">
                <a:solidFill>
                  <a:srgbClr val="000000"/>
                </a:solidFill>
                <a:latin typeface="Corbel" panose="020B0503020204020204" pitchFamily="34" charset="0"/>
                <a:ea typeface="MS Mincho" panose="02020609040205080304" pitchFamily="49" charset="-128"/>
                <a:cs typeface="BryantPro-Bold"/>
              </a:rPr>
              <a:t>Upper Limpopo – First to Fourth Order Impact Assessment</a:t>
            </a:r>
            <a:endParaRPr lang="en-ZA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3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1124744"/>
            <a:ext cx="8964488" cy="5733256"/>
            <a:chOff x="179512" y="1124744"/>
            <a:chExt cx="8964488" cy="5733256"/>
          </a:xfrm>
        </p:grpSpPr>
        <p:sp>
          <p:nvSpPr>
            <p:cNvPr id="5" name="Rectangle 4"/>
            <p:cNvSpPr/>
            <p:nvPr/>
          </p:nvSpPr>
          <p:spPr>
            <a:xfrm>
              <a:off x="179512" y="1124744"/>
              <a:ext cx="144016" cy="573325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3528" y="1124744"/>
              <a:ext cx="8820472" cy="144016"/>
            </a:xfrm>
            <a:prstGeom prst="rect">
              <a:avLst/>
            </a:prstGeom>
            <a:solidFill>
              <a:srgbClr val="002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03327" cy="77919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800" dirty="0" smtClean="0"/>
              <a:t>02 March 2015</a:t>
            </a:r>
            <a:endParaRPr lang="en-ZA" sz="8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400" b="1" dirty="0"/>
              <a:t>Pretoria North - First to Fourth Order Impact Assessment</a:t>
            </a:r>
            <a:endParaRPr lang="en-US" altLang="en-US" sz="1400" dirty="0" smtClean="0"/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0" y="1988840"/>
            <a:ext cx="7726560" cy="46127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33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1124744"/>
            <a:ext cx="8964488" cy="5733256"/>
            <a:chOff x="179512" y="1124744"/>
            <a:chExt cx="8964488" cy="5733256"/>
          </a:xfrm>
        </p:grpSpPr>
        <p:sp>
          <p:nvSpPr>
            <p:cNvPr id="5" name="Rectangle 4"/>
            <p:cNvSpPr/>
            <p:nvPr/>
          </p:nvSpPr>
          <p:spPr>
            <a:xfrm>
              <a:off x="179512" y="1124744"/>
              <a:ext cx="144016" cy="573325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3528" y="1124744"/>
              <a:ext cx="8820472" cy="144016"/>
            </a:xfrm>
            <a:prstGeom prst="rect">
              <a:avLst/>
            </a:prstGeom>
            <a:solidFill>
              <a:srgbClr val="002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03327" cy="77919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800" dirty="0" smtClean="0"/>
              <a:t>02 March 2015</a:t>
            </a:r>
            <a:endParaRPr lang="en-ZA" sz="8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618964" y="172839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1400" b="1" dirty="0" err="1"/>
              <a:t>Shashe</a:t>
            </a:r>
            <a:r>
              <a:rPr lang="en-GB" sz="1400" b="1" dirty="0"/>
              <a:t> - Limpopo River Confluence - First to Fourth Order Impact Assessment</a:t>
            </a:r>
            <a:endParaRPr lang="en-US" altLang="en-US" sz="1400" dirty="0" smtClean="0"/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4" y="2415555"/>
            <a:ext cx="7841468" cy="3838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43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1124744"/>
            <a:ext cx="8964488" cy="5733256"/>
            <a:chOff x="179512" y="1124744"/>
            <a:chExt cx="8964488" cy="5733256"/>
          </a:xfrm>
        </p:grpSpPr>
        <p:sp>
          <p:nvSpPr>
            <p:cNvPr id="5" name="Rectangle 4"/>
            <p:cNvSpPr/>
            <p:nvPr/>
          </p:nvSpPr>
          <p:spPr>
            <a:xfrm>
              <a:off x="179512" y="1124744"/>
              <a:ext cx="144016" cy="573325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3528" y="1124744"/>
              <a:ext cx="8820472" cy="144016"/>
            </a:xfrm>
            <a:prstGeom prst="rect">
              <a:avLst/>
            </a:prstGeom>
            <a:solidFill>
              <a:srgbClr val="002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03327" cy="77919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800" dirty="0" smtClean="0"/>
              <a:t>02 March 2015</a:t>
            </a:r>
            <a:endParaRPr lang="en-ZA" sz="800" dirty="0"/>
          </a:p>
        </p:txBody>
      </p:sp>
      <p:sp>
        <p:nvSpPr>
          <p:cNvPr id="11" name="Rectangle 77"/>
          <p:cNvSpPr>
            <a:spLocks noGrp="1" noChangeArrowheads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Z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endParaRPr lang="en-GB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7496" y="1677650"/>
            <a:ext cx="4293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GB" sz="1200" b="1" dirty="0">
                <a:solidFill>
                  <a:srgbClr val="000000"/>
                </a:solidFill>
                <a:latin typeface="Corbel" panose="020B0503020204020204" pitchFamily="34" charset="0"/>
                <a:ea typeface="MS Mincho" panose="02020609040205080304" pitchFamily="49" charset="-128"/>
                <a:cs typeface="BryantPro-Bold"/>
              </a:rPr>
              <a:t>Upper </a:t>
            </a:r>
            <a:r>
              <a:rPr lang="en-GB" sz="1200" b="1" dirty="0" err="1">
                <a:solidFill>
                  <a:srgbClr val="000000"/>
                </a:solidFill>
                <a:latin typeface="Corbel" panose="020B0503020204020204" pitchFamily="34" charset="0"/>
                <a:ea typeface="MS Mincho" panose="02020609040205080304" pitchFamily="49" charset="-128"/>
                <a:cs typeface="BryantPro-Bold"/>
              </a:rPr>
              <a:t>Umzingwane</a:t>
            </a:r>
            <a:r>
              <a:rPr lang="en-GB" sz="1200" b="1" dirty="0">
                <a:solidFill>
                  <a:srgbClr val="000000"/>
                </a:solidFill>
                <a:latin typeface="Corbel" panose="020B0503020204020204" pitchFamily="34" charset="0"/>
                <a:ea typeface="MS Mincho" panose="02020609040205080304" pitchFamily="49" charset="-128"/>
                <a:cs typeface="BryantPro-Bold"/>
              </a:rPr>
              <a:t> - First to Fourth Order Impact Assessment</a:t>
            </a:r>
            <a:endParaRPr lang="en-ZA" sz="1200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70544"/>
            <a:ext cx="8229600" cy="4666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347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1124744"/>
            <a:ext cx="8964488" cy="5733256"/>
            <a:chOff x="179512" y="1124744"/>
            <a:chExt cx="8964488" cy="5733256"/>
          </a:xfrm>
        </p:grpSpPr>
        <p:sp>
          <p:nvSpPr>
            <p:cNvPr id="5" name="Rectangle 4"/>
            <p:cNvSpPr/>
            <p:nvPr/>
          </p:nvSpPr>
          <p:spPr>
            <a:xfrm>
              <a:off x="179512" y="1124744"/>
              <a:ext cx="144016" cy="573325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3528" y="1124744"/>
              <a:ext cx="8820472" cy="144016"/>
            </a:xfrm>
            <a:prstGeom prst="rect">
              <a:avLst/>
            </a:prstGeom>
            <a:solidFill>
              <a:srgbClr val="002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03327" cy="77919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800" dirty="0" smtClean="0"/>
              <a:t>02 March 2015</a:t>
            </a:r>
            <a:endParaRPr lang="en-ZA" sz="8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en-US" dirty="0" smtClean="0"/>
          </a:p>
          <a:p>
            <a:pPr marL="0" indent="0" algn="ctr">
              <a:buNone/>
            </a:pPr>
            <a:endParaRPr lang="en-US" alt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3131840" y="1343600"/>
            <a:ext cx="39101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GB" sz="1200" b="1" dirty="0" err="1">
                <a:solidFill>
                  <a:srgbClr val="000000"/>
                </a:solidFill>
                <a:latin typeface="Corbel" panose="020B0503020204020204" pitchFamily="34" charset="0"/>
                <a:ea typeface="MS Mincho" panose="02020609040205080304" pitchFamily="49" charset="-128"/>
                <a:cs typeface="BryantPro-Bold"/>
              </a:rPr>
              <a:t>Soutpansberg</a:t>
            </a:r>
            <a:r>
              <a:rPr lang="en-GB" sz="1200" b="1" dirty="0">
                <a:solidFill>
                  <a:srgbClr val="000000"/>
                </a:solidFill>
                <a:latin typeface="Corbel" panose="020B0503020204020204" pitchFamily="34" charset="0"/>
                <a:ea typeface="MS Mincho" panose="02020609040205080304" pitchFamily="49" charset="-128"/>
                <a:cs typeface="BryantPro-Bold"/>
              </a:rPr>
              <a:t> - First to Fourth Order Impact Assessment</a:t>
            </a:r>
            <a:endParaRPr lang="en-ZA" sz="12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5228"/>
            <a:ext cx="8497647" cy="4950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655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1124744"/>
            <a:ext cx="8964488" cy="5733256"/>
            <a:chOff x="179512" y="1124744"/>
            <a:chExt cx="8964488" cy="5733256"/>
          </a:xfrm>
        </p:grpSpPr>
        <p:sp>
          <p:nvSpPr>
            <p:cNvPr id="5" name="Rectangle 4"/>
            <p:cNvSpPr/>
            <p:nvPr/>
          </p:nvSpPr>
          <p:spPr>
            <a:xfrm>
              <a:off x="179512" y="1124744"/>
              <a:ext cx="144016" cy="573325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3528" y="1124744"/>
              <a:ext cx="8820472" cy="144016"/>
            </a:xfrm>
            <a:prstGeom prst="rect">
              <a:avLst/>
            </a:prstGeom>
            <a:solidFill>
              <a:srgbClr val="002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03327" cy="77919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800" dirty="0" smtClean="0"/>
              <a:t>02 March 2015</a:t>
            </a:r>
            <a:endParaRPr lang="en-ZA" sz="8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000" b="1" dirty="0" err="1"/>
              <a:t>Pafuri</a:t>
            </a:r>
            <a:r>
              <a:rPr lang="en-GB" sz="1000" b="1" dirty="0"/>
              <a:t> Triangle - First to Fourth Order Impact Assessment</a:t>
            </a:r>
            <a:endParaRPr lang="en-US" altLang="en-US" sz="1000" dirty="0" smtClean="0"/>
          </a:p>
          <a:p>
            <a:pPr marL="0" indent="0" algn="ctr">
              <a:buNone/>
            </a:pPr>
            <a:endParaRPr lang="en-US" altLang="en-US" dirty="0" smtClean="0"/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1" y="1996519"/>
            <a:ext cx="8183760" cy="4312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190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Hadley Centre Climate Chang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74206"/>
            <a:ext cx="7620000" cy="5623988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</p:pic>
      <p:sp>
        <p:nvSpPr>
          <p:cNvPr id="5" name="Oval 4"/>
          <p:cNvSpPr/>
          <p:nvPr/>
        </p:nvSpPr>
        <p:spPr>
          <a:xfrm>
            <a:off x="4419600" y="3886200"/>
            <a:ext cx="1143000" cy="685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>
            <a:stCxn id="5" idx="5"/>
          </p:cNvCxnSpPr>
          <p:nvPr/>
        </p:nvCxnSpPr>
        <p:spPr>
          <a:xfrm>
            <a:off x="5395913" y="4471988"/>
            <a:ext cx="1081087" cy="1700212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34462" y="323928"/>
            <a:ext cx="9144000" cy="738554"/>
          </a:xfrm>
          <a:effectLst/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US" altLang="en-US" sz="3600" b="1" dirty="0" smtClean="0">
                <a:latin typeface="+mj-lt"/>
              </a:rPr>
              <a:t>Motivation</a:t>
            </a:r>
            <a:endParaRPr lang="en-US" altLang="en-US" sz="2400" dirty="0" smtClean="0">
              <a:latin typeface="+mj-lt"/>
            </a:endParaRPr>
          </a:p>
          <a:p>
            <a:pPr algn="just" eaLnBrk="1" hangingPunct="1">
              <a:buFont typeface="Arial" panose="020B0604020202020204" pitchFamily="34" charset="0"/>
              <a:buNone/>
            </a:pPr>
            <a:endParaRPr lang="en-US" altLang="en-US" sz="2400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591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1124744"/>
            <a:ext cx="8964488" cy="5733256"/>
            <a:chOff x="179512" y="1124744"/>
            <a:chExt cx="8964488" cy="5733256"/>
          </a:xfrm>
        </p:grpSpPr>
        <p:sp>
          <p:nvSpPr>
            <p:cNvPr id="5" name="Rectangle 4"/>
            <p:cNvSpPr/>
            <p:nvPr/>
          </p:nvSpPr>
          <p:spPr>
            <a:xfrm>
              <a:off x="179512" y="1124744"/>
              <a:ext cx="144016" cy="573325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3528" y="1124744"/>
              <a:ext cx="8820472" cy="144016"/>
            </a:xfrm>
            <a:prstGeom prst="rect">
              <a:avLst/>
            </a:prstGeom>
            <a:solidFill>
              <a:srgbClr val="002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03327" cy="77919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800" dirty="0" smtClean="0"/>
              <a:t>02 March 2015</a:t>
            </a:r>
            <a:endParaRPr lang="en-ZA" sz="8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725247" y="181989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dirty="0" smtClean="0"/>
              <a:t> </a:t>
            </a:r>
            <a:r>
              <a:rPr lang="en-GB" sz="1200" b="1" dirty="0"/>
              <a:t>Middle </a:t>
            </a:r>
            <a:r>
              <a:rPr lang="en-GB" sz="1200" b="1" dirty="0" err="1"/>
              <a:t>Olifants</a:t>
            </a:r>
            <a:r>
              <a:rPr lang="en-GB" sz="1200" b="1" dirty="0"/>
              <a:t> – Former homeland area of </a:t>
            </a:r>
            <a:r>
              <a:rPr lang="en-GB" sz="1200" b="1" dirty="0" err="1"/>
              <a:t>Lebowa</a:t>
            </a:r>
            <a:r>
              <a:rPr lang="en-GB" sz="1200" b="1" dirty="0"/>
              <a:t> First to Fourth Order Impact Assessment</a:t>
            </a:r>
            <a:endParaRPr lang="en-US" altLang="en-US" sz="1200" dirty="0"/>
          </a:p>
          <a:p>
            <a:pPr marL="0" indent="0" algn="ctr">
              <a:buNone/>
            </a:pPr>
            <a:endParaRPr lang="en-US" altLang="en-US" dirty="0" smtClean="0"/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7" y="2492896"/>
            <a:ext cx="7961553" cy="3767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68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1124744"/>
            <a:ext cx="8964488" cy="5733256"/>
            <a:chOff x="179512" y="1124744"/>
            <a:chExt cx="8964488" cy="5733256"/>
          </a:xfrm>
        </p:grpSpPr>
        <p:sp>
          <p:nvSpPr>
            <p:cNvPr id="5" name="Rectangle 4"/>
            <p:cNvSpPr/>
            <p:nvPr/>
          </p:nvSpPr>
          <p:spPr>
            <a:xfrm>
              <a:off x="179512" y="1124744"/>
              <a:ext cx="144016" cy="573325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3528" y="1124744"/>
              <a:ext cx="8820472" cy="144016"/>
            </a:xfrm>
            <a:prstGeom prst="rect">
              <a:avLst/>
            </a:prstGeom>
            <a:solidFill>
              <a:srgbClr val="002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03327" cy="77919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800" dirty="0" smtClean="0"/>
              <a:t>02 March 2015</a:t>
            </a:r>
            <a:endParaRPr lang="en-ZA" sz="8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23528" y="1819890"/>
            <a:ext cx="900099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b="1" dirty="0"/>
              <a:t>Lower Limpopo - First to Fourth Order Impact Assessment</a:t>
            </a:r>
            <a:endParaRPr lang="en-US" altLang="en-US" sz="1400" dirty="0"/>
          </a:p>
          <a:p>
            <a:pPr marL="0" indent="0" algn="ctr">
              <a:buNone/>
            </a:pPr>
            <a:endParaRPr lang="en-US" altLang="en-US" dirty="0" smtClean="0"/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2407245"/>
            <a:ext cx="5492750" cy="4340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17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66" y="198474"/>
            <a:ext cx="8502276" cy="1208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Degraded land (orange) juxtaposed against high biodiversity, high runoff catchment areas (green) emphasizes the relationship  between the high water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land demand on these once-fertile areas. </a:t>
            </a:r>
          </a:p>
        </p:txBody>
      </p:sp>
      <p:pic>
        <p:nvPicPr>
          <p:cNvPr id="4" name="Picture 3" descr="p36map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81" b="6493"/>
          <a:stretch/>
        </p:blipFill>
        <p:spPr>
          <a:xfrm>
            <a:off x="0" y="1260231"/>
            <a:ext cx="9144000" cy="559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2m_a1b_2071-2100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575" y="1538288"/>
            <a:ext cx="6835775" cy="4525962"/>
          </a:xfrm>
        </p:spPr>
      </p:pic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0" y="60213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468313" y="6359525"/>
            <a:ext cx="8351837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W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846" y="42684"/>
            <a:ext cx="8968153" cy="120032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de-DE" altLang="en-US" sz="3600" dirty="0">
                <a:solidFill>
                  <a:prstClr val="white"/>
                </a:solidFill>
              </a:rPr>
              <a:t>Global Warming prediction for this century: Strong and negative changes for most of Africa</a:t>
            </a:r>
            <a:endParaRPr lang="en-ZA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5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ec_a1b_Jan-Jul_2071-2100_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6675" y="714375"/>
            <a:ext cx="6235700" cy="6286500"/>
          </a:xfrm>
        </p:spPr>
      </p:pic>
      <p:sp>
        <p:nvSpPr>
          <p:cNvPr id="2" name="Rectangle 1"/>
          <p:cNvSpPr/>
          <p:nvPr/>
        </p:nvSpPr>
        <p:spPr>
          <a:xfrm>
            <a:off x="945724" y="87915"/>
            <a:ext cx="7521739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de-DE" altLang="en-US" sz="3600" dirty="0">
                <a:solidFill>
                  <a:prstClr val="white"/>
                </a:solidFill>
              </a:rPr>
              <a:t>Less rainfall for most of southern Africa</a:t>
            </a:r>
            <a:endParaRPr lang="en-ZA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1396" y="1402080"/>
            <a:ext cx="8382000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white"/>
                </a:solidFill>
              </a:rPr>
              <a:t>The RESILIM program overall goal is to improve trans-boundary management of the Limpopo River Basin resulting in </a:t>
            </a:r>
            <a:r>
              <a:rPr lang="en-US" sz="2400" b="1" dirty="0">
                <a:solidFill>
                  <a:prstClr val="white"/>
                </a:solidFill>
              </a:rPr>
              <a:t>enhanced resiliency of people and ecosystems</a:t>
            </a:r>
            <a:r>
              <a:rPr lang="en-US" sz="2400" dirty="0">
                <a:solidFill>
                  <a:prstClr val="white"/>
                </a:solidFill>
              </a:rPr>
              <a:t>. </a:t>
            </a: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</a:rPr>
              <a:t>Reduce climate vulnerability by promoting the adoption of science-based adaptation strategies for integrated, trans-boundary water resource management.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</a:rPr>
              <a:t>Conserve biodiversity and sustainably manage high-priority ecosystems. 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>
              <a:solidFill>
                <a:prstClr val="white"/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prstClr val="white"/>
                </a:solidFill>
              </a:rPr>
              <a:t>Build the capacity of stakeholders to sustainably manage water and ecosystem resources.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6896" y="372181"/>
            <a:ext cx="5450275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RESILIM Program Objectives</a:t>
            </a:r>
            <a:endParaRPr lang="en-ZA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39" y="153987"/>
            <a:ext cx="8826515" cy="918753"/>
          </a:xfrm>
        </p:spPr>
        <p:txBody>
          <a:bodyPr>
            <a:noAutofit/>
          </a:bodyPr>
          <a:lstStyle/>
          <a:p>
            <a:r>
              <a:rPr lang="en-ZA" sz="2800" dirty="0">
                <a:latin typeface="Calibri"/>
                <a:cs typeface="Calibri"/>
              </a:rPr>
              <a:t>The LRB is shared by 4 countries </a:t>
            </a:r>
            <a:r>
              <a:rPr lang="en-ZA" sz="2800" dirty="0" smtClean="0">
                <a:latin typeface="Calibri"/>
                <a:cs typeface="Calibri"/>
              </a:rPr>
              <a:t/>
            </a:r>
            <a:br>
              <a:rPr lang="en-ZA" sz="2800" dirty="0" smtClean="0">
                <a:latin typeface="Calibri"/>
                <a:cs typeface="Calibri"/>
              </a:rPr>
            </a:br>
            <a:r>
              <a:rPr lang="en-ZA" sz="2800" dirty="0" smtClean="0">
                <a:latin typeface="Calibri"/>
                <a:cs typeface="Calibri"/>
              </a:rPr>
              <a:t>and </a:t>
            </a:r>
            <a:r>
              <a:rPr lang="en-ZA" sz="2800" dirty="0">
                <a:latin typeface="Calibri"/>
                <a:cs typeface="Calibri"/>
              </a:rPr>
              <a:t>is characterized by water scarcity</a:t>
            </a:r>
          </a:p>
        </p:txBody>
      </p:sp>
      <p:pic>
        <p:nvPicPr>
          <p:cNvPr id="3" name="Picture 2" descr=" pp2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39" y="1161444"/>
            <a:ext cx="8820472" cy="569655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639" y="4858720"/>
            <a:ext cx="2007961" cy="1783379"/>
          </a:xfrm>
        </p:spPr>
        <p:txBody>
          <a:bodyPr wrap="square">
            <a:normAutofit fontScale="85000" lnSpcReduction="20000"/>
          </a:bodyPr>
          <a:lstStyle/>
          <a:p>
            <a:pPr marL="177800" indent="-177800"/>
            <a:r>
              <a:rPr lang="en-ZA" sz="1600" i="1" dirty="0" smtClean="0"/>
              <a:t>Mostly semi-arid with highly a variable climate - Drought and Flooding </a:t>
            </a:r>
          </a:p>
          <a:p>
            <a:pPr marL="177800" indent="-177800"/>
            <a:r>
              <a:rPr lang="en-ZA" sz="1600" i="1" dirty="0"/>
              <a:t>L</a:t>
            </a:r>
            <a:r>
              <a:rPr lang="en-ZA" sz="1600" i="1" dirty="0" smtClean="0"/>
              <a:t>and-use patterns, ecosystems, and social, economic and governance systems</a:t>
            </a:r>
          </a:p>
          <a:p>
            <a:pPr marL="177800" indent="-177800"/>
            <a:r>
              <a:rPr lang="en-ZA" sz="1600" i="1" dirty="0" smtClean="0"/>
              <a:t>Large rural populations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7529754" y="3815390"/>
            <a:ext cx="1485900" cy="120032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US" sz="1200" b="1" dirty="0">
                <a:solidFill>
                  <a:prstClr val="black"/>
                </a:solidFill>
                <a:latin typeface="Times" panose="02020603050405020304" pitchFamily="18" charset="0"/>
              </a:rPr>
              <a:t> Natural resource 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tn-ZA" sz="1200" b="1" dirty="0">
                <a:solidFill>
                  <a:prstClr val="black"/>
                </a:solidFill>
                <a:latin typeface="Times" panose="02020603050405020304" pitchFamily="18" charset="0"/>
              </a:rPr>
              <a:t>Rainfed agriculture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tn-ZA" sz="1200" b="1" dirty="0">
                <a:solidFill>
                  <a:prstClr val="black"/>
                </a:solidFill>
                <a:latin typeface="Times" panose="02020603050405020304" pitchFamily="18" charset="0"/>
              </a:rPr>
              <a:t>Poverty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tn-ZA" sz="1200" b="1" dirty="0">
                <a:solidFill>
                  <a:prstClr val="black"/>
                </a:solidFill>
                <a:latin typeface="Times" panose="02020603050405020304" pitchFamily="18" charset="0"/>
              </a:rPr>
              <a:t>Less diversified eco.</a:t>
            </a:r>
          </a:p>
          <a:p>
            <a:pPr defTabSz="914400">
              <a:spcBef>
                <a:spcPct val="0"/>
              </a:spcBef>
              <a:buFontTx/>
              <a:buNone/>
            </a:pPr>
            <a:r>
              <a:rPr lang="tn-ZA" sz="1200" b="1" dirty="0">
                <a:solidFill>
                  <a:prstClr val="black"/>
                </a:solidFill>
                <a:latin typeface="Times" panose="02020603050405020304" pitchFamily="18" charset="0"/>
              </a:rPr>
              <a:t>Evolving  governace</a:t>
            </a:r>
          </a:p>
        </p:txBody>
      </p:sp>
    </p:spTree>
    <p:extLst>
      <p:ext uri="{BB962C8B-B14F-4D97-AF65-F5344CB8AC3E}">
        <p14:creationId xmlns:p14="http://schemas.microsoft.com/office/powerpoint/2010/main" val="290583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latin typeface="Calibri"/>
                <a:cs typeface="Calibri"/>
              </a:rPr>
              <a:t>General Water Scarcity in the LRB is viewed </a:t>
            </a:r>
            <a:r>
              <a:rPr lang="en-US" sz="3000" dirty="0" smtClean="0">
                <a:latin typeface="Calibri"/>
                <a:cs typeface="Calibri"/>
              </a:rPr>
              <a:t/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latin typeface="Calibri"/>
                <a:cs typeface="Calibri"/>
              </a:rPr>
              <a:t>in </a:t>
            </a:r>
            <a:r>
              <a:rPr lang="en-US" sz="3000" dirty="0">
                <a:latin typeface="Calibri"/>
                <a:cs typeface="Calibri"/>
              </a:rPr>
              <a:t>terms of  “closure” and deficit</a:t>
            </a:r>
          </a:p>
        </p:txBody>
      </p:sp>
      <p:pic>
        <p:nvPicPr>
          <p:cNvPr id="4" name="Picture 3" descr=" pp1st 4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59"/>
          <a:stretch/>
        </p:blipFill>
        <p:spPr>
          <a:xfrm>
            <a:off x="0" y="1309076"/>
            <a:ext cx="9144000" cy="55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39" y="189157"/>
            <a:ext cx="8826515" cy="496644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…Key factors of the Limpopo Basin…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66" y="1262588"/>
            <a:ext cx="8502276" cy="5377411"/>
          </a:xfrm>
        </p:spPr>
        <p:txBody>
          <a:bodyPr/>
          <a:lstStyle/>
          <a:p>
            <a:endParaRPr lang="en-ZA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97" b="552"/>
          <a:stretch/>
        </p:blipFill>
        <p:spPr bwMode="auto">
          <a:xfrm>
            <a:off x="360266" y="685802"/>
            <a:ext cx="8502276" cy="5925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389819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11.5|11.3|2.7|18.6|4.1|2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WMI-PPT-16x9-SouthernAfric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IWMI-PPT-16x9-SouthernAfric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IWMI-PPT-16x9-SouthernAfric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IWMI-PPT-16x9-SouthernAfric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4933</TotalTime>
  <Words>1403</Words>
  <Application>Microsoft Office PowerPoint</Application>
  <PresentationFormat>On-screen Show (4:3)</PresentationFormat>
  <Paragraphs>187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MS Mincho</vt:lpstr>
      <vt:lpstr>Arial</vt:lpstr>
      <vt:lpstr>BryantPro-Bold</vt:lpstr>
      <vt:lpstr>Calibri</vt:lpstr>
      <vt:lpstr>Cambria</vt:lpstr>
      <vt:lpstr>Century Gothic</vt:lpstr>
      <vt:lpstr>Corbel</vt:lpstr>
      <vt:lpstr>Myriad Pro</vt:lpstr>
      <vt:lpstr>Times</vt:lpstr>
      <vt:lpstr>Times New Roman</vt:lpstr>
      <vt:lpstr>Office Theme</vt:lpstr>
      <vt:lpstr>Presentation Template</vt:lpstr>
      <vt:lpstr>1_IWMI-PPT-16x9-SouthernAfrica</vt:lpstr>
      <vt:lpstr>2_IWMI-PPT-16x9-SouthernAfrica</vt:lpstr>
      <vt:lpstr>3_IWMI-PPT-16x9-SouthernAfrica</vt:lpstr>
      <vt:lpstr>IWMI-PPT-16x9-SouthernAfrica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LRB is shared by 4 countries  and is characterized by water scarcity</vt:lpstr>
      <vt:lpstr>General Water Scarcity in the LRB is viewed  in terms of  “closure” and deficit</vt:lpstr>
      <vt:lpstr>…Key factors of the Limpopo Basin…</vt:lpstr>
      <vt:lpstr>Water, biodiversity and CC – a nexus in the LRB</vt:lpstr>
      <vt:lpstr>A systems based approach requires a combination of methodological and synthesized analysis</vt:lpstr>
      <vt:lpstr>Spatial mapping brings focus on specific areas revealing  8 representative case studies of vulnerability</vt:lpstr>
      <vt:lpstr>Four Integrated Investment Programs </vt:lpstr>
      <vt:lpstr>Investment Domain By Category</vt:lpstr>
      <vt:lpstr>Sequencing of Investors and Investments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Defining Vulnerability</vt:lpstr>
      <vt:lpstr>Three Stages of Analysis</vt:lpstr>
      <vt:lpstr>PowerPoint Presentation</vt:lpstr>
      <vt:lpstr>02 March 2015</vt:lpstr>
      <vt:lpstr>02 March 2015</vt:lpstr>
      <vt:lpstr>02 March 2015</vt:lpstr>
      <vt:lpstr>02 March 2015</vt:lpstr>
      <vt:lpstr>02 March 2015</vt:lpstr>
      <vt:lpstr>02 March 2015</vt:lpstr>
      <vt:lpstr>02 March 2015</vt:lpstr>
      <vt:lpstr>02 March 2015</vt:lpstr>
      <vt:lpstr>PowerPoint Presentation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</dc:title>
  <dc:creator>Peter Bosman</dc:creator>
  <cp:lastModifiedBy>User</cp:lastModifiedBy>
  <cp:revision>272</cp:revision>
  <dcterms:created xsi:type="dcterms:W3CDTF">2014-03-27T08:18:54Z</dcterms:created>
  <dcterms:modified xsi:type="dcterms:W3CDTF">2015-07-28T12:32:07Z</dcterms:modified>
</cp:coreProperties>
</file>