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10"/>
  </p:notesMasterIdLst>
  <p:handoutMasterIdLst>
    <p:handoutMasterId r:id="rId11"/>
  </p:handoutMasterIdLst>
  <p:sldIdLst>
    <p:sldId id="361" r:id="rId2"/>
    <p:sldId id="388" r:id="rId3"/>
    <p:sldId id="363" r:id="rId4"/>
    <p:sldId id="393" r:id="rId5"/>
    <p:sldId id="390" r:id="rId6"/>
    <p:sldId id="391" r:id="rId7"/>
    <p:sldId id="394" r:id="rId8"/>
    <p:sldId id="392" r:id="rId9"/>
  </p:sldIdLst>
  <p:sldSz cx="9144000" cy="6858000" type="screen4x3"/>
  <p:notesSz cx="7315200" cy="96012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vertBarState="maximized" horzBarState="maximized">
    <p:restoredLeft sz="13162" autoAdjust="0"/>
    <p:restoredTop sz="98387" autoAdjust="0"/>
  </p:normalViewPr>
  <p:slideViewPr>
    <p:cSldViewPr>
      <p:cViewPr>
        <p:scale>
          <a:sx n="200" d="100"/>
          <a:sy n="200" d="100"/>
        </p:scale>
        <p:origin x="40" y="7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62" y="1416"/>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nl-NL"/>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7E37E57B-CD57-4E8D-A8D0-2E18A0EF48F2}" type="datetimeFigureOut">
              <a:rPr lang="nl-NL" smtClean="0"/>
              <a:pPr/>
              <a:t>5/6/15</a:t>
            </a:fld>
            <a:endParaRPr lang="nl-NL"/>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nl-NL"/>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F4AD69E0-A1E4-49A4-AC5D-7119273B08B7}" type="slidenum">
              <a:rPr lang="nl-NL" smtClean="0"/>
              <a:pPr/>
              <a:t>‹#›</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nl-NL"/>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172C73D-0826-43C1-BDC5-91E88D565C00}" type="datetimeFigureOut">
              <a:rPr lang="nl-NL" smtClean="0"/>
              <a:pPr/>
              <a:t>5/6/15</a:t>
            </a:fld>
            <a:endParaRPr lang="nl-NL"/>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nl-NL"/>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nl-NL"/>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E3401DC-BF0F-4AD5-A76E-C935D1500488}" type="slidenum">
              <a:rPr lang="nl-NL" smtClean="0"/>
              <a:pPr/>
              <a:t>‹#›</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pic>
        <p:nvPicPr>
          <p:cNvPr id="2" name="Picture 8" descr="sottopancia.jpg"/>
          <p:cNvPicPr>
            <a:picLocks noChangeAspect="1"/>
          </p:cNvPicPr>
          <p:nvPr userDrawn="1"/>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userDrawn="1"/>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userDrawn="1"/>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userDrawn="1"/>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6" name="AutoShape 11"/>
          <p:cNvSpPr>
            <a:spLocks/>
          </p:cNvSpPr>
          <p:nvPr userDrawn="1"/>
        </p:nvSpPr>
        <p:spPr bwMode="auto">
          <a:xfrm>
            <a:off x="430213" y="152400"/>
            <a:ext cx="746442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l"/>
            <a:endParaRPr lang="en-US" altLang="en-US" dirty="0"/>
          </a:p>
        </p:txBody>
      </p:sp>
      <p:sp>
        <p:nvSpPr>
          <p:cNvPr id="7" name="Slide Number Placeholder 12"/>
          <p:cNvSpPr txBox="1">
            <a:spLocks/>
          </p:cNvSpPr>
          <p:nvPr userDrawn="1"/>
        </p:nvSpPr>
        <p:spPr bwMode="auto">
          <a:xfrm>
            <a:off x="8697913" y="6483350"/>
            <a:ext cx="260350" cy="268288"/>
          </a:xfrm>
          <a:prstGeom prst="rect">
            <a:avLst/>
          </a:prstGeom>
          <a:noFill/>
          <a:ln w="9525">
            <a:noFill/>
            <a:miter lim="800000"/>
            <a:headEnd/>
            <a:tailEnd/>
          </a:ln>
        </p:spPr>
        <p:txBody>
          <a:bodyPr lIns="0" tIns="0" rIns="0" bIns="0"/>
          <a:lstStyle/>
          <a:p>
            <a:fld id="{08BB1661-0A20-410C-9B95-3B28D728C9B5}" type="slidenum">
              <a:rPr lang="en-US" altLang="en-US" sz="1400" b="1">
                <a:solidFill>
                  <a:srgbClr val="0070C0"/>
                </a:solidFill>
              </a:rPr>
              <a:pPr/>
              <a:t>‹#›</a:t>
            </a:fld>
            <a:endParaRPr lang="en-US" altLang="en-US" sz="1400" b="1">
              <a:solidFill>
                <a:srgbClr val="0070C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677F49-83C2-4E09-BC33-3F7DC6FC53A2}" type="datetimeFigureOut">
              <a:rPr lang="nl-NL" smtClean="0"/>
              <a:pPr/>
              <a:t>5/6/15</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3C43483-8689-4C2F-920C-19194D50F8BE}"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677F49-83C2-4E09-BC33-3F7DC6FC53A2}" type="datetimeFigureOut">
              <a:rPr lang="nl-NL" smtClean="0"/>
              <a:pPr/>
              <a:t>5/6/15</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3C43483-8689-4C2F-920C-19194D50F8BE}"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pic>
        <p:nvPicPr>
          <p:cNvPr id="4" name="Picture 8" descr="sottopancia.jpg"/>
          <p:cNvPicPr>
            <a:picLocks noChangeAspect="1"/>
          </p:cNvPicPr>
          <p:nvPr userDrawn="1"/>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5" name="Line 9"/>
          <p:cNvSpPr>
            <a:spLocks noChangeShapeType="1"/>
          </p:cNvSpPr>
          <p:nvPr userDrawn="1"/>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6" name="Line 10"/>
          <p:cNvSpPr>
            <a:spLocks noChangeShapeType="1"/>
          </p:cNvSpPr>
          <p:nvPr userDrawn="1"/>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7" name="Picture 1"/>
          <p:cNvPicPr>
            <a:picLocks noChangeAspect="1"/>
          </p:cNvPicPr>
          <p:nvPr userDrawn="1"/>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8" name="AutoShape 11"/>
          <p:cNvSpPr>
            <a:spLocks/>
          </p:cNvSpPr>
          <p:nvPr userDrawn="1"/>
        </p:nvSpPr>
        <p:spPr bwMode="auto">
          <a:xfrm>
            <a:off x="430213" y="152400"/>
            <a:ext cx="746442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l"/>
            <a:endParaRPr lang="en-US" altLang="en-US" dirty="0"/>
          </a:p>
        </p:txBody>
      </p:sp>
      <p:sp>
        <p:nvSpPr>
          <p:cNvPr id="9" name="Slide Number Placeholder 12"/>
          <p:cNvSpPr txBox="1">
            <a:spLocks/>
          </p:cNvSpPr>
          <p:nvPr userDrawn="1"/>
        </p:nvSpPr>
        <p:spPr bwMode="auto">
          <a:xfrm>
            <a:off x="8697913" y="6483350"/>
            <a:ext cx="260350" cy="268288"/>
          </a:xfrm>
          <a:prstGeom prst="rect">
            <a:avLst/>
          </a:prstGeom>
          <a:noFill/>
          <a:ln w="9525">
            <a:noFill/>
            <a:miter lim="800000"/>
            <a:headEnd/>
            <a:tailEnd/>
          </a:ln>
        </p:spPr>
        <p:txBody>
          <a:bodyPr lIns="0" tIns="0" rIns="0" bIns="0"/>
          <a:lstStyle/>
          <a:p>
            <a:fld id="{08BB1661-0A20-410C-9B95-3B28D728C9B5}" type="slidenum">
              <a:rPr lang="en-US" altLang="en-US" sz="1400" b="1">
                <a:solidFill>
                  <a:srgbClr val="0070C0"/>
                </a:solidFill>
              </a:rPr>
              <a:pPr/>
              <a:t>‹#›</a:t>
            </a:fld>
            <a:endParaRPr lang="en-US" altLang="en-US" sz="1400" b="1">
              <a:solidFill>
                <a:srgbClr val="0070C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677F49-83C2-4E09-BC33-3F7DC6FC53A2}" type="datetimeFigureOut">
              <a:rPr lang="nl-NL" smtClean="0"/>
              <a:pPr/>
              <a:t>5/6/15</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3C43483-8689-4C2F-920C-19194D50F8BE}" type="slidenum">
              <a:rPr lang="nl-NL" smtClean="0"/>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1677F49-83C2-4E09-BC33-3F7DC6FC53A2}" type="datetimeFigureOut">
              <a:rPr lang="nl-NL" smtClean="0"/>
              <a:pPr/>
              <a:t>5/6/15</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3C43483-8689-4C2F-920C-19194D50F8BE}"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1677F49-83C2-4E09-BC33-3F7DC6FC53A2}" type="datetimeFigureOut">
              <a:rPr lang="nl-NL" smtClean="0"/>
              <a:pPr/>
              <a:t>5/6/15</a:t>
            </a:fld>
            <a:endParaRPr lang="nl-NL"/>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nl-NL"/>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3C43483-8689-4C2F-920C-19194D50F8BE}" type="slidenum">
              <a:rPr lang="nl-NL" smtClean="0"/>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1677F49-83C2-4E09-BC33-3F7DC6FC53A2}" type="datetimeFigureOut">
              <a:rPr lang="nl-NL" smtClean="0"/>
              <a:pPr/>
              <a:t>5/6/15</a:t>
            </a:fld>
            <a:endParaRPr lang="nl-NL"/>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nl-NL"/>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3C43483-8689-4C2F-920C-19194D50F8BE}"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1677F49-83C2-4E09-BC33-3F7DC6FC53A2}" type="datetimeFigureOut">
              <a:rPr lang="nl-NL" smtClean="0"/>
              <a:pPr/>
              <a:t>5/6/15</a:t>
            </a:fld>
            <a:endParaRPr lang="nl-NL"/>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nl-NL"/>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3C43483-8689-4C2F-920C-19194D50F8BE}"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1677F49-83C2-4E09-BC33-3F7DC6FC53A2}" type="datetimeFigureOut">
              <a:rPr lang="nl-NL" smtClean="0"/>
              <a:pPr/>
              <a:t>5/6/15</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3C43483-8689-4C2F-920C-19194D50F8BE}" type="slidenum">
              <a:rPr lang="nl-NL" smtClean="0"/>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1677F49-83C2-4E09-BC33-3F7DC6FC53A2}" type="datetimeFigureOut">
              <a:rPr lang="nl-NL" smtClean="0"/>
              <a:pPr/>
              <a:t>5/6/15</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3C43483-8689-4C2F-920C-19194D50F8BE}"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0"/>
            <a:ext cx="8280920" cy="1143000"/>
          </a:xfrm>
          <a:prstGeom prst="rect">
            <a:avLst/>
          </a:prstGeom>
        </p:spPr>
        <p:txBody>
          <a:bodyPr vert="horz" lIns="91440" tIns="45720" rIns="91440" bIns="45720" rtlCol="0" anchor="ctr">
            <a:normAutofit/>
          </a:bodyPr>
          <a:lstStyle/>
          <a:p>
            <a:r>
              <a:rPr lang="en-US" dirty="0" smtClean="0"/>
              <a:t>Click to edit Master title style</a:t>
            </a:r>
            <a:endParaRPr lang="nl-NL"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2.jpe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AutoShape 2"/>
          <p:cNvSpPr>
            <a:spLocks/>
          </p:cNvSpPr>
          <p:nvPr/>
        </p:nvSpPr>
        <p:spPr bwMode="auto">
          <a:xfrm>
            <a:off x="6286500" y="5851525"/>
            <a:ext cx="2314575" cy="27218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35717" tIns="35717" rIns="35717" bIns="35717" anchor="ctr">
            <a:spAutoFit/>
          </a:bodyPr>
          <a:lstStyle/>
          <a:p>
            <a:pPr algn="r"/>
            <a:r>
              <a:rPr lang="en-US" altLang="en-US" sz="1300" b="1" dirty="0" smtClean="0">
                <a:solidFill>
                  <a:srgbClr val="3B7A6A"/>
                </a:solidFill>
                <a:latin typeface="Trebuchet MS" pitchFamily="34" charset="0"/>
                <a:ea typeface="Trebuchet MS" pitchFamily="34" charset="0"/>
                <a:cs typeface="Trebuchet MS" pitchFamily="34" charset="0"/>
                <a:sym typeface="Trebuchet MS" pitchFamily="34" charset="0"/>
              </a:rPr>
              <a:t>Tales </a:t>
            </a:r>
            <a:r>
              <a:rPr lang="en-US" altLang="en-US" sz="1300" b="1" dirty="0" err="1" smtClean="0">
                <a:solidFill>
                  <a:srgbClr val="3B7A6A"/>
                </a:solidFill>
                <a:latin typeface="Trebuchet MS" pitchFamily="34" charset="0"/>
                <a:ea typeface="Trebuchet MS" pitchFamily="34" charset="0"/>
                <a:cs typeface="Trebuchet MS" pitchFamily="34" charset="0"/>
                <a:sym typeface="Trebuchet MS" pitchFamily="34" charset="0"/>
              </a:rPr>
              <a:t>Carvalho</a:t>
            </a:r>
            <a:r>
              <a:rPr lang="en-US" altLang="en-US" sz="1300" b="1" dirty="0" smtClean="0">
                <a:solidFill>
                  <a:srgbClr val="3B7A6A"/>
                </a:solidFill>
                <a:latin typeface="Trebuchet MS" pitchFamily="34" charset="0"/>
                <a:ea typeface="Trebuchet MS" pitchFamily="34" charset="0"/>
                <a:cs typeface="Trebuchet MS" pitchFamily="34" charset="0"/>
                <a:sym typeface="Trebuchet MS" pitchFamily="34" charset="0"/>
              </a:rPr>
              <a:t> </a:t>
            </a:r>
            <a:r>
              <a:rPr lang="en-US" altLang="en-US" sz="1300" b="1" dirty="0" err="1" smtClean="0">
                <a:solidFill>
                  <a:srgbClr val="3B7A6A"/>
                </a:solidFill>
                <a:latin typeface="Trebuchet MS" pitchFamily="34" charset="0"/>
                <a:ea typeface="Trebuchet MS" pitchFamily="34" charset="0"/>
                <a:cs typeface="Trebuchet MS" pitchFamily="34" charset="0"/>
                <a:sym typeface="Trebuchet MS" pitchFamily="34" charset="0"/>
              </a:rPr>
              <a:t>Resende</a:t>
            </a:r>
            <a:endParaRPr lang="en-US" altLang="en-US" b="1" dirty="0"/>
          </a:p>
        </p:txBody>
      </p:sp>
      <p:sp>
        <p:nvSpPr>
          <p:cNvPr id="5" name="Line 3"/>
          <p:cNvSpPr>
            <a:spLocks noChangeShapeType="1"/>
          </p:cNvSpPr>
          <p:nvPr/>
        </p:nvSpPr>
        <p:spPr bwMode="auto">
          <a:xfrm>
            <a:off x="560388" y="2633663"/>
            <a:ext cx="8021637" cy="0"/>
          </a:xfrm>
          <a:prstGeom prst="line">
            <a:avLst/>
          </a:prstGeom>
          <a:noFill/>
          <a:ln w="25400">
            <a:solidFill>
              <a:srgbClr val="366CA6"/>
            </a:solidFill>
            <a:round/>
            <a:headEnd/>
            <a:tailEnd/>
          </a:ln>
        </p:spPr>
        <p:txBody>
          <a:bodyPr lIns="0" tIns="0" rIns="0" bIns="0" anchor="ctr"/>
          <a:lstStyle/>
          <a:p>
            <a:endParaRPr lang="en-GB"/>
          </a:p>
        </p:txBody>
      </p:sp>
      <p:sp>
        <p:nvSpPr>
          <p:cNvPr id="6" name="Line 4"/>
          <p:cNvSpPr>
            <a:spLocks noChangeShapeType="1"/>
          </p:cNvSpPr>
          <p:nvPr/>
        </p:nvSpPr>
        <p:spPr bwMode="auto">
          <a:xfrm flipV="1">
            <a:off x="523875" y="5776913"/>
            <a:ext cx="8096250" cy="0"/>
          </a:xfrm>
          <a:prstGeom prst="line">
            <a:avLst/>
          </a:prstGeom>
          <a:noFill/>
          <a:ln w="25400">
            <a:solidFill>
              <a:srgbClr val="366CA6"/>
            </a:solidFill>
            <a:round/>
            <a:headEnd/>
            <a:tailEnd/>
          </a:ln>
        </p:spPr>
        <p:txBody>
          <a:bodyPr lIns="0" tIns="0" rIns="0" bIns="0" anchor="ctr"/>
          <a:lstStyle/>
          <a:p>
            <a:endParaRPr lang="en-GB"/>
          </a:p>
        </p:txBody>
      </p:sp>
      <p:sp>
        <p:nvSpPr>
          <p:cNvPr id="8" name="AutoShape 6"/>
          <p:cNvSpPr>
            <a:spLocks/>
          </p:cNvSpPr>
          <p:nvPr/>
        </p:nvSpPr>
        <p:spPr bwMode="auto">
          <a:xfrm>
            <a:off x="6705600" y="6096000"/>
            <a:ext cx="1909763" cy="47224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wrap="square" lIns="35717" tIns="35717" rIns="35717" bIns="35717" anchor="ctr">
            <a:spAutoFit/>
          </a:bodyPr>
          <a:lstStyle/>
          <a:p>
            <a:pPr algn="r"/>
            <a:r>
              <a:rPr lang="en-US" altLang="en-US" sz="1300" i="1" dirty="0" smtClean="0">
                <a:solidFill>
                  <a:srgbClr val="3B7A6A"/>
                </a:solidFill>
                <a:latin typeface="Trebuchet MS" pitchFamily="34" charset="0"/>
                <a:ea typeface="Trebuchet MS" pitchFamily="34" charset="0"/>
                <a:cs typeface="Trebuchet MS" pitchFamily="34" charset="0"/>
                <a:sym typeface="Trebuchet MS" pitchFamily="34" charset="0"/>
              </a:rPr>
              <a:t>6 May 2015</a:t>
            </a:r>
          </a:p>
          <a:p>
            <a:pPr algn="r"/>
            <a:r>
              <a:rPr lang="en-US" altLang="en-US" sz="1300" i="1" dirty="0" smtClean="0">
                <a:solidFill>
                  <a:srgbClr val="3B7A6A"/>
                </a:solidFill>
                <a:latin typeface="Trebuchet MS" pitchFamily="34" charset="0"/>
                <a:ea typeface="Trebuchet MS" pitchFamily="34" charset="0"/>
                <a:cs typeface="Trebuchet MS" pitchFamily="34" charset="0"/>
                <a:sym typeface="Trebuchet MS" pitchFamily="34" charset="0"/>
              </a:rPr>
              <a:t>Gaborone, Botswana</a:t>
            </a:r>
            <a:endParaRPr lang="en-US" altLang="en-US" dirty="0"/>
          </a:p>
        </p:txBody>
      </p:sp>
      <p:sp>
        <p:nvSpPr>
          <p:cNvPr id="9" name="AutoShape 7"/>
          <p:cNvSpPr>
            <a:spLocks/>
          </p:cNvSpPr>
          <p:nvPr/>
        </p:nvSpPr>
        <p:spPr bwMode="auto">
          <a:xfrm>
            <a:off x="533400" y="3429000"/>
            <a:ext cx="7553325"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l"/>
            <a:endParaRPr lang="en-US" altLang="en-US" sz="2800" b="1" dirty="0" smtClean="0">
              <a:solidFill>
                <a:srgbClr val="426C86"/>
              </a:solidFill>
              <a:latin typeface="Trebuchet MS Bold" charset="0"/>
              <a:ea typeface="Trebuchet MS Bold" charset="0"/>
              <a:cs typeface="Trebuchet MS Bold" charset="0"/>
              <a:sym typeface="Trebuchet MS Bold" charset="0"/>
            </a:endParaRPr>
          </a:p>
          <a:p>
            <a:pPr algn="l"/>
            <a:r>
              <a:rPr lang="en-US" altLang="en-US" sz="2800" b="1" dirty="0" smtClean="0">
                <a:solidFill>
                  <a:srgbClr val="426C86"/>
                </a:solidFill>
                <a:latin typeface="Trebuchet MS Bold" charset="0"/>
                <a:ea typeface="Trebuchet MS Bold" charset="0"/>
                <a:cs typeface="Trebuchet MS Bold" charset="0"/>
                <a:sym typeface="Trebuchet MS Bold" charset="0"/>
              </a:rPr>
              <a:t>Chapter 5: Projection of future pressures</a:t>
            </a:r>
          </a:p>
        </p:txBody>
      </p:sp>
      <p:sp>
        <p:nvSpPr>
          <p:cNvPr id="10" name="Line 8"/>
          <p:cNvSpPr>
            <a:spLocks noChangeShapeType="1"/>
          </p:cNvSpPr>
          <p:nvPr/>
        </p:nvSpPr>
        <p:spPr bwMode="auto">
          <a:xfrm flipV="1">
            <a:off x="514350" y="6573838"/>
            <a:ext cx="8113713" cy="0"/>
          </a:xfrm>
          <a:prstGeom prst="line">
            <a:avLst/>
          </a:prstGeom>
          <a:noFill/>
          <a:ln w="25400">
            <a:solidFill>
              <a:srgbClr val="366CA6"/>
            </a:solidFill>
            <a:round/>
            <a:headEnd/>
            <a:tailEnd/>
          </a:ln>
        </p:spPr>
        <p:txBody>
          <a:bodyPr lIns="0" tIns="0" rIns="0" bIns="0" anchor="ctr"/>
          <a:lstStyle/>
          <a:p>
            <a:endParaRPr lang="en-GB"/>
          </a:p>
        </p:txBody>
      </p:sp>
      <p:pic>
        <p:nvPicPr>
          <p:cNvPr id="11" name="Picture 9" descr="iucn_logo2.gif"/>
          <p:cNvPicPr>
            <a:picLocks noChangeAspect="1"/>
          </p:cNvPicPr>
          <p:nvPr/>
        </p:nvPicPr>
        <p:blipFill>
          <a:blip r:embed="rId2" cstate="print"/>
          <a:srcRect/>
          <a:stretch>
            <a:fillRect/>
          </a:stretch>
        </p:blipFill>
        <p:spPr bwMode="auto">
          <a:xfrm>
            <a:off x="1557338" y="5961063"/>
            <a:ext cx="531812" cy="508000"/>
          </a:xfrm>
          <a:prstGeom prst="rect">
            <a:avLst/>
          </a:prstGeom>
          <a:noFill/>
          <a:ln w="12700">
            <a:noFill/>
            <a:miter lim="0"/>
            <a:headEnd/>
            <a:tailEnd/>
          </a:ln>
        </p:spPr>
      </p:pic>
      <p:pic>
        <p:nvPicPr>
          <p:cNvPr id="12" name="Picture 10" descr="IGRAC-logo-txt-cmyk.jpg"/>
          <p:cNvPicPr>
            <a:picLocks noChangeAspect="1"/>
          </p:cNvPicPr>
          <p:nvPr/>
        </p:nvPicPr>
        <p:blipFill>
          <a:blip r:embed="rId3" cstate="print"/>
          <a:srcRect/>
          <a:stretch>
            <a:fillRect/>
          </a:stretch>
        </p:blipFill>
        <p:spPr bwMode="auto">
          <a:xfrm>
            <a:off x="522288" y="6134100"/>
            <a:ext cx="998537" cy="338138"/>
          </a:xfrm>
          <a:prstGeom prst="rect">
            <a:avLst/>
          </a:prstGeom>
          <a:noFill/>
          <a:ln w="12700">
            <a:noFill/>
            <a:miter lim="0"/>
            <a:headEnd/>
            <a:tailEnd/>
          </a:ln>
        </p:spPr>
      </p:pic>
      <p:pic>
        <p:nvPicPr>
          <p:cNvPr id="13" name="Picture 11" descr="120.png"/>
          <p:cNvPicPr>
            <a:picLocks noChangeAspect="1"/>
          </p:cNvPicPr>
          <p:nvPr/>
        </p:nvPicPr>
        <p:blipFill>
          <a:blip r:embed="rId4" cstate="print"/>
          <a:srcRect b="17345"/>
          <a:stretch>
            <a:fillRect/>
          </a:stretch>
        </p:blipFill>
        <p:spPr bwMode="auto">
          <a:xfrm>
            <a:off x="2109788" y="5856288"/>
            <a:ext cx="1397000" cy="676275"/>
          </a:xfrm>
          <a:prstGeom prst="rect">
            <a:avLst/>
          </a:prstGeom>
          <a:noFill/>
          <a:ln w="12700">
            <a:noFill/>
            <a:miter lim="0"/>
            <a:headEnd/>
            <a:tailEnd/>
          </a:ln>
        </p:spPr>
      </p:pic>
      <p:pic>
        <p:nvPicPr>
          <p:cNvPr id="14" name="Picture 12" descr="SDC_RVB.jpg"/>
          <p:cNvPicPr>
            <a:picLocks noChangeAspect="1"/>
          </p:cNvPicPr>
          <p:nvPr/>
        </p:nvPicPr>
        <p:blipFill>
          <a:blip r:embed="rId5" cstate="print"/>
          <a:srcRect/>
          <a:stretch>
            <a:fillRect/>
          </a:stretch>
        </p:blipFill>
        <p:spPr bwMode="auto">
          <a:xfrm>
            <a:off x="3417888" y="5943600"/>
            <a:ext cx="1106487" cy="500063"/>
          </a:xfrm>
          <a:prstGeom prst="rect">
            <a:avLst/>
          </a:prstGeom>
          <a:noFill/>
          <a:ln w="12700">
            <a:noFill/>
            <a:miter lim="0"/>
            <a:headEnd/>
            <a:tailEnd/>
          </a:ln>
        </p:spPr>
      </p:pic>
      <p:sp>
        <p:nvSpPr>
          <p:cNvPr id="15" name="Line 20"/>
          <p:cNvSpPr>
            <a:spLocks noChangeShapeType="1"/>
          </p:cNvSpPr>
          <p:nvPr/>
        </p:nvSpPr>
        <p:spPr bwMode="auto">
          <a:xfrm flipV="1">
            <a:off x="514350" y="6618288"/>
            <a:ext cx="8113713" cy="0"/>
          </a:xfrm>
          <a:prstGeom prst="line">
            <a:avLst/>
          </a:prstGeom>
          <a:noFill/>
          <a:ln w="25400">
            <a:solidFill>
              <a:srgbClr val="366CA6"/>
            </a:solidFill>
            <a:round/>
            <a:headEnd/>
            <a:tailEnd/>
          </a:ln>
        </p:spPr>
        <p:txBody>
          <a:bodyPr lIns="0" tIns="0" rIns="0" bIns="0" anchor="ctr"/>
          <a:lstStyle/>
          <a:p>
            <a:endParaRPr lang="en-GB"/>
          </a:p>
        </p:txBody>
      </p:sp>
      <p:sp>
        <p:nvSpPr>
          <p:cNvPr id="16" name="Line 21"/>
          <p:cNvSpPr>
            <a:spLocks noChangeShapeType="1"/>
          </p:cNvSpPr>
          <p:nvPr/>
        </p:nvSpPr>
        <p:spPr bwMode="auto">
          <a:xfrm flipV="1">
            <a:off x="523875" y="5738813"/>
            <a:ext cx="8096250" cy="0"/>
          </a:xfrm>
          <a:prstGeom prst="line">
            <a:avLst/>
          </a:prstGeom>
          <a:noFill/>
          <a:ln w="25400">
            <a:solidFill>
              <a:srgbClr val="366CA6"/>
            </a:solidFill>
            <a:round/>
            <a:headEnd/>
            <a:tailEnd/>
          </a:ln>
        </p:spPr>
        <p:txBody>
          <a:bodyPr lIns="0" tIns="0" rIns="0" bIns="0" anchor="ctr"/>
          <a:lstStyle/>
          <a:p>
            <a:endParaRPr lang="en-GB"/>
          </a:p>
        </p:txBody>
      </p:sp>
      <p:sp>
        <p:nvSpPr>
          <p:cNvPr id="17" name="Line 22"/>
          <p:cNvSpPr>
            <a:spLocks noChangeShapeType="1"/>
          </p:cNvSpPr>
          <p:nvPr/>
        </p:nvSpPr>
        <p:spPr bwMode="auto">
          <a:xfrm>
            <a:off x="558800" y="2681288"/>
            <a:ext cx="8023225" cy="0"/>
          </a:xfrm>
          <a:prstGeom prst="line">
            <a:avLst/>
          </a:prstGeom>
          <a:noFill/>
          <a:ln w="25400">
            <a:solidFill>
              <a:srgbClr val="366CA6"/>
            </a:solidFill>
            <a:round/>
            <a:headEnd/>
            <a:tailEnd/>
          </a:ln>
        </p:spPr>
        <p:txBody>
          <a:bodyPr lIns="0" tIns="0" rIns="0" bIns="0" anchor="ctr"/>
          <a:lstStyle/>
          <a:p>
            <a:endParaRPr lang="en-GB"/>
          </a:p>
        </p:txBody>
      </p:sp>
      <p:pic>
        <p:nvPicPr>
          <p:cNvPr id="19" name="Picture 1"/>
          <p:cNvPicPr>
            <a:picLocks noChangeAspect="1"/>
          </p:cNvPicPr>
          <p:nvPr/>
        </p:nvPicPr>
        <p:blipFill>
          <a:blip r:embed="rId6" cstate="print"/>
          <a:srcRect/>
          <a:stretch>
            <a:fillRect/>
          </a:stretch>
        </p:blipFill>
        <p:spPr bwMode="auto">
          <a:xfrm>
            <a:off x="4491038" y="482600"/>
            <a:ext cx="3455987" cy="1897063"/>
          </a:xfrm>
          <a:prstGeom prst="rect">
            <a:avLst/>
          </a:prstGeom>
          <a:noFill/>
          <a:ln w="9525">
            <a:noFill/>
            <a:miter lim="800000"/>
            <a:headEnd/>
            <a:tailEnd/>
          </a:ln>
        </p:spPr>
      </p:pic>
      <p:pic>
        <p:nvPicPr>
          <p:cNvPr id="20" name="Picture 2"/>
          <p:cNvPicPr>
            <a:picLocks noChangeAspect="1"/>
          </p:cNvPicPr>
          <p:nvPr/>
        </p:nvPicPr>
        <p:blipFill>
          <a:blip r:embed="rId7" cstate="print"/>
          <a:srcRect/>
          <a:stretch>
            <a:fillRect/>
          </a:stretch>
        </p:blipFill>
        <p:spPr bwMode="auto">
          <a:xfrm>
            <a:off x="1238250" y="877888"/>
            <a:ext cx="2905125" cy="1225550"/>
          </a:xfrm>
          <a:prstGeom prst="rect">
            <a:avLst/>
          </a:prstGeom>
          <a:noFill/>
          <a:ln w="9525">
            <a:noFill/>
            <a:miter lim="800000"/>
            <a:headEnd/>
            <a:tailEnd/>
          </a:ln>
        </p:spPr>
      </p:pic>
      <p:sp>
        <p:nvSpPr>
          <p:cNvPr id="21" name="Line 22"/>
          <p:cNvSpPr>
            <a:spLocks noChangeShapeType="1"/>
          </p:cNvSpPr>
          <p:nvPr/>
        </p:nvSpPr>
        <p:spPr bwMode="auto">
          <a:xfrm>
            <a:off x="614363" y="322263"/>
            <a:ext cx="8021637" cy="0"/>
          </a:xfrm>
          <a:prstGeom prst="line">
            <a:avLst/>
          </a:prstGeom>
          <a:noFill/>
          <a:ln w="25400">
            <a:solidFill>
              <a:srgbClr val="366CA6"/>
            </a:solidFill>
            <a:round/>
            <a:headEnd/>
            <a:tailEnd/>
          </a:ln>
        </p:spPr>
        <p:txBody>
          <a:bodyPr lIns="0" tIns="0" rIns="0" bIns="0" anchor="ctr"/>
          <a:lstStyle/>
          <a:p>
            <a:endParaRPr lang="en-GB"/>
          </a:p>
        </p:txBody>
      </p:sp>
      <p:sp>
        <p:nvSpPr>
          <p:cNvPr id="22" name="Line 22"/>
          <p:cNvSpPr>
            <a:spLocks noChangeShapeType="1"/>
          </p:cNvSpPr>
          <p:nvPr/>
        </p:nvSpPr>
        <p:spPr bwMode="auto">
          <a:xfrm>
            <a:off x="614363" y="374650"/>
            <a:ext cx="8021637" cy="0"/>
          </a:xfrm>
          <a:prstGeom prst="line">
            <a:avLst/>
          </a:prstGeom>
          <a:noFill/>
          <a:ln w="25400">
            <a:solidFill>
              <a:srgbClr val="366CA6"/>
            </a:solidFill>
            <a:round/>
            <a:headEnd/>
            <a:tailEnd/>
          </a:ln>
        </p:spPr>
        <p:txBody>
          <a:bodyPr lIns="0" tIns="0" rIns="0" bIns="0" anchor="ctr"/>
          <a:lstStyle/>
          <a:p>
            <a:endParaRPr lang="en-GB"/>
          </a:p>
        </p:txBody>
      </p:sp>
      <p:pic>
        <p:nvPicPr>
          <p:cNvPr id="23" name="Picture 20"/>
          <p:cNvPicPr>
            <a:picLocks noChangeAspect="1"/>
          </p:cNvPicPr>
          <p:nvPr/>
        </p:nvPicPr>
        <p:blipFill>
          <a:blip r:embed="rId8" cstate="print"/>
          <a:srcRect/>
          <a:stretch>
            <a:fillRect/>
          </a:stretch>
        </p:blipFill>
        <p:spPr bwMode="auto">
          <a:xfrm>
            <a:off x="4732338" y="5946775"/>
            <a:ext cx="658812" cy="508000"/>
          </a:xfrm>
          <a:prstGeom prst="rect">
            <a:avLst/>
          </a:prstGeom>
          <a:noFill/>
          <a:ln w="9525">
            <a:noFill/>
            <a:miter lim="800000"/>
            <a:headEnd/>
            <a:tailEnd/>
          </a:ln>
        </p:spPr>
      </p:pic>
      <p:pic>
        <p:nvPicPr>
          <p:cNvPr id="24" name="Picture 21"/>
          <p:cNvPicPr>
            <a:picLocks noChangeAspect="1"/>
          </p:cNvPicPr>
          <p:nvPr/>
        </p:nvPicPr>
        <p:blipFill>
          <a:blip r:embed="rId9" cstate="print"/>
          <a:srcRect/>
          <a:stretch>
            <a:fillRect/>
          </a:stretch>
        </p:blipFill>
        <p:spPr bwMode="auto">
          <a:xfrm>
            <a:off x="5429250" y="5926138"/>
            <a:ext cx="482600" cy="503237"/>
          </a:xfrm>
          <a:prstGeom prst="rect">
            <a:avLst/>
          </a:prstGeom>
          <a:noFill/>
          <a:ln w="9525">
            <a:noFill/>
            <a:miter lim="800000"/>
            <a:headEnd/>
            <a:tailEnd/>
          </a:ln>
        </p:spPr>
      </p:pic>
      <p:pic>
        <p:nvPicPr>
          <p:cNvPr id="25" name="Picture 22"/>
          <p:cNvPicPr>
            <a:picLocks noChangeAspect="1"/>
          </p:cNvPicPr>
          <p:nvPr/>
        </p:nvPicPr>
        <p:blipFill>
          <a:blip r:embed="rId10" cstate="print"/>
          <a:srcRect/>
          <a:stretch>
            <a:fillRect/>
          </a:stretch>
        </p:blipFill>
        <p:spPr bwMode="auto">
          <a:xfrm>
            <a:off x="6018213" y="5946775"/>
            <a:ext cx="376237" cy="49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6" name="AutoShape 11"/>
          <p:cNvSpPr>
            <a:spLocks/>
          </p:cNvSpPr>
          <p:nvPr/>
        </p:nvSpPr>
        <p:spPr bwMode="auto">
          <a:xfrm>
            <a:off x="6858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Objective</a:t>
            </a:r>
            <a:endParaRPr lang="en-US" altLang="en-US" sz="2800" dirty="0"/>
          </a:p>
        </p:txBody>
      </p:sp>
      <p:sp>
        <p:nvSpPr>
          <p:cNvPr id="7"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indent="0"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0070C0"/>
                </a:solidFill>
              </a:rPr>
              <a:pPr/>
              <a:t>2</a:t>
            </a:fld>
            <a:endParaRPr lang="en-US" altLang="en-US" sz="1400" b="1">
              <a:solidFill>
                <a:srgbClr val="0070C0"/>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sp>
        <p:nvSpPr>
          <p:cNvPr id="12" name="Content Placeholder 2"/>
          <p:cNvSpPr>
            <a:spLocks noGrp="1"/>
          </p:cNvSpPr>
          <p:nvPr>
            <p:ph idx="1"/>
          </p:nvPr>
        </p:nvSpPr>
        <p:spPr>
          <a:xfrm>
            <a:off x="381000" y="838200"/>
            <a:ext cx="8382000" cy="5181600"/>
          </a:xfrm>
        </p:spPr>
        <p:txBody>
          <a:bodyPr>
            <a:normAutofit fontScale="92500" lnSpcReduction="10000"/>
          </a:bodyPr>
          <a:lstStyle/>
          <a:p>
            <a:r>
              <a:rPr lang="en-US" sz="2400" dirty="0" smtClean="0"/>
              <a:t>Provide </a:t>
            </a:r>
            <a:r>
              <a:rPr lang="en-US" sz="2400" dirty="0" smtClean="0"/>
              <a:t>projections on how current conditions and uses of the </a:t>
            </a:r>
            <a:r>
              <a:rPr lang="en-US" sz="2400" dirty="0" smtClean="0"/>
              <a:t>STAS </a:t>
            </a:r>
            <a:r>
              <a:rPr lang="en-US" sz="2400" dirty="0" smtClean="0"/>
              <a:t>might develop during the next decades</a:t>
            </a:r>
            <a:r>
              <a:rPr lang="en-US" sz="2400" dirty="0" smtClean="0"/>
              <a:t>.</a:t>
            </a:r>
          </a:p>
          <a:p>
            <a:endParaRPr lang="en-US" sz="2400" dirty="0" smtClean="0"/>
          </a:p>
          <a:p>
            <a:r>
              <a:rPr lang="en-US" sz="2400" dirty="0" smtClean="0"/>
              <a:t>Different </a:t>
            </a:r>
            <a:r>
              <a:rPr lang="en-US" sz="2400" dirty="0" smtClean="0"/>
              <a:t>groundwater indicators under current and projected conditions in 2030 and 2050 were computed for  the STAS using </a:t>
            </a:r>
            <a:r>
              <a:rPr lang="en-US" sz="2400" dirty="0" err="1" smtClean="0"/>
              <a:t>WaterGAP</a:t>
            </a:r>
            <a:r>
              <a:rPr lang="en-US" sz="2400" dirty="0" smtClean="0"/>
              <a:t> - a global hydrological and water use model - to assess the human-freshwater system under historical and future climate conditions</a:t>
            </a:r>
            <a:r>
              <a:rPr lang="en-US" sz="2400" dirty="0" smtClean="0"/>
              <a:t>.</a:t>
            </a:r>
          </a:p>
          <a:p>
            <a:pPr>
              <a:buNone/>
            </a:pPr>
            <a:r>
              <a:rPr lang="en-US" sz="2400" dirty="0" smtClean="0"/>
              <a:t> </a:t>
            </a:r>
          </a:p>
          <a:p>
            <a:r>
              <a:rPr lang="en-US" sz="2400" dirty="0" smtClean="0"/>
              <a:t>Indicators aim </a:t>
            </a:r>
            <a:r>
              <a:rPr lang="en-US" sz="2400" dirty="0" smtClean="0"/>
              <a:t>at synthesizing and </a:t>
            </a:r>
            <a:r>
              <a:rPr lang="en-US" sz="2400" dirty="0" smtClean="0"/>
              <a:t>presenting:</a:t>
            </a:r>
          </a:p>
          <a:p>
            <a:pPr lvl="1"/>
            <a:r>
              <a:rPr lang="en-US" sz="2000" dirty="0" smtClean="0"/>
              <a:t>the </a:t>
            </a:r>
            <a:r>
              <a:rPr lang="en-US" sz="2000" dirty="0" smtClean="0"/>
              <a:t>value of the aquifer system and its potential functions,</a:t>
            </a:r>
            <a:r>
              <a:rPr lang="en-US" sz="2000" dirty="0" smtClean="0"/>
              <a:t> </a:t>
            </a:r>
          </a:p>
          <a:p>
            <a:pPr lvl="1"/>
            <a:r>
              <a:rPr lang="en-US" sz="2000" dirty="0" smtClean="0"/>
              <a:t>the </a:t>
            </a:r>
            <a:r>
              <a:rPr lang="en-US" sz="2000" dirty="0" smtClean="0"/>
              <a:t>role and importance of groundwater for humans (and the environment),</a:t>
            </a:r>
            <a:r>
              <a:rPr lang="en-US" sz="2000" dirty="0" smtClean="0"/>
              <a:t> </a:t>
            </a:r>
          </a:p>
          <a:p>
            <a:pPr lvl="1"/>
            <a:r>
              <a:rPr lang="en-US" sz="2000" dirty="0" smtClean="0"/>
              <a:t>changes </a:t>
            </a:r>
            <a:r>
              <a:rPr lang="en-US" sz="2000" dirty="0" smtClean="0"/>
              <a:t>in groundwater state,</a:t>
            </a:r>
            <a:r>
              <a:rPr lang="en-US" sz="2000" dirty="0" smtClean="0"/>
              <a:t> </a:t>
            </a:r>
          </a:p>
          <a:p>
            <a:pPr lvl="1"/>
            <a:r>
              <a:rPr lang="en-US" sz="2000" dirty="0" smtClean="0"/>
              <a:t>drivers </a:t>
            </a:r>
            <a:r>
              <a:rPr lang="en-US" sz="2000" dirty="0" smtClean="0"/>
              <a:t>of changes and pressures.</a:t>
            </a:r>
            <a:endParaRPr lang="en-US" sz="2000" dirty="0" smtClean="0"/>
          </a:p>
          <a:p>
            <a:endParaRPr lang="en-US" sz="24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6" name="AutoShape 11"/>
          <p:cNvSpPr>
            <a:spLocks/>
          </p:cNvSpPr>
          <p:nvPr/>
        </p:nvSpPr>
        <p:spPr bwMode="auto">
          <a:xfrm>
            <a:off x="9144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Presentation of </a:t>
            </a:r>
            <a:r>
              <a:rPr lang="en-US" altLang="en-US" sz="2800" dirty="0" err="1" smtClean="0">
                <a:solidFill>
                  <a:srgbClr val="3B7A6A"/>
                </a:solidFill>
                <a:latin typeface="Trebuchet MS" pitchFamily="34" charset="0"/>
                <a:sym typeface="Trebuchet MS" pitchFamily="34" charset="0"/>
              </a:rPr>
              <a:t>WaterGAP</a:t>
            </a:r>
            <a:r>
              <a:rPr lang="en-US" altLang="en-US" sz="2800" dirty="0" smtClean="0">
                <a:solidFill>
                  <a:srgbClr val="3B7A6A"/>
                </a:solidFill>
                <a:latin typeface="Trebuchet MS" pitchFamily="34" charset="0"/>
                <a:sym typeface="Trebuchet MS" pitchFamily="34" charset="0"/>
              </a:rPr>
              <a:t> Model</a:t>
            </a:r>
            <a:endParaRPr lang="en-US" altLang="en-US" sz="2800" dirty="0"/>
          </a:p>
        </p:txBody>
      </p:sp>
      <p:sp>
        <p:nvSpPr>
          <p:cNvPr id="7"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indent="0"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0070C0"/>
                </a:solidFill>
              </a:rPr>
              <a:pPr/>
              <a:t>3</a:t>
            </a:fld>
            <a:endParaRPr lang="en-US" altLang="en-US" sz="1400" b="1">
              <a:solidFill>
                <a:srgbClr val="0070C0"/>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sp>
        <p:nvSpPr>
          <p:cNvPr id="12" name="Content Placeholder 2"/>
          <p:cNvSpPr>
            <a:spLocks noGrp="1"/>
          </p:cNvSpPr>
          <p:nvPr>
            <p:ph idx="1"/>
          </p:nvPr>
        </p:nvSpPr>
        <p:spPr>
          <a:xfrm>
            <a:off x="381000" y="838200"/>
            <a:ext cx="8382000" cy="5181600"/>
          </a:xfrm>
        </p:spPr>
        <p:txBody>
          <a:bodyPr>
            <a:normAutofit fontScale="85000" lnSpcReduction="20000"/>
          </a:bodyPr>
          <a:lstStyle/>
          <a:p>
            <a:r>
              <a:rPr lang="en-US" sz="2182" dirty="0" smtClean="0"/>
              <a:t>Global </a:t>
            </a:r>
            <a:r>
              <a:rPr lang="en-US" sz="2182" dirty="0" smtClean="0"/>
              <a:t>hydrological and water use model developed by the University of Frankfurt that aims at investigating current and future worldwide water availability and water use, and the development of water stress conditions at different spatial and temporal </a:t>
            </a:r>
            <a:r>
              <a:rPr lang="en-US" sz="2182" dirty="0" smtClean="0"/>
              <a:t>scales.</a:t>
            </a:r>
          </a:p>
          <a:p>
            <a:pPr>
              <a:buNone/>
            </a:pPr>
            <a:endParaRPr lang="en-US" sz="2182" dirty="0" smtClean="0"/>
          </a:p>
          <a:p>
            <a:r>
              <a:rPr lang="en-US" sz="2182" dirty="0" smtClean="0"/>
              <a:t>Results </a:t>
            </a:r>
            <a:r>
              <a:rPr lang="en-US" sz="2182" dirty="0" smtClean="0"/>
              <a:t>of </a:t>
            </a:r>
            <a:r>
              <a:rPr lang="en-US" sz="2182" dirty="0" err="1" smtClean="0"/>
              <a:t>WaterGAP</a:t>
            </a:r>
            <a:r>
              <a:rPr lang="en-US" sz="2182" dirty="0" smtClean="0"/>
              <a:t> have contributed to international assessment of the global environmental situation such as the UN World Water Development Reports and reports of the Intergovernmental Panel on Climate Change (IPCC)</a:t>
            </a:r>
            <a:r>
              <a:rPr lang="en-US" sz="2182" dirty="0" smtClean="0"/>
              <a:t>.</a:t>
            </a:r>
          </a:p>
          <a:p>
            <a:pPr>
              <a:buNone/>
            </a:pPr>
            <a:endParaRPr lang="en-US" sz="2182" dirty="0" smtClean="0"/>
          </a:p>
          <a:p>
            <a:r>
              <a:rPr lang="en-US" sz="2400" b="1" dirty="0" smtClean="0"/>
              <a:t>Current-state scenarios </a:t>
            </a:r>
            <a:r>
              <a:rPr lang="en-US" sz="2400" dirty="0" smtClean="0"/>
              <a:t>are computed using a consistent set of global climate </a:t>
            </a:r>
            <a:r>
              <a:rPr lang="en-US" sz="2400" dirty="0" smtClean="0"/>
              <a:t>data.</a:t>
            </a:r>
          </a:p>
          <a:p>
            <a:endParaRPr lang="en-US" sz="2182" dirty="0" smtClean="0"/>
          </a:p>
          <a:p>
            <a:r>
              <a:rPr lang="en-US" sz="2182" b="1" dirty="0" smtClean="0"/>
              <a:t>Projections</a:t>
            </a:r>
            <a:r>
              <a:rPr lang="en-US" sz="2182" dirty="0" smtClean="0"/>
              <a:t> </a:t>
            </a:r>
            <a:r>
              <a:rPr lang="en-US" sz="2182" dirty="0" smtClean="0"/>
              <a:t>are based on five climate scenarios that were computed by five global climate models for the highest Intergovernmental Panel on Climate Change (IPCC) greenhouse gas (GHG) emissions scenario (RCP8.5) which assumes that emissions continue to rise throughout the 21st </a:t>
            </a:r>
            <a:r>
              <a:rPr lang="en-US" sz="2182" dirty="0" smtClean="0"/>
              <a:t>century</a:t>
            </a:r>
            <a:endParaRPr lang="en-U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6" name="AutoShape 11"/>
          <p:cNvSpPr>
            <a:spLocks/>
          </p:cNvSpPr>
          <p:nvPr/>
        </p:nvSpPr>
        <p:spPr bwMode="auto">
          <a:xfrm>
            <a:off x="7620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Presentation of </a:t>
            </a:r>
            <a:r>
              <a:rPr lang="en-US" altLang="en-US" sz="2800" dirty="0" err="1" smtClean="0">
                <a:solidFill>
                  <a:srgbClr val="3B7A6A"/>
                </a:solidFill>
                <a:latin typeface="Trebuchet MS" pitchFamily="34" charset="0"/>
                <a:sym typeface="Trebuchet MS" pitchFamily="34" charset="0"/>
              </a:rPr>
              <a:t>WaterGAP</a:t>
            </a:r>
            <a:r>
              <a:rPr lang="en-US" altLang="en-US" sz="2800" dirty="0" smtClean="0">
                <a:solidFill>
                  <a:srgbClr val="3B7A6A"/>
                </a:solidFill>
                <a:latin typeface="Trebuchet MS" pitchFamily="34" charset="0"/>
                <a:sym typeface="Trebuchet MS" pitchFamily="34" charset="0"/>
              </a:rPr>
              <a:t> Model</a:t>
            </a:r>
            <a:endParaRPr lang="en-US" altLang="en-US" sz="2800" dirty="0"/>
          </a:p>
        </p:txBody>
      </p:sp>
      <p:sp>
        <p:nvSpPr>
          <p:cNvPr id="7"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indent="0"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0070C0"/>
                </a:solidFill>
              </a:rPr>
              <a:pPr/>
              <a:t>4</a:t>
            </a:fld>
            <a:endParaRPr lang="en-US" altLang="en-US" sz="1400" b="1">
              <a:solidFill>
                <a:srgbClr val="0070C0"/>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sp>
        <p:nvSpPr>
          <p:cNvPr id="12" name="Content Placeholder 2"/>
          <p:cNvSpPr>
            <a:spLocks noGrp="1"/>
          </p:cNvSpPr>
          <p:nvPr>
            <p:ph idx="1"/>
          </p:nvPr>
        </p:nvSpPr>
        <p:spPr>
          <a:xfrm>
            <a:off x="381000" y="838200"/>
            <a:ext cx="8382000" cy="5181600"/>
          </a:xfrm>
        </p:spPr>
        <p:txBody>
          <a:bodyPr>
            <a:normAutofit fontScale="92500"/>
          </a:bodyPr>
          <a:lstStyle/>
          <a:p>
            <a:pPr lvl="1">
              <a:lnSpc>
                <a:spcPts val="2700"/>
              </a:lnSpc>
              <a:spcAft>
                <a:spcPts val="600"/>
              </a:spcAft>
              <a:buFontTx/>
              <a:buChar char="•"/>
            </a:pPr>
            <a:r>
              <a:rPr lang="en-US" altLang="de-DE" sz="2400" b="1" dirty="0" smtClean="0">
                <a:latin typeface="Arial"/>
                <a:cs typeface="Arial"/>
                <a:sym typeface="Avenir Roman" charset="0"/>
              </a:rPr>
              <a:t>Only one unconfined aquifer is modeled</a:t>
            </a:r>
            <a:r>
              <a:rPr lang="en-US" altLang="de-DE" sz="2400" dirty="0" smtClean="0">
                <a:latin typeface="Arial"/>
                <a:cs typeface="Arial"/>
                <a:sym typeface="Avenir Roman" charset="0"/>
              </a:rPr>
              <a:t> </a:t>
            </a:r>
          </a:p>
          <a:p>
            <a:pPr lvl="2">
              <a:lnSpc>
                <a:spcPts val="2700"/>
              </a:lnSpc>
              <a:spcAft>
                <a:spcPts val="600"/>
              </a:spcAft>
              <a:buFontTx/>
              <a:buChar char="•"/>
            </a:pPr>
            <a:r>
              <a:rPr lang="en-US" altLang="de-DE" sz="1600" i="1" dirty="0" smtClean="0">
                <a:latin typeface="Arial"/>
                <a:cs typeface="Arial"/>
                <a:sym typeface="Avenir Roman" charset="0"/>
              </a:rPr>
              <a:t>Cannot </a:t>
            </a:r>
            <a:r>
              <a:rPr lang="en-US" altLang="de-DE" sz="1600" i="1" dirty="0" smtClean="0">
                <a:latin typeface="Arial"/>
                <a:cs typeface="Arial"/>
                <a:sym typeface="Avenir Roman" charset="0"/>
              </a:rPr>
              <a:t>be assigned to </a:t>
            </a:r>
            <a:r>
              <a:rPr lang="en-US" altLang="de-DE" sz="1600" i="1" dirty="0" smtClean="0">
                <a:latin typeface="Arial"/>
                <a:cs typeface="Arial"/>
                <a:sym typeface="Avenir Roman" charset="0"/>
              </a:rPr>
              <a:t>individual aquifers (e.g. Kalahari, </a:t>
            </a:r>
            <a:r>
              <a:rPr lang="en-US" altLang="de-DE" sz="1600" i="1" dirty="0" err="1" smtClean="0">
                <a:latin typeface="Arial"/>
                <a:cs typeface="Arial"/>
                <a:sym typeface="Avenir Roman" charset="0"/>
              </a:rPr>
              <a:t>Auob</a:t>
            </a:r>
            <a:r>
              <a:rPr lang="en-US" altLang="de-DE" sz="1600" i="1" dirty="0" smtClean="0">
                <a:latin typeface="Arial"/>
                <a:cs typeface="Arial"/>
                <a:sym typeface="Avenir Roman" charset="0"/>
              </a:rPr>
              <a:t> and </a:t>
            </a:r>
            <a:r>
              <a:rPr lang="en-US" altLang="de-DE" sz="1600" i="1" dirty="0" err="1" smtClean="0">
                <a:latin typeface="Arial"/>
                <a:cs typeface="Arial"/>
                <a:sym typeface="Avenir Roman" charset="0"/>
              </a:rPr>
              <a:t>Nossob</a:t>
            </a:r>
            <a:r>
              <a:rPr lang="en-US" altLang="de-DE" sz="1600" i="1" dirty="0" smtClean="0">
                <a:latin typeface="Arial"/>
                <a:cs typeface="Arial"/>
                <a:sym typeface="Avenir Roman" charset="0"/>
              </a:rPr>
              <a:t>)</a:t>
            </a:r>
          </a:p>
          <a:p>
            <a:pPr lvl="2">
              <a:lnSpc>
                <a:spcPts val="2700"/>
              </a:lnSpc>
              <a:spcAft>
                <a:spcPts val="600"/>
              </a:spcAft>
              <a:buNone/>
            </a:pPr>
            <a:endParaRPr lang="en-US" altLang="de-DE" sz="1600" dirty="0" smtClean="0">
              <a:latin typeface="Arial"/>
              <a:cs typeface="Arial"/>
              <a:sym typeface="Avenir Roman" charset="0"/>
            </a:endParaRPr>
          </a:p>
          <a:p>
            <a:pPr lvl="1">
              <a:lnSpc>
                <a:spcPts val="2700"/>
              </a:lnSpc>
              <a:spcAft>
                <a:spcPts val="600"/>
              </a:spcAft>
              <a:buFontTx/>
              <a:buChar char="•"/>
            </a:pPr>
            <a:r>
              <a:rPr lang="en-US" sz="2400" b="1" dirty="0" smtClean="0">
                <a:latin typeface="Arial"/>
                <a:cs typeface="Arial"/>
              </a:rPr>
              <a:t>Livestock water use neglected in this study</a:t>
            </a:r>
            <a:r>
              <a:rPr lang="en-US" sz="2000" dirty="0" smtClean="0">
                <a:latin typeface="Arial"/>
                <a:cs typeface="Arial"/>
              </a:rPr>
              <a:t>:</a:t>
            </a:r>
            <a:r>
              <a:rPr lang="en-US" sz="2000" dirty="0" smtClean="0">
                <a:latin typeface="Arial"/>
                <a:cs typeface="Arial"/>
              </a:rPr>
              <a:t> </a:t>
            </a:r>
          </a:p>
          <a:p>
            <a:pPr lvl="2">
              <a:lnSpc>
                <a:spcPts val="2700"/>
              </a:lnSpc>
              <a:buFontTx/>
              <a:buChar char="•"/>
            </a:pPr>
            <a:r>
              <a:rPr lang="en-US" sz="1600" i="1" dirty="0" smtClean="0">
                <a:latin typeface="Arial"/>
                <a:cs typeface="Arial"/>
              </a:rPr>
              <a:t>An </a:t>
            </a:r>
            <a:r>
              <a:rPr lang="en-US" sz="1600" i="1" dirty="0" smtClean="0">
                <a:latin typeface="Arial"/>
                <a:cs typeface="Arial"/>
              </a:rPr>
              <a:t>analysis of consumptive water use of livestock in 2010 showed that values of less than 1 mm/yr occur in most </a:t>
            </a:r>
            <a:r>
              <a:rPr lang="en-US" sz="1600" i="1" dirty="0" err="1" smtClean="0">
                <a:latin typeface="Arial"/>
                <a:cs typeface="Arial"/>
              </a:rPr>
              <a:t>TBAs</a:t>
            </a:r>
            <a:r>
              <a:rPr lang="en-US" sz="1600" i="1" dirty="0" smtClean="0">
                <a:latin typeface="Arial"/>
                <a:cs typeface="Arial"/>
              </a:rPr>
              <a:t>.</a:t>
            </a:r>
          </a:p>
          <a:p>
            <a:pPr lvl="2">
              <a:lnSpc>
                <a:spcPts val="2700"/>
              </a:lnSpc>
              <a:spcAft>
                <a:spcPts val="600"/>
              </a:spcAft>
              <a:buNone/>
            </a:pPr>
            <a:endParaRPr lang="en-US" altLang="de-DE" sz="1600" dirty="0" smtClean="0">
              <a:latin typeface="Arial"/>
              <a:cs typeface="Arial"/>
              <a:sym typeface="Avenir Roman" charset="0"/>
            </a:endParaRPr>
          </a:p>
          <a:p>
            <a:pPr lvl="1">
              <a:lnSpc>
                <a:spcPts val="2700"/>
              </a:lnSpc>
              <a:spcAft>
                <a:spcPts val="600"/>
              </a:spcAft>
              <a:buFontTx/>
              <a:buChar char="•"/>
            </a:pPr>
            <a:r>
              <a:rPr lang="en-US" altLang="de-DE" sz="2400" b="1" dirty="0" smtClean="0">
                <a:latin typeface="Arial"/>
                <a:cs typeface="Arial"/>
                <a:sym typeface="Avenir Roman" charset="0"/>
              </a:rPr>
              <a:t>Horizontal GW flow between cells as well as capillary rise is not taken into account</a:t>
            </a:r>
            <a:r>
              <a:rPr lang="en-US" altLang="de-DE" sz="2400" dirty="0" smtClean="0">
                <a:latin typeface="Arial"/>
                <a:cs typeface="Arial"/>
                <a:sym typeface="Avenir Roman" charset="0"/>
              </a:rPr>
              <a:t>.</a:t>
            </a:r>
            <a:r>
              <a:rPr lang="en-US" altLang="de-DE" sz="2400" dirty="0" smtClean="0">
                <a:latin typeface="Arial"/>
                <a:cs typeface="Arial"/>
                <a:sym typeface="Avenir Roman" charset="0"/>
              </a:rPr>
              <a:t> </a:t>
            </a:r>
          </a:p>
          <a:p>
            <a:pPr lvl="2">
              <a:lnSpc>
                <a:spcPts val="2700"/>
              </a:lnSpc>
              <a:buNone/>
            </a:pPr>
            <a:r>
              <a:rPr lang="en-US" altLang="de-DE" sz="1600" dirty="0" smtClean="0">
                <a:latin typeface="Arial"/>
                <a:cs typeface="Arial"/>
                <a:sym typeface="Avenir Roman" charset="0"/>
              </a:rPr>
              <a:t>- </a:t>
            </a:r>
            <a:r>
              <a:rPr lang="en-US" altLang="de-DE" sz="1600" i="1" dirty="0" smtClean="0">
                <a:latin typeface="Arial"/>
                <a:cs typeface="Arial"/>
                <a:sym typeface="Avenir Roman" charset="0"/>
              </a:rPr>
              <a:t>The </a:t>
            </a:r>
            <a:r>
              <a:rPr lang="en-US" altLang="de-DE" sz="1600" i="1" dirty="0" smtClean="0">
                <a:latin typeface="Arial"/>
                <a:cs typeface="Arial"/>
                <a:sym typeface="Avenir Roman" charset="0"/>
              </a:rPr>
              <a:t>effect of neglecting these processes on</a:t>
            </a:r>
            <a:r>
              <a:rPr lang="en-US" altLang="de-DE" sz="1600" i="1" dirty="0" smtClean="0">
                <a:latin typeface="Arial"/>
                <a:cs typeface="Arial"/>
                <a:sym typeface="Avenir Roman" charset="0"/>
              </a:rPr>
              <a:t> groundwater depletion and groundwater development stress, however</a:t>
            </a:r>
            <a:r>
              <a:rPr lang="en-US" altLang="de-DE" sz="1600" i="1" dirty="0" smtClean="0">
                <a:latin typeface="Arial"/>
                <a:cs typeface="Arial"/>
                <a:sym typeface="Avenir Roman" charset="0"/>
              </a:rPr>
              <a:t>, is considered to be small compared to uncertainties regarding estimated groundwater recharge and abstractions.</a:t>
            </a:r>
            <a:endParaRPr lang="en-US" altLang="de-DE" sz="1600" i="1" dirty="0">
              <a:latin typeface="Arial"/>
              <a:cs typeface="Arial"/>
              <a:sym typeface="Avenir Roman"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6" name="AutoShape 11"/>
          <p:cNvSpPr>
            <a:spLocks/>
          </p:cNvSpPr>
          <p:nvPr/>
        </p:nvSpPr>
        <p:spPr bwMode="auto">
          <a:xfrm>
            <a:off x="5334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Indicators</a:t>
            </a:r>
            <a:endParaRPr lang="en-US" altLang="en-US" sz="2800" dirty="0"/>
          </a:p>
        </p:txBody>
      </p:sp>
      <p:sp>
        <p:nvSpPr>
          <p:cNvPr id="7"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indent="0"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0070C0"/>
                </a:solidFill>
              </a:rPr>
              <a:pPr/>
              <a:t>5</a:t>
            </a:fld>
            <a:endParaRPr lang="en-US" altLang="en-US" sz="1400" b="1">
              <a:solidFill>
                <a:srgbClr val="0070C0"/>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sp>
        <p:nvSpPr>
          <p:cNvPr id="12" name="Content Placeholder 2"/>
          <p:cNvSpPr>
            <a:spLocks noGrp="1"/>
          </p:cNvSpPr>
          <p:nvPr>
            <p:ph idx="1"/>
          </p:nvPr>
        </p:nvSpPr>
        <p:spPr>
          <a:xfrm>
            <a:off x="381000" y="838200"/>
            <a:ext cx="8382000" cy="5181600"/>
          </a:xfrm>
        </p:spPr>
        <p:txBody>
          <a:bodyPr>
            <a:normAutofit lnSpcReduction="10000"/>
          </a:bodyPr>
          <a:lstStyle/>
          <a:p>
            <a:r>
              <a:rPr lang="en-US" sz="2182" dirty="0" smtClean="0"/>
              <a:t>Indicators:</a:t>
            </a:r>
          </a:p>
          <a:p>
            <a:pPr lvl="1"/>
            <a:r>
              <a:rPr lang="en-US" sz="1782" dirty="0" smtClean="0"/>
              <a:t>Mean groundwater recharge</a:t>
            </a:r>
          </a:p>
          <a:p>
            <a:pPr lvl="1"/>
            <a:r>
              <a:rPr lang="en-US" sz="1782" dirty="0" smtClean="0"/>
              <a:t>Mean per-capita groundwater recharge</a:t>
            </a:r>
          </a:p>
          <a:p>
            <a:pPr lvl="1"/>
            <a:r>
              <a:rPr lang="en-US" sz="1782" dirty="0" smtClean="0"/>
              <a:t>Population density</a:t>
            </a:r>
          </a:p>
          <a:p>
            <a:pPr lvl="1"/>
            <a:r>
              <a:rPr lang="en-US" sz="1782" dirty="0" smtClean="0"/>
              <a:t>Human groundwater dependency on groundwater for domestic use</a:t>
            </a:r>
          </a:p>
          <a:p>
            <a:pPr lvl="1"/>
            <a:r>
              <a:rPr lang="en-US" sz="1782" dirty="0" smtClean="0"/>
              <a:t>Human groundwater dependency on groundwater for irrigation</a:t>
            </a:r>
          </a:p>
          <a:p>
            <a:pPr lvl="1"/>
            <a:r>
              <a:rPr lang="en-US" sz="1782" dirty="0" smtClean="0"/>
              <a:t>Groundwater depletion</a:t>
            </a:r>
          </a:p>
          <a:p>
            <a:pPr lvl="1"/>
            <a:r>
              <a:rPr lang="en-US" sz="1782" dirty="0" smtClean="0"/>
              <a:t>Groundwater development stress</a:t>
            </a:r>
          </a:p>
          <a:p>
            <a:endParaRPr lang="en-US" sz="2182" dirty="0" smtClean="0"/>
          </a:p>
          <a:p>
            <a:r>
              <a:rPr lang="en-US" sz="2182" dirty="0" smtClean="0"/>
              <a:t>2 categories:</a:t>
            </a:r>
            <a:endParaRPr lang="en-US" sz="2000" dirty="0" smtClean="0"/>
          </a:p>
          <a:p>
            <a:pPr lvl="1"/>
            <a:r>
              <a:rPr lang="en-GB" sz="2000" b="1" i="1" dirty="0" smtClean="0">
                <a:ea typeface="Calibri"/>
                <a:cs typeface="Times New Roman"/>
              </a:rPr>
              <a:t>Indicators </a:t>
            </a:r>
            <a:r>
              <a:rPr lang="en-GB" sz="2000" b="1" i="1" dirty="0" smtClean="0">
                <a:ea typeface="Calibri"/>
                <a:cs typeface="Times New Roman"/>
              </a:rPr>
              <a:t>of current conditions</a:t>
            </a:r>
            <a:r>
              <a:rPr lang="en-GB" sz="2000" b="1" i="1" dirty="0" smtClean="0">
                <a:ea typeface="Calibri"/>
                <a:cs typeface="Times New Roman"/>
              </a:rPr>
              <a:t>.</a:t>
            </a:r>
            <a:endParaRPr lang="en-US" sz="2000" dirty="0" smtClean="0">
              <a:ea typeface="Calibri"/>
              <a:cs typeface="Times New Roman"/>
            </a:endParaRPr>
          </a:p>
          <a:p>
            <a:pPr lvl="1"/>
            <a:r>
              <a:rPr lang="en-GB" sz="2000" b="1" i="1" dirty="0" smtClean="0">
                <a:ea typeface="Calibri"/>
                <a:cs typeface="Times New Roman"/>
              </a:rPr>
              <a:t>Indicators </a:t>
            </a:r>
            <a:r>
              <a:rPr lang="en-GB" sz="2000" b="1" i="1" dirty="0" smtClean="0">
                <a:ea typeface="Calibri"/>
                <a:cs typeface="Times New Roman"/>
              </a:rPr>
              <a:t>of projected future conditions. </a:t>
            </a:r>
            <a:r>
              <a:rPr lang="en-GB" sz="2000" dirty="0" smtClean="0">
                <a:ea typeface="Calibri"/>
                <a:cs typeface="Times New Roman"/>
              </a:rPr>
              <a:t>These indicators attempt to predict the future, 20-40 years ahead, based on extrapolation of observed data, assumed trends and some basic transfer relation (model). Hence the indicators of this category are subject to </a:t>
            </a:r>
            <a:r>
              <a:rPr lang="en-GB" sz="2000" b="1" dirty="0" smtClean="0">
                <a:ea typeface="Calibri"/>
                <a:cs typeface="Times New Roman"/>
              </a:rPr>
              <a:t>uncertainty</a:t>
            </a:r>
            <a:r>
              <a:rPr lang="en-GB" sz="2000" dirty="0" smtClean="0">
                <a:ea typeface="Calibri"/>
                <a:cs typeface="Times New Roman"/>
              </a:rPr>
              <a:t> and should be used with </a:t>
            </a:r>
            <a:r>
              <a:rPr lang="en-GB" sz="2000" b="1" dirty="0" smtClean="0">
                <a:ea typeface="Calibri"/>
                <a:cs typeface="Times New Roman"/>
              </a:rPr>
              <a:t>caution</a:t>
            </a:r>
            <a:r>
              <a:rPr lang="en-GB" sz="2000" dirty="0" smtClean="0">
                <a:ea typeface="Calibri"/>
                <a:cs typeface="Times New Roman"/>
              </a:rPr>
              <a:t>.</a:t>
            </a:r>
          </a:p>
          <a:p>
            <a:pPr lvl="0" algn="just">
              <a:spcBef>
                <a:spcPts val="1200"/>
              </a:spcBef>
              <a:buFont typeface="+mj-lt"/>
              <a:buAutoNum type="arabicParenBoth"/>
            </a:pPr>
            <a:endParaRPr lang="en-US" sz="2400" dirty="0" smtClean="0">
              <a:ea typeface="Calibri"/>
              <a:cs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6" name="AutoShape 11"/>
          <p:cNvSpPr>
            <a:spLocks/>
          </p:cNvSpPr>
          <p:nvPr/>
        </p:nvSpPr>
        <p:spPr bwMode="auto">
          <a:xfrm>
            <a:off x="8382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Indicators of projected future conditions </a:t>
            </a:r>
            <a:endParaRPr lang="en-US" altLang="en-US" sz="2800" dirty="0"/>
          </a:p>
        </p:txBody>
      </p:sp>
      <p:sp>
        <p:nvSpPr>
          <p:cNvPr id="7"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indent="0"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0070C0"/>
                </a:solidFill>
              </a:rPr>
              <a:pPr/>
              <a:t>6</a:t>
            </a:fld>
            <a:endParaRPr lang="en-US" altLang="en-US" sz="1400" b="1">
              <a:solidFill>
                <a:srgbClr val="0070C0"/>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sp>
        <p:nvSpPr>
          <p:cNvPr id="12" name="Content Placeholder 2"/>
          <p:cNvSpPr>
            <a:spLocks noGrp="1"/>
          </p:cNvSpPr>
          <p:nvPr>
            <p:ph idx="1"/>
          </p:nvPr>
        </p:nvSpPr>
        <p:spPr>
          <a:xfrm>
            <a:off x="457200" y="1600200"/>
            <a:ext cx="8382000" cy="5181600"/>
          </a:xfrm>
        </p:spPr>
        <p:txBody>
          <a:bodyPr>
            <a:normAutofit/>
          </a:bodyPr>
          <a:lstStyle/>
          <a:p>
            <a:endParaRPr lang="en-US" sz="2400" dirty="0" smtClean="0"/>
          </a:p>
          <a:p>
            <a:r>
              <a:rPr lang="en-US" sz="2400" dirty="0" smtClean="0"/>
              <a:t>2 scenarios:</a:t>
            </a:r>
          </a:p>
          <a:p>
            <a:pPr>
              <a:buNone/>
            </a:pPr>
            <a:endParaRPr lang="en-US" sz="2400" dirty="0" smtClean="0"/>
          </a:p>
          <a:p>
            <a:pPr lvl="1"/>
            <a:r>
              <a:rPr lang="en-US" sz="1800" u="sng" dirty="0" smtClean="0"/>
              <a:t>Scenario 1:</a:t>
            </a:r>
            <a:r>
              <a:rPr lang="en-US" sz="1800" dirty="0" smtClean="0"/>
              <a:t> constant irrigated areas until 2050,</a:t>
            </a:r>
          </a:p>
          <a:p>
            <a:pPr lvl="1"/>
            <a:r>
              <a:rPr lang="en-US" sz="1800" u="sng" dirty="0" smtClean="0"/>
              <a:t>Scenario 2:</a:t>
            </a:r>
            <a:r>
              <a:rPr lang="en-US" sz="1800" dirty="0" smtClean="0"/>
              <a:t> changed irrigated areas in 2030 and 2050 defined by modeled percent changes per country</a:t>
            </a:r>
            <a:r>
              <a:rPr lang="en-US" sz="1800" dirty="0" smtClean="0"/>
              <a:t>.</a:t>
            </a:r>
            <a:endParaRPr lang="en-US" sz="1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6" name="AutoShape 11"/>
          <p:cNvSpPr>
            <a:spLocks/>
          </p:cNvSpPr>
          <p:nvPr/>
        </p:nvSpPr>
        <p:spPr bwMode="auto">
          <a:xfrm>
            <a:off x="6096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Results </a:t>
            </a:r>
            <a:endParaRPr lang="en-US" altLang="en-US" sz="2800" dirty="0"/>
          </a:p>
        </p:txBody>
      </p:sp>
      <p:sp>
        <p:nvSpPr>
          <p:cNvPr id="7"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indent="0"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0070C0"/>
                </a:solidFill>
              </a:rPr>
              <a:pPr/>
              <a:t>7</a:t>
            </a:fld>
            <a:endParaRPr lang="en-US" altLang="en-US" sz="1400" b="1">
              <a:solidFill>
                <a:srgbClr val="0070C0"/>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sp>
        <p:nvSpPr>
          <p:cNvPr id="12" name="Content Placeholder 2"/>
          <p:cNvSpPr>
            <a:spLocks noGrp="1"/>
          </p:cNvSpPr>
          <p:nvPr>
            <p:ph idx="1"/>
          </p:nvPr>
        </p:nvSpPr>
        <p:spPr>
          <a:xfrm>
            <a:off x="381000" y="838200"/>
            <a:ext cx="8382000" cy="5181600"/>
          </a:xfrm>
        </p:spPr>
        <p:txBody>
          <a:bodyPr>
            <a:normAutofit/>
          </a:bodyPr>
          <a:lstStyle/>
          <a:p>
            <a:endParaRPr lang="en-US" sz="2400" dirty="0" smtClean="0"/>
          </a:p>
          <a:p>
            <a:r>
              <a:rPr lang="en-US" sz="2400" dirty="0" smtClean="0"/>
              <a:t>Current-state:</a:t>
            </a:r>
          </a:p>
          <a:p>
            <a:pPr>
              <a:buNone/>
            </a:pPr>
            <a:endParaRPr lang="en-US" sz="2400" dirty="0" smtClean="0"/>
          </a:p>
          <a:p>
            <a:pPr lvl="1"/>
            <a:r>
              <a:rPr lang="en-US" sz="1765" dirty="0" smtClean="0"/>
              <a:t>Mean </a:t>
            </a:r>
            <a:r>
              <a:rPr lang="en-US" sz="1765" dirty="0" smtClean="0"/>
              <a:t>annual groundwater recharge depth is low (approximately 3 mm/yr</a:t>
            </a:r>
            <a:r>
              <a:rPr lang="en-US" sz="1765" dirty="0" smtClean="0"/>
              <a:t>).</a:t>
            </a:r>
          </a:p>
          <a:p>
            <a:pPr lvl="1"/>
            <a:r>
              <a:rPr lang="en-US" sz="1765" dirty="0" smtClean="0"/>
              <a:t>Annual </a:t>
            </a:r>
            <a:r>
              <a:rPr lang="en-US" sz="1765" dirty="0" smtClean="0"/>
              <a:t>amount of renewable groundwater resources</a:t>
            </a:r>
            <a:r>
              <a:rPr lang="en-US" sz="1765" dirty="0" smtClean="0"/>
              <a:t> per </a:t>
            </a:r>
            <a:r>
              <a:rPr lang="en-US" sz="1765" dirty="0" smtClean="0"/>
              <a:t>capita is high (approximately 6650 m3/yr/capita)</a:t>
            </a:r>
            <a:r>
              <a:rPr lang="en-US" sz="1765" dirty="0" smtClean="0"/>
              <a:t>.</a:t>
            </a:r>
          </a:p>
          <a:p>
            <a:pPr lvl="1"/>
            <a:r>
              <a:rPr lang="en-US" sz="1765" dirty="0" smtClean="0"/>
              <a:t>No </a:t>
            </a:r>
            <a:r>
              <a:rPr lang="en-US" sz="1765" dirty="0" smtClean="0"/>
              <a:t>d</a:t>
            </a:r>
            <a:r>
              <a:rPr lang="en-US" sz="1765" dirty="0" smtClean="0"/>
              <a:t>rawdown </a:t>
            </a:r>
            <a:r>
              <a:rPr lang="en-US" sz="1765" dirty="0" smtClean="0"/>
              <a:t>of STAS aquifer levels as a result of </a:t>
            </a:r>
            <a:r>
              <a:rPr lang="en-US" sz="1765" dirty="0" smtClean="0"/>
              <a:t>abstractions. Such results have also been obtained by </a:t>
            </a:r>
            <a:r>
              <a:rPr lang="en-US" sz="1765" dirty="0" smtClean="0"/>
              <a:t>NASA’s Gravity Recovery and Climate Experiment (GRACE) </a:t>
            </a:r>
            <a:r>
              <a:rPr lang="en-US" sz="1765" dirty="0" smtClean="0"/>
              <a:t>observations:</a:t>
            </a:r>
          </a:p>
          <a:p>
            <a:pPr lvl="1"/>
            <a:endParaRPr lang="en-US" sz="1765" dirty="0" smtClean="0"/>
          </a:p>
          <a:p>
            <a:pPr lvl="1"/>
            <a:endParaRPr lang="en-US" sz="1765" dirty="0" smtClean="0"/>
          </a:p>
          <a:p>
            <a:pPr lvl="1"/>
            <a:endParaRPr lang="en-US" sz="1765" dirty="0" smtClean="0"/>
          </a:p>
          <a:p>
            <a:pPr lvl="1"/>
            <a:endParaRPr lang="en-US" sz="1765" dirty="0" smtClean="0"/>
          </a:p>
          <a:p>
            <a:pPr lvl="1"/>
            <a:endParaRPr lang="en-US" sz="1765" dirty="0" smtClean="0"/>
          </a:p>
        </p:txBody>
      </p:sp>
      <p:pic>
        <p:nvPicPr>
          <p:cNvPr id="13" name="Image 1"/>
          <p:cNvPicPr/>
          <p:nvPr/>
        </p:nvPicPr>
        <p:blipFill>
          <a:blip r:embed="rId4" cstate="print">
            <a:extLst>
              <a:ext uri="{28A0092B-C50C-407E-A947-70E740481C1C}">
                <a14:useLocalDpi xmlns:mv="urn:schemas-microsoft-com:mac:vml" xmlns:mo="http://schemas.microsoft.com/office/mac/office/2008/main" xmlns:ve="http://schemas.openxmlformats.org/markup-compatibility/2006" xmlns:a14="http://schemas.microsoft.com/office/drawing/2010/main" xmlns:pic="http://schemas.openxmlformats.org/drawingml/2006/picture" xmlns:a="http://schemas.openxmlformats.org/drawingml/2006/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r="http://schemas.openxmlformats.org/officeDocument/2006/relationships" xmlns:o="urn:schemas-microsoft-com:office:office" xmlns:mc="http://schemas.openxmlformats.org/markup-compatibility/2006" xmlns:wpc="http://schemas.microsoft.com/office/word/2010/wordprocessingCanvas" xmlns="" xmlns:lc="http://schemas.openxmlformats.org/drawingml/2006/lockedCanvas" val="0"/>
              </a:ext>
            </a:extLst>
          </a:blip>
          <a:srcRect/>
          <a:stretch>
            <a:fillRect/>
          </a:stretch>
        </p:blipFill>
        <p:spPr bwMode="auto">
          <a:xfrm>
            <a:off x="2743200" y="4038600"/>
            <a:ext cx="2743200" cy="19050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6" name="AutoShape 11"/>
          <p:cNvSpPr>
            <a:spLocks/>
          </p:cNvSpPr>
          <p:nvPr/>
        </p:nvSpPr>
        <p:spPr bwMode="auto">
          <a:xfrm>
            <a:off x="6096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Results </a:t>
            </a:r>
            <a:endParaRPr lang="en-US" altLang="en-US" sz="2800" dirty="0"/>
          </a:p>
        </p:txBody>
      </p:sp>
      <p:sp>
        <p:nvSpPr>
          <p:cNvPr id="7"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1000125" lvl="2" indent="0"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0070C0"/>
                </a:solidFill>
              </a:rPr>
              <a:pPr/>
              <a:t>8</a:t>
            </a:fld>
            <a:endParaRPr lang="en-US" altLang="en-US" sz="1400" b="1">
              <a:solidFill>
                <a:srgbClr val="0070C0"/>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sp>
        <p:nvSpPr>
          <p:cNvPr id="12" name="Content Placeholder 2"/>
          <p:cNvSpPr>
            <a:spLocks noGrp="1"/>
          </p:cNvSpPr>
          <p:nvPr>
            <p:ph idx="1"/>
          </p:nvPr>
        </p:nvSpPr>
        <p:spPr>
          <a:xfrm>
            <a:off x="381000" y="838200"/>
            <a:ext cx="8382000" cy="5181600"/>
          </a:xfrm>
        </p:spPr>
        <p:txBody>
          <a:bodyPr>
            <a:normAutofit/>
          </a:bodyPr>
          <a:lstStyle/>
          <a:p>
            <a:pPr>
              <a:buNone/>
            </a:pPr>
            <a:endParaRPr lang="en-US" sz="2400" dirty="0" smtClean="0"/>
          </a:p>
          <a:p>
            <a:r>
              <a:rPr lang="en-US" sz="2400" dirty="0" smtClean="0"/>
              <a:t>Current-state (cont’d):</a:t>
            </a:r>
          </a:p>
          <a:p>
            <a:pPr lvl="1"/>
            <a:r>
              <a:rPr lang="en-US" sz="1800" dirty="0" smtClean="0"/>
              <a:t>Total </a:t>
            </a:r>
            <a:r>
              <a:rPr lang="en-US" sz="1800" dirty="0" smtClean="0"/>
              <a:t>water abstraction for irrigation is close to 100%</a:t>
            </a:r>
            <a:r>
              <a:rPr lang="en-US" sz="1800" dirty="0" smtClean="0"/>
              <a:t> </a:t>
            </a:r>
          </a:p>
          <a:p>
            <a:pPr lvl="1"/>
            <a:r>
              <a:rPr lang="en-US" sz="1800" dirty="0" smtClean="0"/>
              <a:t>Groundwater development stress (abstraction / recharge) is currently very low (approximately 2%)</a:t>
            </a:r>
          </a:p>
          <a:p>
            <a:pPr lvl="1">
              <a:buNone/>
            </a:pPr>
            <a:endParaRPr lang="en-US" sz="2000" dirty="0" smtClean="0"/>
          </a:p>
          <a:p>
            <a:r>
              <a:rPr lang="en-US" sz="2400" dirty="0" smtClean="0"/>
              <a:t>Projections:</a:t>
            </a:r>
            <a:endParaRPr lang="en-US" sz="1765" dirty="0" smtClean="0"/>
          </a:p>
          <a:p>
            <a:pPr lvl="1"/>
            <a:r>
              <a:rPr lang="en-US" sz="1800" dirty="0" smtClean="0"/>
              <a:t>Population density is expected to increase by 30% and 55% in 2030 and 2050, respectively</a:t>
            </a:r>
            <a:r>
              <a:rPr lang="en-US" sz="1800" dirty="0" smtClean="0"/>
              <a:t>.</a:t>
            </a:r>
            <a:r>
              <a:rPr lang="en-US" sz="1800" b="1" dirty="0" smtClean="0"/>
              <a:t> </a:t>
            </a:r>
          </a:p>
          <a:p>
            <a:pPr lvl="1"/>
            <a:r>
              <a:rPr lang="en-US" sz="1800" dirty="0" smtClean="0"/>
              <a:t>Annual </a:t>
            </a:r>
            <a:r>
              <a:rPr lang="en-US" sz="1800" dirty="0" smtClean="0"/>
              <a:t>amount of renewable groundwater resources</a:t>
            </a:r>
            <a:r>
              <a:rPr lang="en-US" sz="1800" dirty="0" smtClean="0"/>
              <a:t> per capita increase by 40% in 2050.  </a:t>
            </a:r>
          </a:p>
          <a:p>
            <a:pPr lvl="1"/>
            <a:r>
              <a:rPr lang="en-US" sz="1800" dirty="0" smtClean="0"/>
              <a:t>Increase of groundwater development stress (abstraction / recharge) by </a:t>
            </a:r>
            <a:r>
              <a:rPr lang="en-US" sz="1800" dirty="0" smtClean="0"/>
              <a:t>15% in Scenario 1 (constant irrigated areas) and 100% in Scenario 2 (changed irrigated areas) in 2030</a:t>
            </a:r>
            <a:r>
              <a:rPr lang="en-US" sz="1800" dirty="0" smtClean="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5713</TotalTime>
  <Words>683</Words>
  <Application>Microsoft Office PowerPoint</Application>
  <PresentationFormat>On-screen Show (4:3)</PresentationFormat>
  <Paragraphs>78</Paragraphs>
  <Slides>8</Slides>
  <Notes>0</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Laura del Val Alonso</dc:creator>
  <cp:lastModifiedBy>Tales Carvalho Resende</cp:lastModifiedBy>
  <cp:revision>400</cp:revision>
  <dcterms:created xsi:type="dcterms:W3CDTF">2015-05-05T22:33:04Z</dcterms:created>
  <dcterms:modified xsi:type="dcterms:W3CDTF">2015-05-06T06:20:18Z</dcterms:modified>
</cp:coreProperties>
</file>