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5" r:id="rId2"/>
    <p:sldId id="327" r:id="rId3"/>
    <p:sldId id="347" r:id="rId4"/>
    <p:sldId id="348" r:id="rId5"/>
    <p:sldId id="349" r:id="rId6"/>
    <p:sldId id="350" r:id="rId7"/>
    <p:sldId id="351" r:id="rId8"/>
    <p:sldId id="354" r:id="rId9"/>
    <p:sldId id="352" r:id="rId10"/>
    <p:sldId id="353" r:id="rId11"/>
    <p:sldId id="345" r:id="rId12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0"/>
  </p:normalViewPr>
  <p:slideViewPr>
    <p:cSldViewPr>
      <p:cViewPr>
        <p:scale>
          <a:sx n="94" d="100"/>
          <a:sy n="94" d="100"/>
        </p:scale>
        <p:origin x="-46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06/05/2015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318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1848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29270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35025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1783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555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4924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49546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5052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4423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6820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23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45570" y="1768252"/>
            <a:ext cx="8107498" cy="35335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altLang="en-US" sz="28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Chapter Six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: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Contemporary Policy and Management issues and possible responses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Piet Kenabatho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Senior Lecturer (Hydrology)-</a:t>
            </a:r>
            <a:r>
              <a:rPr lang="en-GB" sz="2400" b="1" dirty="0" err="1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Dept</a:t>
            </a:r>
            <a:r>
              <a:rPr lang="en-GB" sz="24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 of Environmental Science, University of Botswana</a:t>
            </a:r>
            <a:endParaRPr lang="en-GB" sz="2800" b="1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992888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US" sz="2800" dirty="0">
                <a:solidFill>
                  <a:srgbClr val="336699"/>
                </a:solidFill>
              </a:rPr>
              <a:t/>
            </a:r>
            <a:br>
              <a:rPr lang="en-US" sz="2800" dirty="0">
                <a:solidFill>
                  <a:srgbClr val="336699"/>
                </a:solidFill>
              </a:rPr>
            </a:br>
            <a:r>
              <a:rPr lang="en-US" sz="2800" b="1" dirty="0" smtClean="0">
                <a:solidFill>
                  <a:srgbClr val="336699"/>
                </a:solidFill>
              </a:rPr>
              <a:t>Possible Practical Examples of responses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352928" cy="561662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Further public investment in borehole conservation and protection, and wastewater and waste management facilities is required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Establishment of </a:t>
            </a:r>
            <a:r>
              <a:rPr lang="en-GB" sz="2100" b="1" u="sng" dirty="0" smtClean="0">
                <a:solidFill>
                  <a:srgbClr val="336699"/>
                </a:solidFill>
              </a:rPr>
              <a:t>programs to educate the public about</a:t>
            </a:r>
            <a:r>
              <a:rPr lang="en-GB" sz="2100" dirty="0" smtClean="0">
                <a:solidFill>
                  <a:srgbClr val="336699"/>
                </a:solidFill>
              </a:rPr>
              <a:t> the benefits of groundwater and requirements for </a:t>
            </a:r>
            <a:r>
              <a:rPr lang="en-GB" sz="2100" b="1" u="sng" dirty="0" smtClean="0">
                <a:solidFill>
                  <a:srgbClr val="336699"/>
                </a:solidFill>
              </a:rPr>
              <a:t>groundwater conservation and pollution avoidance</a:t>
            </a:r>
            <a:r>
              <a:rPr lang="en-GB" sz="2100" dirty="0" smtClean="0">
                <a:solidFill>
                  <a:srgbClr val="336699"/>
                </a:solidFill>
              </a:rPr>
              <a:t> </a:t>
            </a:r>
            <a:endParaRPr lang="en-US" sz="21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International experience indicates that </a:t>
            </a:r>
            <a:r>
              <a:rPr lang="en-GB" sz="2100" b="1" dirty="0" smtClean="0">
                <a:solidFill>
                  <a:srgbClr val="336699"/>
                </a:solidFill>
              </a:rPr>
              <a:t>community self-man</a:t>
            </a:r>
            <a:r>
              <a:rPr lang="en-GB" sz="2100" dirty="0" smtClean="0">
                <a:solidFill>
                  <a:srgbClr val="336699"/>
                </a:solidFill>
              </a:rPr>
              <a:t>agement can be an </a:t>
            </a:r>
            <a:r>
              <a:rPr lang="en-GB" sz="2100" b="1" u="sng" dirty="0" smtClean="0">
                <a:solidFill>
                  <a:srgbClr val="336699"/>
                </a:solidFill>
              </a:rPr>
              <a:t>effective tool for controlling groundwater abstraction and minimizing pollution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Such initiatives improve the </a:t>
            </a:r>
            <a:r>
              <a:rPr lang="en-GB" sz="2100" b="1" dirty="0" smtClean="0">
                <a:solidFill>
                  <a:srgbClr val="336699"/>
                </a:solidFill>
              </a:rPr>
              <a:t>local management </a:t>
            </a:r>
            <a:r>
              <a:rPr lang="en-GB" sz="2100" dirty="0" smtClean="0">
                <a:solidFill>
                  <a:srgbClr val="336699"/>
                </a:solidFill>
              </a:rPr>
              <a:t>of GW and </a:t>
            </a:r>
            <a:r>
              <a:rPr lang="en-GB" sz="2100" b="1" dirty="0" smtClean="0">
                <a:solidFill>
                  <a:srgbClr val="336699"/>
                </a:solidFill>
              </a:rPr>
              <a:t>implementation </a:t>
            </a:r>
            <a:r>
              <a:rPr lang="en-GB" sz="2100" dirty="0" smtClean="0">
                <a:solidFill>
                  <a:srgbClr val="336699"/>
                </a:solidFill>
              </a:rPr>
              <a:t>of GW regulations, and also reduce the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100" dirty="0">
                <a:solidFill>
                  <a:srgbClr val="336699"/>
                </a:solidFill>
              </a:rPr>
              <a:t> Strategies are needed </a:t>
            </a:r>
            <a:r>
              <a:rPr lang="en-GB" sz="2100" b="1" u="sng" dirty="0">
                <a:solidFill>
                  <a:srgbClr val="336699"/>
                </a:solidFill>
              </a:rPr>
              <a:t>to improve the implementation of the main</a:t>
            </a:r>
            <a:r>
              <a:rPr lang="en-GB" sz="2100" dirty="0">
                <a:solidFill>
                  <a:srgbClr val="336699"/>
                </a:solidFill>
              </a:rPr>
              <a:t> elements of groundwater laws and regulations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1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3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2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58063" cy="69289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336699"/>
                </a:solidFill>
              </a:rPr>
              <a:t>Acknowledgement</a:t>
            </a:r>
            <a:endParaRPr lang="en-US" sz="2400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358063" cy="4320480"/>
          </a:xfrm>
        </p:spPr>
        <p:txBody>
          <a:bodyPr/>
          <a:lstStyle/>
          <a:p>
            <a:endParaRPr lang="en-US" b="1" dirty="0" smtClean="0">
              <a:solidFill>
                <a:srgbClr val="336699"/>
              </a:solidFill>
            </a:endParaRPr>
          </a:p>
          <a:p>
            <a:r>
              <a:rPr lang="en-US" b="1" dirty="0" smtClean="0">
                <a:solidFill>
                  <a:srgbClr val="336699"/>
                </a:solidFill>
              </a:rPr>
              <a:t>The Project Team members</a:t>
            </a:r>
          </a:p>
          <a:p>
            <a:r>
              <a:rPr lang="en-US" b="1" dirty="0" smtClean="0">
                <a:solidFill>
                  <a:srgbClr val="336699"/>
                </a:solidFill>
              </a:rPr>
              <a:t>Countries in the STAS</a:t>
            </a:r>
            <a:endParaRPr lang="en-US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9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54" y="980728"/>
            <a:ext cx="753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99"/>
                </a:solidFill>
              </a:rPr>
              <a:t>General Observations regarding the STAS </a:t>
            </a:r>
            <a:endParaRPr lang="en-US" sz="2400" b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688" y="1844824"/>
            <a:ext cx="77768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336699"/>
                </a:solidFill>
              </a:rPr>
              <a:t>While the risk of future increased development of settlements, irrigation and mining </a:t>
            </a:r>
            <a:r>
              <a:rPr lang="en-GB" sz="2400" dirty="0" smtClean="0">
                <a:solidFill>
                  <a:srgbClr val="336699"/>
                </a:solidFill>
              </a:rPr>
              <a:t>may pose </a:t>
            </a:r>
            <a:r>
              <a:rPr lang="en-GB" sz="2400" dirty="0">
                <a:solidFill>
                  <a:srgbClr val="336699"/>
                </a:solidFill>
              </a:rPr>
              <a:t>the biggest threat to the </a:t>
            </a:r>
            <a:r>
              <a:rPr lang="en-GB" sz="2400" dirty="0" smtClean="0">
                <a:solidFill>
                  <a:srgbClr val="336699"/>
                </a:solidFill>
              </a:rPr>
              <a:t>STAS,  </a:t>
            </a:r>
            <a:r>
              <a:rPr lang="en-GB" sz="2400" dirty="0">
                <a:solidFill>
                  <a:srgbClr val="336699"/>
                </a:solidFill>
              </a:rPr>
              <a:t>there are a number of more </a:t>
            </a:r>
            <a:r>
              <a:rPr lang="en-GB" sz="2400" b="1" dirty="0">
                <a:solidFill>
                  <a:srgbClr val="336699"/>
                </a:solidFill>
              </a:rPr>
              <a:t>immediate management challenges </a:t>
            </a:r>
            <a:r>
              <a:rPr lang="en-GB" sz="2400" dirty="0">
                <a:solidFill>
                  <a:srgbClr val="336699"/>
                </a:solidFill>
              </a:rPr>
              <a:t>with related </a:t>
            </a:r>
            <a:r>
              <a:rPr lang="en-GB" sz="2400" b="1" dirty="0">
                <a:solidFill>
                  <a:srgbClr val="336699"/>
                </a:solidFill>
              </a:rPr>
              <a:t>policy </a:t>
            </a:r>
            <a:r>
              <a:rPr lang="en-GB" sz="2400" b="1" dirty="0" smtClean="0">
                <a:solidFill>
                  <a:srgbClr val="336699"/>
                </a:solidFill>
              </a:rPr>
              <a:t>implicatio</a:t>
            </a:r>
            <a:r>
              <a:rPr lang="en-GB" sz="2400" dirty="0" smtClean="0">
                <a:solidFill>
                  <a:srgbClr val="336699"/>
                </a:solidFill>
              </a:rPr>
              <a:t>ns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rgbClr val="33669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>
                <a:solidFill>
                  <a:srgbClr val="336699"/>
                </a:solidFill>
              </a:rPr>
              <a:t>These include </a:t>
            </a:r>
            <a:r>
              <a:rPr lang="en-GB" sz="2400" b="1" u="sng" dirty="0">
                <a:solidFill>
                  <a:srgbClr val="336699"/>
                </a:solidFill>
              </a:rPr>
              <a:t>gaps in data </a:t>
            </a:r>
            <a:r>
              <a:rPr lang="en-GB" sz="2400" dirty="0">
                <a:solidFill>
                  <a:srgbClr val="336699"/>
                </a:solidFill>
              </a:rPr>
              <a:t>about the aquifer, </a:t>
            </a:r>
            <a:r>
              <a:rPr lang="en-GB" sz="2400" b="1" u="sng" dirty="0" smtClean="0">
                <a:solidFill>
                  <a:srgbClr val="336699"/>
                </a:solidFill>
              </a:rPr>
              <a:t>possibility of groundwater </a:t>
            </a:r>
            <a:r>
              <a:rPr lang="en-GB" sz="2400" b="1" u="sng" dirty="0">
                <a:solidFill>
                  <a:srgbClr val="336699"/>
                </a:solidFill>
              </a:rPr>
              <a:t>pollution </a:t>
            </a:r>
            <a:r>
              <a:rPr lang="en-GB" sz="2400" dirty="0">
                <a:solidFill>
                  <a:srgbClr val="336699"/>
                </a:solidFill>
              </a:rPr>
              <a:t>in the Kalahari aquifer system  and challenges in </a:t>
            </a:r>
            <a:r>
              <a:rPr lang="en-GB" sz="2400" b="1" u="sng" dirty="0">
                <a:solidFill>
                  <a:srgbClr val="336699"/>
                </a:solidFill>
              </a:rPr>
              <a:t>implementing</a:t>
            </a:r>
            <a:r>
              <a:rPr lang="en-GB" sz="2400" dirty="0">
                <a:solidFill>
                  <a:srgbClr val="336699"/>
                </a:solidFill>
              </a:rPr>
              <a:t> </a:t>
            </a:r>
            <a:r>
              <a:rPr lang="en-GB" sz="2400" b="1" u="sng" dirty="0">
                <a:solidFill>
                  <a:srgbClr val="336699"/>
                </a:solidFill>
              </a:rPr>
              <a:t>groundwater policy and regulation</a:t>
            </a:r>
            <a:r>
              <a:rPr lang="en-GB" sz="2400" dirty="0">
                <a:solidFill>
                  <a:srgbClr val="336699"/>
                </a:solidFill>
              </a:rPr>
              <a:t>.</a:t>
            </a:r>
            <a:endParaRPr lang="en-US" sz="2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4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58063" cy="548877"/>
          </a:xfrm>
        </p:spPr>
        <p:txBody>
          <a:bodyPr/>
          <a:lstStyle/>
          <a:p>
            <a:r>
              <a:rPr lang="en-GB" sz="2800" b="1" dirty="0" smtClean="0">
                <a:solidFill>
                  <a:srgbClr val="336699"/>
                </a:solidFill>
              </a:rPr>
              <a:t>Current </a:t>
            </a:r>
            <a:r>
              <a:rPr lang="en-GB" sz="2800" b="1" dirty="0">
                <a:solidFill>
                  <a:srgbClr val="336699"/>
                </a:solidFill>
              </a:rPr>
              <a:t>policy and management </a:t>
            </a:r>
            <a:r>
              <a:rPr lang="en-GB" sz="2800" b="1" dirty="0" smtClean="0">
                <a:solidFill>
                  <a:srgbClr val="336699"/>
                </a:solidFill>
              </a:rPr>
              <a:t>issues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358063" cy="5112568"/>
          </a:xfrm>
        </p:spPr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Data deficits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A </a:t>
            </a:r>
            <a:r>
              <a:rPr lang="en-GB" sz="2300" dirty="0">
                <a:solidFill>
                  <a:srgbClr val="336699"/>
                </a:solidFill>
              </a:rPr>
              <a:t>major deficit in key hydrogeological, socioeconomic and environmental data in all three countries which threatens to undermine </a:t>
            </a:r>
            <a:r>
              <a:rPr lang="en-GB" sz="2300" b="1" u="sng" dirty="0">
                <a:solidFill>
                  <a:srgbClr val="336699"/>
                </a:solidFill>
              </a:rPr>
              <a:t>good manageme</a:t>
            </a:r>
            <a:r>
              <a:rPr lang="en-GB" sz="2300" u="sng" dirty="0">
                <a:solidFill>
                  <a:srgbClr val="336699"/>
                </a:solidFill>
              </a:rPr>
              <a:t>nt </a:t>
            </a:r>
            <a:r>
              <a:rPr lang="en-GB" sz="2300" dirty="0">
                <a:solidFill>
                  <a:srgbClr val="336699"/>
                </a:solidFill>
              </a:rPr>
              <a:t>of the </a:t>
            </a:r>
            <a:r>
              <a:rPr lang="en-GB" sz="2300" dirty="0" smtClean="0">
                <a:solidFill>
                  <a:srgbClr val="336699"/>
                </a:solidFill>
              </a:rPr>
              <a:t>TBA system.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For example, </a:t>
            </a:r>
            <a:r>
              <a:rPr lang="en-US" sz="2300" dirty="0" smtClean="0">
                <a:solidFill>
                  <a:srgbClr val="336699"/>
                </a:solidFill>
              </a:rPr>
              <a:t>a </a:t>
            </a:r>
            <a:r>
              <a:rPr lang="en-US" sz="2300" dirty="0">
                <a:solidFill>
                  <a:srgbClr val="336699"/>
                </a:solidFill>
              </a:rPr>
              <a:t>serious deficiency of time-series data on </a:t>
            </a:r>
            <a:r>
              <a:rPr lang="en-US" sz="2300" b="1" dirty="0" smtClean="0">
                <a:solidFill>
                  <a:srgbClr val="336699"/>
                </a:solidFill>
              </a:rPr>
              <a:t>groundwater </a:t>
            </a:r>
            <a:r>
              <a:rPr lang="en-US" sz="2300" b="1" dirty="0">
                <a:solidFill>
                  <a:srgbClr val="336699"/>
                </a:solidFill>
              </a:rPr>
              <a:t>abstraction, groundwater levels and groundwater quality</a:t>
            </a:r>
            <a:r>
              <a:rPr lang="en-US" sz="2300" b="1" dirty="0" smtClean="0">
                <a:solidFill>
                  <a:srgbClr val="336699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6699"/>
                </a:solidFill>
              </a:rPr>
              <a:t>Where data exist, they are </a:t>
            </a:r>
            <a:r>
              <a:rPr lang="en-US" sz="2400" b="1" dirty="0" smtClean="0">
                <a:solidFill>
                  <a:srgbClr val="336699"/>
                </a:solidFill>
              </a:rPr>
              <a:t>incomplete</a:t>
            </a:r>
            <a:r>
              <a:rPr lang="en-US" sz="2400" dirty="0" smtClean="0">
                <a:solidFill>
                  <a:srgbClr val="336699"/>
                </a:solidFill>
              </a:rPr>
              <a:t>, not </a:t>
            </a:r>
            <a:r>
              <a:rPr lang="en-US" sz="2400" dirty="0">
                <a:solidFill>
                  <a:srgbClr val="336699"/>
                </a:solidFill>
              </a:rPr>
              <a:t>well </a:t>
            </a:r>
            <a:r>
              <a:rPr lang="en-US" sz="2400" b="1" dirty="0" err="1" smtClean="0">
                <a:solidFill>
                  <a:srgbClr val="336699"/>
                </a:solidFill>
              </a:rPr>
              <a:t>organised</a:t>
            </a:r>
            <a:r>
              <a:rPr lang="en-US" sz="2400" b="1" dirty="0" smtClean="0">
                <a:solidFill>
                  <a:srgbClr val="336699"/>
                </a:solidFill>
              </a:rPr>
              <a:t>/edited</a:t>
            </a:r>
            <a:r>
              <a:rPr lang="en-US" sz="2400" dirty="0">
                <a:solidFill>
                  <a:srgbClr val="336699"/>
                </a:solidFill>
              </a:rPr>
              <a:t>, and can be </a:t>
            </a:r>
            <a:r>
              <a:rPr lang="en-US" sz="2400" b="1" dirty="0">
                <a:solidFill>
                  <a:srgbClr val="336699"/>
                </a:solidFill>
              </a:rPr>
              <a:t>difficult to retrieve</a:t>
            </a:r>
            <a:r>
              <a:rPr lang="en-US" sz="2400" dirty="0">
                <a:solidFill>
                  <a:srgbClr val="336699"/>
                </a:solidFill>
              </a:rPr>
              <a:t>. </a:t>
            </a:r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3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58063" cy="548877"/>
          </a:xfrm>
        </p:spPr>
        <p:txBody>
          <a:bodyPr/>
          <a:lstStyle/>
          <a:p>
            <a:r>
              <a:rPr lang="en-US" sz="2800" b="1" dirty="0">
                <a:solidFill>
                  <a:srgbClr val="336699"/>
                </a:solidFill>
              </a:rPr>
              <a:t>Groundwater pollution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400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300" dirty="0">
                <a:solidFill>
                  <a:srgbClr val="336699"/>
                </a:solidFill>
              </a:rPr>
              <a:t>Although there is a relatively low risk of pollution of the STAS as a whole there is a </a:t>
            </a:r>
            <a:r>
              <a:rPr lang="en-US" sz="2300" b="1" dirty="0">
                <a:solidFill>
                  <a:srgbClr val="336699"/>
                </a:solidFill>
              </a:rPr>
              <a:t>high risk of local pollution around </a:t>
            </a:r>
            <a:r>
              <a:rPr lang="en-US" sz="2300" b="1" dirty="0" smtClean="0">
                <a:solidFill>
                  <a:srgbClr val="336699"/>
                </a:solidFill>
              </a:rPr>
              <a:t>settlements </a:t>
            </a:r>
            <a:r>
              <a:rPr lang="en-US" sz="2300" dirty="0" smtClean="0">
                <a:solidFill>
                  <a:srgbClr val="336699"/>
                </a:solidFill>
              </a:rPr>
              <a:t>(but for the Kalahari aquifer) and the TBA (</a:t>
            </a:r>
            <a:r>
              <a:rPr lang="en-US" sz="2300" b="1" dirty="0" smtClean="0">
                <a:solidFill>
                  <a:srgbClr val="336699"/>
                </a:solidFill>
              </a:rPr>
              <a:t>mainly at recharge areas, in Namibia</a:t>
            </a:r>
            <a:r>
              <a:rPr lang="en-US" sz="2300" dirty="0" smtClean="0">
                <a:solidFill>
                  <a:srgbClr val="336699"/>
                </a:solidFill>
              </a:rPr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>
                <a:solidFill>
                  <a:srgbClr val="336699"/>
                </a:solidFill>
              </a:rPr>
              <a:t>Pit latrines, oxidation ponds and waste dumps pose particular risks. </a:t>
            </a:r>
            <a:endParaRPr lang="en-US" sz="23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>
                <a:solidFill>
                  <a:srgbClr val="336699"/>
                </a:solidFill>
              </a:rPr>
              <a:t>Further threats arise from </a:t>
            </a:r>
            <a:r>
              <a:rPr lang="en-US" sz="2300" b="1" dirty="0">
                <a:solidFill>
                  <a:srgbClr val="336699"/>
                </a:solidFill>
              </a:rPr>
              <a:t>deficiencies in the protection</a:t>
            </a:r>
            <a:r>
              <a:rPr lang="en-US" sz="2300" dirty="0">
                <a:solidFill>
                  <a:srgbClr val="336699"/>
                </a:solidFill>
              </a:rPr>
              <a:t> of </a:t>
            </a:r>
            <a:r>
              <a:rPr lang="en-US" sz="2300" b="1" dirty="0">
                <a:solidFill>
                  <a:srgbClr val="336699"/>
                </a:solidFill>
              </a:rPr>
              <a:t>boreholes</a:t>
            </a:r>
            <a:r>
              <a:rPr lang="en-US" sz="2300" dirty="0">
                <a:solidFill>
                  <a:srgbClr val="336699"/>
                </a:solidFill>
              </a:rPr>
              <a:t>, </a:t>
            </a:r>
            <a:r>
              <a:rPr lang="en-US" sz="2300" dirty="0" smtClean="0">
                <a:solidFill>
                  <a:srgbClr val="336699"/>
                </a:solidFill>
              </a:rPr>
              <a:t>i.e. </a:t>
            </a:r>
            <a:r>
              <a:rPr lang="en-US" sz="2300" u="sng" dirty="0" smtClean="0">
                <a:solidFill>
                  <a:srgbClr val="336699"/>
                </a:solidFill>
              </a:rPr>
              <a:t>poorly </a:t>
            </a:r>
            <a:r>
              <a:rPr lang="en-US" sz="2300" u="sng" dirty="0">
                <a:solidFill>
                  <a:srgbClr val="336699"/>
                </a:solidFill>
              </a:rPr>
              <a:t>constructed and managed </a:t>
            </a:r>
            <a:r>
              <a:rPr lang="en-US" sz="2300" u="sng" dirty="0" smtClean="0">
                <a:solidFill>
                  <a:srgbClr val="336699"/>
                </a:solidFill>
              </a:rPr>
              <a:t>bores [casing] </a:t>
            </a:r>
            <a:r>
              <a:rPr lang="en-US" sz="2300" dirty="0">
                <a:solidFill>
                  <a:srgbClr val="336699"/>
                </a:solidFill>
              </a:rPr>
              <a:t>owing to </a:t>
            </a:r>
            <a:r>
              <a:rPr lang="en-US" sz="2300" u="sng" dirty="0">
                <a:solidFill>
                  <a:srgbClr val="336699"/>
                </a:solidFill>
              </a:rPr>
              <a:t>lack of correct supervision </a:t>
            </a:r>
            <a:r>
              <a:rPr lang="en-US" sz="2300" dirty="0">
                <a:solidFill>
                  <a:srgbClr val="336699"/>
                </a:solidFill>
              </a:rPr>
              <a:t>when the casing and seal were </a:t>
            </a:r>
            <a:r>
              <a:rPr lang="en-US" sz="2300" dirty="0" smtClean="0">
                <a:solidFill>
                  <a:srgbClr val="336699"/>
                </a:solidFill>
              </a:rPr>
              <a:t>placed,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336699"/>
                </a:solidFill>
              </a:rPr>
              <a:t>i.e. </a:t>
            </a:r>
            <a:r>
              <a:rPr lang="en-US" sz="2300" b="1" dirty="0" smtClean="0">
                <a:solidFill>
                  <a:srgbClr val="336699"/>
                </a:solidFill>
              </a:rPr>
              <a:t>leaking casing </a:t>
            </a:r>
            <a:r>
              <a:rPr lang="en-US" sz="2300" dirty="0" smtClean="0">
                <a:solidFill>
                  <a:srgbClr val="336699"/>
                </a:solidFill>
              </a:rPr>
              <a:t>that </a:t>
            </a:r>
            <a:r>
              <a:rPr lang="en-US" sz="2300" dirty="0">
                <a:solidFill>
                  <a:srgbClr val="336699"/>
                </a:solidFill>
              </a:rPr>
              <a:t>were not repaired.</a:t>
            </a:r>
            <a:r>
              <a:rPr lang="en-US" dirty="0">
                <a:solidFill>
                  <a:srgbClr val="336699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365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"/>
            <a:ext cx="7358063" cy="476672"/>
          </a:xfrm>
        </p:spPr>
        <p:txBody>
          <a:bodyPr/>
          <a:lstStyle/>
          <a:p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US" sz="2800" dirty="0">
                <a:solidFill>
                  <a:srgbClr val="336699"/>
                </a:solidFill>
              </a:rPr>
              <a:t/>
            </a:r>
            <a:br>
              <a:rPr lang="en-US" sz="2800" dirty="0">
                <a:solidFill>
                  <a:srgbClr val="336699"/>
                </a:solidFill>
              </a:rPr>
            </a:br>
            <a:r>
              <a:rPr lang="en-US" sz="2800" b="1" dirty="0" smtClean="0">
                <a:solidFill>
                  <a:srgbClr val="336699"/>
                </a:solidFill>
              </a:rPr>
              <a:t>Implementation of Law and Policy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352928" cy="5472608"/>
          </a:xfrm>
        </p:spPr>
        <p:txBody>
          <a:bodyPr/>
          <a:lstStyle/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300" dirty="0">
                <a:solidFill>
                  <a:srgbClr val="336699"/>
                </a:solidFill>
              </a:rPr>
              <a:t>The implementation of groundwater quantity and quality </a:t>
            </a:r>
            <a:r>
              <a:rPr lang="en-GB" sz="2300" b="1" dirty="0">
                <a:solidFill>
                  <a:srgbClr val="336699"/>
                </a:solidFill>
              </a:rPr>
              <a:t>regulations</a:t>
            </a:r>
            <a:r>
              <a:rPr lang="en-GB" sz="2300" dirty="0">
                <a:solidFill>
                  <a:srgbClr val="336699"/>
                </a:solidFill>
              </a:rPr>
              <a:t> poses some challenges. </a:t>
            </a:r>
            <a:endParaRPr lang="en-GB" sz="2300" dirty="0" smtClean="0">
              <a:solidFill>
                <a:srgbClr val="336699"/>
              </a:solidFill>
            </a:endParaRP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300" dirty="0">
                <a:solidFill>
                  <a:srgbClr val="336699"/>
                </a:solidFill>
              </a:rPr>
              <a:t>The STAS includes large areas where water abstraction and pollution is not subject to </a:t>
            </a:r>
            <a:r>
              <a:rPr lang="en-GB" sz="2300" b="1" dirty="0">
                <a:solidFill>
                  <a:srgbClr val="336699"/>
                </a:solidFill>
              </a:rPr>
              <a:t>regular inspections or controls</a:t>
            </a:r>
            <a:r>
              <a:rPr lang="en-GB" sz="2300" dirty="0">
                <a:solidFill>
                  <a:srgbClr val="336699"/>
                </a:solidFill>
              </a:rPr>
              <a:t>. </a:t>
            </a:r>
            <a:endParaRPr lang="en-GB" sz="2300" dirty="0" smtClean="0">
              <a:solidFill>
                <a:srgbClr val="336699"/>
              </a:solidFill>
            </a:endParaRP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For example, </a:t>
            </a:r>
            <a:r>
              <a:rPr lang="en-GB" sz="2300" b="1" dirty="0" smtClean="0">
                <a:solidFill>
                  <a:srgbClr val="336699"/>
                </a:solidFill>
              </a:rPr>
              <a:t>In </a:t>
            </a:r>
            <a:r>
              <a:rPr lang="en-GB" sz="2300" b="1" dirty="0">
                <a:solidFill>
                  <a:srgbClr val="336699"/>
                </a:solidFill>
              </a:rPr>
              <a:t>Namibia </a:t>
            </a:r>
            <a:r>
              <a:rPr lang="en-GB" sz="2300" dirty="0">
                <a:solidFill>
                  <a:srgbClr val="336699"/>
                </a:solidFill>
              </a:rPr>
              <a:t>regulations to support enforcement of the water law </a:t>
            </a:r>
            <a:r>
              <a:rPr lang="en-GB" sz="2300" dirty="0" smtClean="0">
                <a:solidFill>
                  <a:srgbClr val="336699"/>
                </a:solidFill>
              </a:rPr>
              <a:t>have being </a:t>
            </a:r>
            <a:r>
              <a:rPr lang="en-GB" sz="2300" dirty="0">
                <a:solidFill>
                  <a:srgbClr val="336699"/>
                </a:solidFill>
              </a:rPr>
              <a:t>drafted but </a:t>
            </a:r>
            <a:r>
              <a:rPr lang="en-GB" sz="2300" b="1" u="sng" dirty="0">
                <a:solidFill>
                  <a:srgbClr val="336699"/>
                </a:solidFill>
              </a:rPr>
              <a:t>are not in place </a:t>
            </a:r>
            <a:r>
              <a:rPr lang="en-GB" sz="2300" b="1" u="sng" dirty="0" smtClean="0">
                <a:solidFill>
                  <a:srgbClr val="336699"/>
                </a:solidFill>
              </a:rPr>
              <a:t>yet</a:t>
            </a:r>
            <a:r>
              <a:rPr lang="en-GB" sz="2300" dirty="0" smtClean="0">
                <a:solidFill>
                  <a:srgbClr val="336699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300" b="1" dirty="0" smtClean="0">
                <a:solidFill>
                  <a:srgbClr val="336699"/>
                </a:solidFill>
              </a:rPr>
              <a:t>In Botswana</a:t>
            </a:r>
            <a:r>
              <a:rPr lang="en-GB" sz="2300" dirty="0" smtClean="0">
                <a:solidFill>
                  <a:srgbClr val="336699"/>
                </a:solidFill>
              </a:rPr>
              <a:t>, the Water Policy has been approved by Cabinet (since 2012), but has not </a:t>
            </a:r>
            <a:r>
              <a:rPr lang="en-GB" sz="2300" b="1" u="sng" dirty="0" smtClean="0">
                <a:solidFill>
                  <a:srgbClr val="336699"/>
                </a:solidFill>
              </a:rPr>
              <a:t>yet been debated in Parliament. </a:t>
            </a:r>
          </a:p>
          <a:p>
            <a:pPr marL="1628729" lvl="6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300" b="1" u="sng" dirty="0" smtClean="0">
                <a:solidFill>
                  <a:srgbClr val="336699"/>
                </a:solidFill>
              </a:rPr>
              <a:t>Provisions such as Water Resources Board, Water and Energy Regulator are likely to address some key water challenges</a:t>
            </a:r>
            <a:endParaRPr lang="en-US" sz="2300" b="1" u="sng" dirty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2888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US" sz="2800" dirty="0">
                <a:solidFill>
                  <a:srgbClr val="336699"/>
                </a:solidFill>
              </a:rPr>
              <a:t/>
            </a:r>
            <a:br>
              <a:rPr lang="en-US" sz="2800" dirty="0">
                <a:solidFill>
                  <a:srgbClr val="336699"/>
                </a:solidFill>
              </a:rPr>
            </a:br>
            <a:r>
              <a:rPr lang="en-US" sz="2800" b="1" dirty="0" smtClean="0">
                <a:solidFill>
                  <a:srgbClr val="336699"/>
                </a:solidFill>
              </a:rPr>
              <a:t>Possible policy and management responses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468052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336699"/>
                </a:solidFill>
              </a:rPr>
              <a:t>There are a wide variety of possible policy and management responses to the above </a:t>
            </a:r>
            <a:r>
              <a:rPr lang="en-GB" dirty="0" smtClean="0">
                <a:solidFill>
                  <a:srgbClr val="336699"/>
                </a:solidFill>
              </a:rPr>
              <a:t>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336699"/>
                </a:solidFill>
              </a:rPr>
              <a:t>These include </a:t>
            </a:r>
            <a:r>
              <a:rPr lang="en-GB" b="1" dirty="0">
                <a:solidFill>
                  <a:srgbClr val="336699"/>
                </a:solidFill>
              </a:rPr>
              <a:t>law and regulation</a:t>
            </a:r>
            <a:r>
              <a:rPr lang="en-GB" dirty="0">
                <a:solidFill>
                  <a:srgbClr val="336699"/>
                </a:solidFill>
              </a:rPr>
              <a:t>, economic instruments, information and education, public private partnerships and community action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336699"/>
                </a:solidFill>
              </a:rPr>
              <a:t>Some actions can be taken by </a:t>
            </a:r>
            <a:r>
              <a:rPr lang="en-GB" b="1" u="sng" dirty="0">
                <a:solidFill>
                  <a:srgbClr val="336699"/>
                </a:solidFill>
              </a:rPr>
              <a:t>national governments </a:t>
            </a:r>
            <a:r>
              <a:rPr lang="en-GB" dirty="0">
                <a:solidFill>
                  <a:srgbClr val="336699"/>
                </a:solidFill>
              </a:rPr>
              <a:t>or other national organizations, other actions would benefit from </a:t>
            </a:r>
            <a:r>
              <a:rPr lang="en-GB" b="1" u="sng" dirty="0" err="1">
                <a:solidFill>
                  <a:srgbClr val="336699"/>
                </a:solidFill>
              </a:rPr>
              <a:t>multicountry</a:t>
            </a:r>
            <a:r>
              <a:rPr lang="en-GB" b="1" u="sng" dirty="0">
                <a:solidFill>
                  <a:srgbClr val="336699"/>
                </a:solidFill>
              </a:rPr>
              <a:t> cooperation</a:t>
            </a:r>
            <a:r>
              <a:rPr lang="en-GB" dirty="0">
                <a:solidFill>
                  <a:srgbClr val="336699"/>
                </a:solidFill>
              </a:rPr>
              <a:t>. </a:t>
            </a:r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8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8707" cy="58087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6699"/>
                </a:solidFill>
              </a:rPr>
              <a:t>Policy and Management responses</a:t>
            </a:r>
            <a:endParaRPr lang="en-US" sz="2800" b="1" dirty="0">
              <a:solidFill>
                <a:srgbClr val="3366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7632848" cy="72008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336699"/>
                </a:solidFill>
              </a:rPr>
              <a:t>1. National</a:t>
            </a:r>
            <a:endParaRPr lang="en-US" sz="2400" dirty="0">
              <a:solidFill>
                <a:srgbClr val="33669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136904" cy="5328592"/>
          </a:xfrm>
          <a:ln>
            <a:noFill/>
          </a:ln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Countries </a:t>
            </a:r>
            <a:r>
              <a:rPr lang="en-GB" sz="2100" dirty="0">
                <a:solidFill>
                  <a:srgbClr val="336699"/>
                </a:solidFill>
              </a:rPr>
              <a:t>could invest in additional </a:t>
            </a:r>
            <a:r>
              <a:rPr lang="en-GB" sz="2100" dirty="0" smtClean="0">
                <a:solidFill>
                  <a:srgbClr val="336699"/>
                </a:solidFill>
              </a:rPr>
              <a:t>boreholes [e.g. to address data gaps and improve knowledge &amp; management of the STAS]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dirty="0">
                <a:solidFill>
                  <a:srgbClr val="336699"/>
                </a:solidFill>
              </a:rPr>
              <a:t>I</a:t>
            </a:r>
            <a:r>
              <a:rPr lang="en-GB" sz="2100" dirty="0" smtClean="0">
                <a:solidFill>
                  <a:srgbClr val="336699"/>
                </a:solidFill>
              </a:rPr>
              <a:t>nfrastructure </a:t>
            </a:r>
            <a:r>
              <a:rPr lang="en-GB" sz="2100" dirty="0">
                <a:solidFill>
                  <a:srgbClr val="336699"/>
                </a:solidFill>
              </a:rPr>
              <a:t>investments to address </a:t>
            </a:r>
            <a:r>
              <a:rPr lang="en-GB" sz="2100" b="1" dirty="0">
                <a:solidFill>
                  <a:srgbClr val="336699"/>
                </a:solidFill>
              </a:rPr>
              <a:t>groundwater </a:t>
            </a:r>
            <a:r>
              <a:rPr lang="en-GB" sz="2100" b="1" dirty="0" smtClean="0">
                <a:solidFill>
                  <a:srgbClr val="336699"/>
                </a:solidFill>
              </a:rPr>
              <a:t>pollution [for the Kalahari, and the TBAs]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dirty="0" smtClean="0">
                <a:solidFill>
                  <a:srgbClr val="336699"/>
                </a:solidFill>
              </a:rPr>
              <a:t> Could </a:t>
            </a:r>
            <a:r>
              <a:rPr lang="en-GB" sz="2100" b="1" u="sng" dirty="0" smtClean="0">
                <a:solidFill>
                  <a:srgbClr val="336699"/>
                </a:solidFill>
              </a:rPr>
              <a:t>review/develop</a:t>
            </a:r>
            <a:r>
              <a:rPr lang="en-GB" sz="2100" dirty="0" smtClean="0">
                <a:solidFill>
                  <a:srgbClr val="336699"/>
                </a:solidFill>
              </a:rPr>
              <a:t> borehole drilling </a:t>
            </a:r>
            <a:r>
              <a:rPr lang="en-GB" sz="2100" b="1" u="sng" dirty="0" smtClean="0">
                <a:solidFill>
                  <a:srgbClr val="336699"/>
                </a:solidFill>
              </a:rPr>
              <a:t>supervision/regulation/licensing</a:t>
            </a:r>
            <a:r>
              <a:rPr lang="en-GB" sz="2100" dirty="0" smtClean="0">
                <a:solidFill>
                  <a:srgbClr val="336699"/>
                </a:solidFill>
              </a:rPr>
              <a:t> mechanisms to improve borehole equipping procedures </a:t>
            </a:r>
            <a:r>
              <a:rPr lang="en-GB" sz="2100" b="1" dirty="0" smtClean="0">
                <a:solidFill>
                  <a:srgbClr val="336699"/>
                </a:solidFill>
              </a:rPr>
              <a:t>(i.e. casing issues)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336699"/>
                </a:solidFill>
              </a:rPr>
              <a:t>Obligations to </a:t>
            </a:r>
            <a:r>
              <a:rPr lang="en-US" sz="2100" b="1" dirty="0" smtClean="0">
                <a:solidFill>
                  <a:srgbClr val="336699"/>
                </a:solidFill>
              </a:rPr>
              <a:t>monitor</a:t>
            </a:r>
            <a:r>
              <a:rPr lang="en-US" sz="2100" dirty="0" smtClean="0">
                <a:solidFill>
                  <a:srgbClr val="336699"/>
                </a:solidFill>
              </a:rPr>
              <a:t> [measure] water levels &amp; abstraction levels 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336699"/>
                </a:solidFill>
              </a:rPr>
              <a:t>Investment</a:t>
            </a:r>
            <a:r>
              <a:rPr lang="en-GB" sz="2000" b="1" dirty="0" smtClean="0">
                <a:solidFill>
                  <a:srgbClr val="336699"/>
                </a:solidFill>
              </a:rPr>
              <a:t> </a:t>
            </a:r>
            <a:r>
              <a:rPr lang="en-GB" sz="2000" dirty="0">
                <a:solidFill>
                  <a:srgbClr val="336699"/>
                </a:solidFill>
              </a:rPr>
              <a:t>in </a:t>
            </a:r>
            <a:r>
              <a:rPr lang="en-GB" sz="2000" b="1" dirty="0" smtClean="0">
                <a:solidFill>
                  <a:srgbClr val="336699"/>
                </a:solidFill>
              </a:rPr>
              <a:t>capacity building esp. groundwater expertise in the STAS</a:t>
            </a:r>
            <a:endParaRPr lang="en-GB" sz="2100" b="1" dirty="0" smtClean="0">
              <a:solidFill>
                <a:srgbClr val="336699"/>
              </a:solidFill>
            </a:endParaRP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b="1" dirty="0" smtClean="0">
                <a:solidFill>
                  <a:srgbClr val="336699"/>
                </a:solidFill>
              </a:rPr>
              <a:t>Identify and engage stakeholders, &amp; </a:t>
            </a:r>
            <a:r>
              <a:rPr lang="en-GB" sz="2100" dirty="0" smtClean="0">
                <a:solidFill>
                  <a:srgbClr val="336699"/>
                </a:solidFill>
              </a:rPr>
              <a:t>undertake </a:t>
            </a:r>
            <a:r>
              <a:rPr lang="en-GB" sz="2100" dirty="0">
                <a:solidFill>
                  <a:srgbClr val="336699"/>
                </a:solidFill>
              </a:rPr>
              <a:t>community education &amp; awareness programs </a:t>
            </a:r>
            <a:r>
              <a:rPr lang="en-GB" sz="2100" dirty="0" smtClean="0">
                <a:solidFill>
                  <a:srgbClr val="336699"/>
                </a:solidFill>
              </a:rPr>
              <a:t>to address </a:t>
            </a:r>
            <a:r>
              <a:rPr lang="en-GB" sz="2100" b="1" u="sng" dirty="0" smtClean="0">
                <a:solidFill>
                  <a:srgbClr val="336699"/>
                </a:solidFill>
              </a:rPr>
              <a:t>monitoring and management issues </a:t>
            </a:r>
            <a:endParaRPr lang="en-GB" sz="2100" b="1" u="sng" dirty="0">
              <a:solidFill>
                <a:srgbClr val="336699"/>
              </a:solidFill>
            </a:endParaRP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1619672" y="141628"/>
            <a:ext cx="446449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160729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321457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482186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642915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964372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285829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607287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1928744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algn="ctr"/>
            <a:r>
              <a:rPr lang="en-US" sz="2400" b="1" kern="0" dirty="0" smtClean="0">
                <a:solidFill>
                  <a:srgbClr val="336699"/>
                </a:solidFill>
              </a:rPr>
              <a:t>2. Multi-country cooperation</a:t>
            </a:r>
            <a:endParaRPr lang="en-US" sz="2400" b="1" kern="0" dirty="0">
              <a:solidFill>
                <a:srgbClr val="336699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83568" y="980728"/>
            <a:ext cx="7416824" cy="547260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160729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321457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482186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642915" algn="l" defTabSz="410751" rtl="0" eaLnBrk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964372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285829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607287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1928744" algn="l" defTabSz="410751" rtl="0" fontAlgn="base" hangingPunct="0">
              <a:spcBef>
                <a:spcPts val="2953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Could undertake joint monitoring/maintenance programmes for the STAS 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Establish </a:t>
            </a:r>
            <a:r>
              <a:rPr lang="en-GB" sz="2100" kern="0" smtClean="0">
                <a:solidFill>
                  <a:srgbClr val="336699"/>
                </a:solidFill>
              </a:rPr>
              <a:t>data management/sharing </a:t>
            </a:r>
            <a:r>
              <a:rPr lang="en-GB" sz="2100" kern="0" dirty="0" smtClean="0">
                <a:solidFill>
                  <a:srgbClr val="336699"/>
                </a:solidFill>
              </a:rPr>
              <a:t>mechanisms (consolidation, analysis, reporting)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Reviewing experiences and developing guidelines on borehole </a:t>
            </a:r>
            <a:r>
              <a:rPr lang="en-GB" sz="2100" kern="0" dirty="0" err="1" smtClean="0">
                <a:solidFill>
                  <a:srgbClr val="336699"/>
                </a:solidFill>
              </a:rPr>
              <a:t>mgt</a:t>
            </a:r>
            <a:r>
              <a:rPr lang="en-GB" sz="2100" kern="0" dirty="0" smtClean="0">
                <a:solidFill>
                  <a:srgbClr val="336699"/>
                </a:solidFill>
              </a:rPr>
              <a:t>/abstraction control/pollution reduction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Develop risk management guidelines related to major new developments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Could undertake joint funding of agreed </a:t>
            </a:r>
            <a:r>
              <a:rPr lang="en-GB" sz="2100" kern="0" dirty="0" err="1" smtClean="0">
                <a:solidFill>
                  <a:srgbClr val="336699"/>
                </a:solidFill>
              </a:rPr>
              <a:t>mgt</a:t>
            </a:r>
            <a:r>
              <a:rPr lang="en-GB" sz="2100" kern="0" dirty="0" smtClean="0">
                <a:solidFill>
                  <a:srgbClr val="336699"/>
                </a:solidFill>
              </a:rPr>
              <a:t> structure(s) of the STAS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Develop proposal for external funding of priority issues</a:t>
            </a:r>
          </a:p>
          <a:p>
            <a:pPr marL="285750" indent="-2857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100" kern="0" dirty="0" smtClean="0">
                <a:solidFill>
                  <a:srgbClr val="336699"/>
                </a:solidFill>
              </a:rPr>
              <a:t>Develop mechanisms for Protection of recharge zones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kern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3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92888" cy="692696"/>
          </a:xfrm>
        </p:spPr>
        <p:txBody>
          <a:bodyPr/>
          <a:lstStyle/>
          <a:p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GB" sz="2800" dirty="0">
                <a:solidFill>
                  <a:srgbClr val="336699"/>
                </a:solidFill>
              </a:rPr>
              <a:t/>
            </a:r>
            <a:br>
              <a:rPr lang="en-GB" sz="2800" dirty="0">
                <a:solidFill>
                  <a:srgbClr val="336699"/>
                </a:solidFill>
              </a:rPr>
            </a:br>
            <a:r>
              <a:rPr lang="en-GB" sz="2800" dirty="0" smtClean="0">
                <a:solidFill>
                  <a:srgbClr val="336699"/>
                </a:solidFill>
              </a:rPr>
              <a:t/>
            </a:r>
            <a:br>
              <a:rPr lang="en-GB" sz="2800" dirty="0" smtClean="0">
                <a:solidFill>
                  <a:srgbClr val="336699"/>
                </a:solidFill>
              </a:rPr>
            </a:br>
            <a:r>
              <a:rPr lang="en-US" sz="2800" dirty="0">
                <a:solidFill>
                  <a:srgbClr val="336699"/>
                </a:solidFill>
              </a:rPr>
              <a:t/>
            </a:r>
            <a:br>
              <a:rPr lang="en-US" sz="2800" dirty="0">
                <a:solidFill>
                  <a:srgbClr val="336699"/>
                </a:solidFill>
              </a:rPr>
            </a:br>
            <a:r>
              <a:rPr lang="en-US" sz="2800" b="1" dirty="0" smtClean="0">
                <a:solidFill>
                  <a:srgbClr val="336699"/>
                </a:solidFill>
              </a:rPr>
              <a:t>Possible Practical Examples of responses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352928" cy="561662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Effective </a:t>
            </a:r>
            <a:r>
              <a:rPr lang="en-GB" sz="2300" dirty="0">
                <a:solidFill>
                  <a:srgbClr val="336699"/>
                </a:solidFill>
              </a:rPr>
              <a:t>monitoring of water levels and quality with </a:t>
            </a:r>
            <a:r>
              <a:rPr lang="en-GB" sz="2300" b="1" u="sng" dirty="0">
                <a:solidFill>
                  <a:srgbClr val="336699"/>
                </a:solidFill>
              </a:rPr>
              <a:t>monthly or three monthly reports </a:t>
            </a:r>
            <a:r>
              <a:rPr lang="en-GB" sz="2300" dirty="0">
                <a:solidFill>
                  <a:srgbClr val="336699"/>
                </a:solidFill>
              </a:rPr>
              <a:t>are needed to provide input to the managers of the STAS, </a:t>
            </a:r>
            <a:endParaRPr lang="en-GB" sz="2300" dirty="0" smtClean="0">
              <a:solidFill>
                <a:srgbClr val="336699"/>
              </a:solidFill>
            </a:endParaRPr>
          </a:p>
          <a:p>
            <a:pPr marL="1307272" lvl="5" indent="-342900"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Will assist </a:t>
            </a:r>
            <a:r>
              <a:rPr lang="en-GB" sz="2300" dirty="0">
                <a:solidFill>
                  <a:srgbClr val="336699"/>
                </a:solidFill>
              </a:rPr>
              <a:t>in the management of </a:t>
            </a:r>
            <a:r>
              <a:rPr lang="en-GB" sz="2300" b="1" u="sng" dirty="0" smtClean="0">
                <a:solidFill>
                  <a:srgbClr val="336699"/>
                </a:solidFill>
              </a:rPr>
              <a:t>on-going </a:t>
            </a:r>
            <a:r>
              <a:rPr lang="en-GB" sz="2300" b="1" u="sng" dirty="0">
                <a:solidFill>
                  <a:srgbClr val="336699"/>
                </a:solidFill>
              </a:rPr>
              <a:t>variations </a:t>
            </a:r>
            <a:r>
              <a:rPr lang="en-GB" sz="2300" dirty="0">
                <a:solidFill>
                  <a:srgbClr val="336699"/>
                </a:solidFill>
              </a:rPr>
              <a:t>in water </a:t>
            </a:r>
            <a:r>
              <a:rPr lang="en-GB" sz="2300" dirty="0" smtClean="0">
                <a:solidFill>
                  <a:srgbClr val="336699"/>
                </a:solidFill>
              </a:rPr>
              <a:t>availability/use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300" dirty="0">
                <a:solidFill>
                  <a:srgbClr val="336699"/>
                </a:solidFill>
              </a:rPr>
              <a:t>This is especially important in the </a:t>
            </a:r>
            <a:r>
              <a:rPr lang="en-GB" sz="2300" b="1" dirty="0" smtClean="0">
                <a:solidFill>
                  <a:srgbClr val="336699"/>
                </a:solidFill>
              </a:rPr>
              <a:t>major recharge zones</a:t>
            </a:r>
            <a:r>
              <a:rPr lang="en-GB" sz="2300" dirty="0" smtClean="0">
                <a:solidFill>
                  <a:srgbClr val="336699"/>
                </a:solidFill>
              </a:rPr>
              <a:t> </a:t>
            </a:r>
            <a:r>
              <a:rPr lang="en-GB" sz="2300" dirty="0">
                <a:solidFill>
                  <a:srgbClr val="336699"/>
                </a:solidFill>
              </a:rPr>
              <a:t>of the aquifer in Namibia. </a:t>
            </a:r>
            <a:endParaRPr lang="en-GB" sz="2300" dirty="0" smtClean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300" dirty="0" smtClean="0">
                <a:solidFill>
                  <a:srgbClr val="336699"/>
                </a:solidFill>
              </a:rPr>
              <a:t>There </a:t>
            </a:r>
            <a:r>
              <a:rPr lang="en-GB" sz="2300" dirty="0">
                <a:solidFill>
                  <a:srgbClr val="336699"/>
                </a:solidFill>
              </a:rPr>
              <a:t>is a need for </a:t>
            </a:r>
            <a:r>
              <a:rPr lang="en-GB" sz="2300" b="1" dirty="0">
                <a:solidFill>
                  <a:srgbClr val="336699"/>
                </a:solidFill>
              </a:rPr>
              <a:t>further investment </a:t>
            </a:r>
            <a:r>
              <a:rPr lang="en-GB" sz="2300" dirty="0">
                <a:solidFill>
                  <a:srgbClr val="336699"/>
                </a:solidFill>
              </a:rPr>
              <a:t>in groundwater management and </a:t>
            </a:r>
            <a:r>
              <a:rPr lang="en-GB" sz="2300" b="1" u="sng" dirty="0">
                <a:solidFill>
                  <a:srgbClr val="336699"/>
                </a:solidFill>
              </a:rPr>
              <a:t>monitoring capacity</a:t>
            </a:r>
            <a:r>
              <a:rPr lang="en-GB" sz="2300" dirty="0">
                <a:solidFill>
                  <a:srgbClr val="336699"/>
                </a:solidFill>
              </a:rPr>
              <a:t>, including further </a:t>
            </a:r>
            <a:r>
              <a:rPr lang="en-GB" sz="2300" b="1" u="sng" dirty="0">
                <a:solidFill>
                  <a:srgbClr val="336699"/>
                </a:solidFill>
              </a:rPr>
              <a:t>recruitment and </a:t>
            </a:r>
            <a:r>
              <a:rPr lang="en-GB" sz="2300" b="1" u="sng" dirty="0" smtClean="0">
                <a:solidFill>
                  <a:srgbClr val="336699"/>
                </a:solidFill>
              </a:rPr>
              <a:t>training </a:t>
            </a:r>
            <a:r>
              <a:rPr lang="en-GB" sz="2300" dirty="0" smtClean="0">
                <a:solidFill>
                  <a:srgbClr val="336699"/>
                </a:solidFill>
              </a:rPr>
              <a:t>[e.g. Botswana, WUC]</a:t>
            </a:r>
            <a:endParaRPr lang="en-US" sz="2300" dirty="0">
              <a:solidFill>
                <a:srgbClr val="336699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0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775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Slide 1</vt:lpstr>
      <vt:lpstr>Slide 2</vt:lpstr>
      <vt:lpstr>Current policy and management issues</vt:lpstr>
      <vt:lpstr>Groundwater pollution </vt:lpstr>
      <vt:lpstr>       Implementation of Law and Policy </vt:lpstr>
      <vt:lpstr>       Possible policy and management responses </vt:lpstr>
      <vt:lpstr>Policy and Management responses</vt:lpstr>
      <vt:lpstr>Slide 8</vt:lpstr>
      <vt:lpstr>       Possible Practical Examples of responses </vt:lpstr>
      <vt:lpstr>       Possible Practical Examples of responses </vt:lpstr>
      <vt:lpstr>Acknowledgement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211</cp:revision>
  <cp:lastPrinted>2014-10-16T17:20:03Z</cp:lastPrinted>
  <dcterms:created xsi:type="dcterms:W3CDTF">2013-10-21T18:26:05Z</dcterms:created>
  <dcterms:modified xsi:type="dcterms:W3CDTF">2015-05-06T12:54:27Z</dcterms:modified>
</cp:coreProperties>
</file>