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95" r:id="rId3"/>
    <p:sldId id="316" r:id="rId4"/>
    <p:sldId id="317" r:id="rId5"/>
    <p:sldId id="320" r:id="rId6"/>
    <p:sldId id="319" r:id="rId7"/>
    <p:sldId id="321" r:id="rId8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AE589-A799-4E84-B67F-C2664A093C3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24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31826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350258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1783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55550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492403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49546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350527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044236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68205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184833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229270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11AFA-696D-4B38-9EBC-D50F46EA6688}" type="datetimeFigureOut">
              <a:rPr lang="en-GB" smtClean="0"/>
              <a:pPr/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AA58-208B-43C9-BECC-BAF7C84D210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4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6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23  February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26532" y="2885351"/>
            <a:ext cx="8107498" cy="129937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Introduction to GGRETA </a:t>
            </a:r>
            <a:r>
              <a:rPr lang="en-US" altLang="en-US" sz="28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Technical 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Workshop:</a:t>
            </a:r>
            <a:r>
              <a:rPr lang="en-GB" sz="2800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Johannesburg: 23-26 </a:t>
            </a:r>
            <a:r>
              <a:rPr lang="en-GB" sz="2800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February </a:t>
            </a:r>
            <a:r>
              <a:rPr lang="en-GB" sz="2800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2015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800" b="1" dirty="0" smtClean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Andrew </a:t>
            </a:r>
            <a:r>
              <a:rPr lang="en-GB" sz="2800" b="1" dirty="0">
                <a:solidFill>
                  <a:srgbClr val="336699"/>
                </a:solidFill>
                <a:latin typeface="Trebuchet MS Bold" panose="020B0703020202020204" pitchFamily="34" charset="0"/>
                <a:ea typeface="Calibri"/>
                <a:cs typeface="Times New Roman"/>
              </a:rPr>
              <a:t>Ross</a:t>
            </a: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srgbClr val="426C86"/>
                </a:solidFill>
                <a:latin typeface="Trebuchet MS Bold" charset="0"/>
                <a:sym typeface="Trebuchet MS Bold" charset="0"/>
              </a:rPr>
              <a:t>Senior groundwater specialist UNESCO</a:t>
            </a:r>
            <a:endParaRPr lang="en-US" altLang="en-US" sz="1600" dirty="0" smtClean="0"/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xmlns="" val="211394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Finalize </a:t>
            </a:r>
            <a:r>
              <a:rPr lang="en-GB" dirty="0"/>
              <a:t>the harmonized data - as much as </a:t>
            </a:r>
            <a:r>
              <a:rPr lang="en-GB" dirty="0" smtClean="0"/>
              <a:t>possible</a:t>
            </a:r>
          </a:p>
          <a:p>
            <a:endParaRPr lang="en-GB" dirty="0"/>
          </a:p>
          <a:p>
            <a:r>
              <a:rPr lang="en-GB" dirty="0" smtClean="0"/>
              <a:t>Discuss content and process for integrated aquifer assessment</a:t>
            </a:r>
          </a:p>
          <a:p>
            <a:endParaRPr lang="en-GB" dirty="0" smtClean="0"/>
          </a:p>
          <a:p>
            <a:r>
              <a:rPr lang="en-GB" dirty="0" smtClean="0"/>
              <a:t>Agree on </a:t>
            </a:r>
            <a:r>
              <a:rPr lang="en-GB" dirty="0" err="1" smtClean="0"/>
              <a:t>workplan</a:t>
            </a:r>
            <a:r>
              <a:rPr lang="en-GB" dirty="0" smtClean="0"/>
              <a:t> for finalizing harmonized data and integrated aquifer assessment report – with clearly defined tasks, responsibilities and deadlines</a:t>
            </a:r>
          </a:p>
          <a:p>
            <a:endParaRPr lang="en-GB" dirty="0" smtClean="0"/>
          </a:p>
          <a:p>
            <a:r>
              <a:rPr lang="en-GB" dirty="0" smtClean="0"/>
              <a:t>Technical </a:t>
            </a:r>
            <a:r>
              <a:rPr lang="en-GB" dirty="0"/>
              <a:t>sessions: </a:t>
            </a:r>
            <a:r>
              <a:rPr lang="en-GB" dirty="0" smtClean="0"/>
              <a:t>IMS, indicators, mapping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556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sz="2700" dirty="0"/>
              <a:t>Day </a:t>
            </a:r>
            <a:r>
              <a:rPr lang="en-GB" sz="2700" dirty="0" smtClean="0"/>
              <a:t>1: </a:t>
            </a:r>
            <a:r>
              <a:rPr lang="en-GB" sz="2700" dirty="0"/>
              <a:t>Review and finalize content and presentation of harmonized </a:t>
            </a:r>
            <a:r>
              <a:rPr lang="en-GB" sz="2700" dirty="0" smtClean="0"/>
              <a:t>data 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54461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Parallel </a:t>
            </a:r>
            <a:r>
              <a:rPr lang="en-GB" dirty="0"/>
              <a:t>sessions to finalize the harmonized data (</a:t>
            </a:r>
            <a:r>
              <a:rPr lang="en-GB" dirty="0" smtClean="0"/>
              <a:t>variables) working </a:t>
            </a:r>
            <a:r>
              <a:rPr lang="en-GB" dirty="0"/>
              <a:t>in cross country </a:t>
            </a:r>
            <a:r>
              <a:rPr lang="en-GB" dirty="0" smtClean="0"/>
              <a:t>hydrogeological, socioeconomic/environmental, legal/institutional groups</a:t>
            </a:r>
            <a:endParaRPr lang="en-GB" dirty="0"/>
          </a:p>
          <a:p>
            <a:pPr lvl="1"/>
            <a:endParaRPr lang="en-GB" dirty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Objectives of each parallel session</a:t>
            </a:r>
          </a:p>
          <a:p>
            <a:pPr lvl="1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Finalize as many harmonized data products as possible – tables, charts, series, maps</a:t>
            </a:r>
          </a:p>
          <a:p>
            <a:pPr lvl="1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Identify difficulties in getting harmonized products </a:t>
            </a:r>
          </a:p>
          <a:p>
            <a:pPr lvl="1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Identify where help is needed in getting harmonized products e.g. maps</a:t>
            </a:r>
          </a:p>
          <a:p>
            <a:endParaRPr lang="en-GB" dirty="0" smtClean="0"/>
          </a:p>
          <a:p>
            <a:r>
              <a:rPr lang="en-GB" dirty="0" smtClean="0"/>
              <a:t>Plenary </a:t>
            </a:r>
            <a:r>
              <a:rPr lang="en-GB" dirty="0"/>
              <a:t>session to present results from parallel </a:t>
            </a:r>
            <a:r>
              <a:rPr lang="en-GB" dirty="0" smtClean="0"/>
              <a:t>sessions</a:t>
            </a:r>
            <a:endParaRPr lang="en-GB" dirty="0"/>
          </a:p>
          <a:p>
            <a:pPr lvl="1"/>
            <a:r>
              <a:rPr lang="en-GB" dirty="0"/>
              <a:t>identify variables and indicators where cross disciplinary collaboration is needed </a:t>
            </a:r>
            <a:r>
              <a:rPr lang="en-GB" dirty="0" err="1"/>
              <a:t>eg</a:t>
            </a:r>
            <a:r>
              <a:rPr lang="en-GB" dirty="0"/>
              <a:t> groundwater pollution</a:t>
            </a:r>
          </a:p>
          <a:p>
            <a:pPr lvl="1"/>
            <a:r>
              <a:rPr lang="en-GB" dirty="0"/>
              <a:t>identify priorities for preparation of maps (afternoon of day 3 and morning of day 4) </a:t>
            </a:r>
          </a:p>
          <a:p>
            <a:pPr lvl="1"/>
            <a:r>
              <a:rPr lang="en-GB" dirty="0"/>
              <a:t>identify means for sharing data across countries and </a:t>
            </a:r>
            <a:r>
              <a:rPr lang="en-GB" dirty="0" smtClean="0"/>
              <a:t>specialisms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Plan For Finalizing Harmonized Data with clearly defined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tasks, people responsible and deadlines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ea typeface="Calibri"/>
                <a:cs typeface="Times New Roman"/>
              </a:rPr>
              <a:t>for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each variable</a:t>
            </a:r>
          </a:p>
          <a:p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851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700" dirty="0" smtClean="0">
                <a:ea typeface="Calibri"/>
                <a:cs typeface="Times New Roman"/>
              </a:rPr>
              <a:t/>
            </a:r>
            <a:br>
              <a:rPr lang="en-GB" sz="2700" dirty="0" smtClean="0">
                <a:ea typeface="Calibri"/>
                <a:cs typeface="Times New Roman"/>
              </a:rPr>
            </a:br>
            <a:r>
              <a:rPr lang="en-GB" sz="2700" dirty="0">
                <a:ea typeface="Calibri"/>
                <a:cs typeface="Times New Roman"/>
              </a:rPr>
              <a:t/>
            </a:r>
            <a:br>
              <a:rPr lang="en-GB" sz="2700" dirty="0">
                <a:ea typeface="Calibri"/>
                <a:cs typeface="Times New Roman"/>
              </a:rPr>
            </a:br>
            <a:r>
              <a:rPr lang="en-GB" sz="3100" dirty="0" smtClean="0">
                <a:ea typeface="Calibri"/>
                <a:cs typeface="Times New Roman"/>
              </a:rPr>
              <a:t>Day 2: </a:t>
            </a:r>
            <a:r>
              <a:rPr lang="en-GB" sz="3100" dirty="0"/>
              <a:t>Discuss content and process for integrated aquifer assessment</a:t>
            </a:r>
            <a:br>
              <a:rPr lang="en-GB" sz="3100" dirty="0"/>
            </a:br>
            <a:r>
              <a:rPr lang="en-GB" dirty="0">
                <a:ea typeface="Calibri"/>
                <a:cs typeface="Times New Roman"/>
              </a:rPr>
              <a:t/>
            </a:r>
            <a:br>
              <a:rPr lang="en-GB" dirty="0"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400600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r>
              <a:rPr lang="en-GB" sz="3400" dirty="0" smtClean="0"/>
              <a:t>Introduction </a:t>
            </a:r>
            <a:r>
              <a:rPr lang="en-GB" sz="3400" dirty="0"/>
              <a:t>to assessment </a:t>
            </a:r>
            <a:r>
              <a:rPr lang="en-GB" sz="3400" dirty="0" smtClean="0"/>
              <a:t>methodology, indicators, and assessment </a:t>
            </a:r>
            <a:r>
              <a:rPr lang="en-GB" sz="3400" dirty="0"/>
              <a:t>roles and </a:t>
            </a:r>
            <a:r>
              <a:rPr lang="en-GB" sz="3400" dirty="0" smtClean="0"/>
              <a:t>responsibilities  (Outline circulated on 30 January)</a:t>
            </a:r>
            <a:endParaRPr lang="en-GB" sz="3400" dirty="0"/>
          </a:p>
          <a:p>
            <a:endParaRPr lang="en-GB" sz="3400" dirty="0" smtClean="0"/>
          </a:p>
          <a:p>
            <a:r>
              <a:rPr lang="en-GB" sz="3400" dirty="0" smtClean="0"/>
              <a:t>Report </a:t>
            </a:r>
            <a:endParaRPr lang="en-GB" sz="3400" dirty="0"/>
          </a:p>
          <a:p>
            <a:pPr lvl="1"/>
            <a:r>
              <a:rPr lang="en-GB" sz="3400" dirty="0"/>
              <a:t>an overview report (around 20 pages) </a:t>
            </a:r>
          </a:p>
          <a:p>
            <a:pPr lvl="1"/>
            <a:r>
              <a:rPr lang="en-GB" sz="3400" dirty="0"/>
              <a:t>data on which the report is based - variables and indicators</a:t>
            </a:r>
          </a:p>
          <a:p>
            <a:pPr lvl="1"/>
            <a:r>
              <a:rPr lang="en-GB" sz="3400" dirty="0"/>
              <a:t>additional analysis where </a:t>
            </a:r>
            <a:r>
              <a:rPr lang="en-GB" sz="3400" dirty="0" smtClean="0"/>
              <a:t>required</a:t>
            </a:r>
          </a:p>
          <a:p>
            <a:pPr lvl="1"/>
            <a:endParaRPr lang="en-GB" sz="3400" dirty="0"/>
          </a:p>
          <a:p>
            <a:pPr marL="342882" lvl="1" indent="-342882">
              <a:buFont typeface="Arial" pitchFamily="34" charset="0"/>
              <a:buChar char="•"/>
            </a:pPr>
            <a:r>
              <a:rPr lang="en-GB" sz="3400" b="1" dirty="0" smtClean="0">
                <a:solidFill>
                  <a:schemeClr val="accent6">
                    <a:lumMod val="75000"/>
                  </a:schemeClr>
                </a:solidFill>
              </a:rPr>
              <a:t>Objectives </a:t>
            </a: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of parallel sessions on chapters </a:t>
            </a:r>
            <a:r>
              <a:rPr lang="en-GB" sz="3400" b="1" dirty="0" smtClean="0">
                <a:solidFill>
                  <a:schemeClr val="accent6">
                    <a:lumMod val="75000"/>
                  </a:schemeClr>
                </a:solidFill>
              </a:rPr>
              <a:t>2-5 and plenary </a:t>
            </a: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sessions on chapters 6 and 7</a:t>
            </a:r>
          </a:p>
          <a:p>
            <a:pPr lvl="1"/>
            <a:r>
              <a:rPr lang="en-GB" sz="3400" b="1" dirty="0" smtClean="0">
                <a:solidFill>
                  <a:schemeClr val="accent6">
                    <a:lumMod val="75000"/>
                  </a:schemeClr>
                </a:solidFill>
              </a:rPr>
              <a:t>draft “contents page” </a:t>
            </a: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for chapters </a:t>
            </a:r>
            <a:r>
              <a:rPr lang="en-GB" sz="3400" b="1" dirty="0" smtClean="0">
                <a:solidFill>
                  <a:schemeClr val="accent6">
                    <a:lumMod val="75000"/>
                  </a:schemeClr>
                </a:solidFill>
              </a:rPr>
              <a:t>2-7 </a:t>
            </a:r>
            <a:endParaRPr lang="en-GB" sz="3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sz="3400" b="1" dirty="0" err="1">
                <a:solidFill>
                  <a:schemeClr val="accent6">
                    <a:lumMod val="75000"/>
                  </a:schemeClr>
                </a:solidFill>
              </a:rPr>
              <a:t>workplan</a:t>
            </a: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 for drafting </a:t>
            </a:r>
            <a:r>
              <a:rPr lang="en-GB" sz="3400" b="1" dirty="0" smtClean="0">
                <a:solidFill>
                  <a:schemeClr val="accent6">
                    <a:lumMod val="75000"/>
                  </a:schemeClr>
                </a:solidFill>
              </a:rPr>
              <a:t>these </a:t>
            </a:r>
            <a:r>
              <a:rPr lang="en-GB" sz="3400" b="1" dirty="0">
                <a:solidFill>
                  <a:schemeClr val="accent6">
                    <a:lumMod val="75000"/>
                  </a:schemeClr>
                </a:solidFill>
              </a:rPr>
              <a:t>chapters: including tasks, people responsible and deadlines </a:t>
            </a:r>
            <a:endParaRPr lang="en-GB" sz="3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GB" sz="3400" b="1" dirty="0" smtClean="0">
                <a:solidFill>
                  <a:schemeClr val="accent6">
                    <a:lumMod val="75000"/>
                  </a:schemeClr>
                </a:solidFill>
              </a:rPr>
              <a:t>process for preparing chapters 8 and 9</a:t>
            </a:r>
          </a:p>
          <a:p>
            <a:endParaRPr lang="en-GB" sz="3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7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r>
              <a:rPr lang="en-GB" sz="2400" dirty="0"/>
              <a:t>Day </a:t>
            </a:r>
            <a:r>
              <a:rPr lang="en-GB" sz="2400" dirty="0" smtClean="0"/>
              <a:t>3: </a:t>
            </a:r>
            <a:r>
              <a:rPr lang="en-GB" sz="2400" dirty="0"/>
              <a:t>Agree on </a:t>
            </a:r>
            <a:r>
              <a:rPr lang="en-GB" sz="2400" dirty="0" smtClean="0"/>
              <a:t>a </a:t>
            </a:r>
            <a:r>
              <a:rPr lang="en-GB" sz="2400" dirty="0" err="1" smtClean="0"/>
              <a:t>workplan</a:t>
            </a:r>
            <a:r>
              <a:rPr lang="en-GB" sz="2400" dirty="0" smtClean="0"/>
              <a:t> </a:t>
            </a:r>
            <a:r>
              <a:rPr lang="en-GB" sz="2400" dirty="0"/>
              <a:t>for finalizing harmonized data and </a:t>
            </a:r>
            <a:r>
              <a:rPr lang="en-GB" sz="2400" dirty="0" smtClean="0"/>
              <a:t>the integrated </a:t>
            </a:r>
            <a:r>
              <a:rPr lang="en-GB" sz="2400" dirty="0"/>
              <a:t>aquifer assessment report – with clearly defined tasks, responsibilities and deadlines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196752"/>
            <a:ext cx="8719504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400" dirty="0" smtClean="0"/>
              <a:t>The </a:t>
            </a:r>
            <a:r>
              <a:rPr lang="en-GB" sz="2400" dirty="0" err="1" smtClean="0"/>
              <a:t>workplan</a:t>
            </a:r>
            <a:r>
              <a:rPr lang="en-GB" sz="2400" dirty="0" smtClean="0"/>
              <a:t> </a:t>
            </a:r>
            <a:r>
              <a:rPr lang="en-GB" sz="2400" dirty="0"/>
              <a:t>with defined tasks, people responsible and deadlines will include:</a:t>
            </a:r>
          </a:p>
          <a:p>
            <a:pPr lvl="1"/>
            <a:r>
              <a:rPr lang="en-GB" sz="2400" smtClean="0"/>
              <a:t>plan </a:t>
            </a:r>
            <a:r>
              <a:rPr lang="en-GB" sz="2400" dirty="0"/>
              <a:t>for finalizing harmonized data agreed on day 1</a:t>
            </a:r>
          </a:p>
          <a:p>
            <a:pPr lvl="1"/>
            <a:r>
              <a:rPr lang="en-GB" sz="2400" smtClean="0"/>
              <a:t>plan </a:t>
            </a:r>
            <a:r>
              <a:rPr lang="en-GB" sz="2400" dirty="0"/>
              <a:t>for drafting and preparing assessment report chapters agreed on day 2</a:t>
            </a:r>
          </a:p>
          <a:p>
            <a:pPr lvl="1"/>
            <a:r>
              <a:rPr lang="en-GB" sz="2400" dirty="0"/>
              <a:t>further activities including sharing data and uploading information into the IMS </a:t>
            </a:r>
          </a:p>
          <a:p>
            <a:endParaRPr lang="en-GB" sz="2400" dirty="0" smtClean="0"/>
          </a:p>
          <a:p>
            <a:r>
              <a:rPr lang="en-GB" sz="2400" dirty="0" smtClean="0"/>
              <a:t>Time </a:t>
            </a:r>
            <a:r>
              <a:rPr lang="en-GB" sz="2400" dirty="0"/>
              <a:t>has been allocated in the session to discuss any resourcing and logistical issues related to the </a:t>
            </a:r>
            <a:r>
              <a:rPr lang="en-GB" sz="2400" dirty="0" err="1"/>
              <a:t>workplan</a:t>
            </a:r>
            <a:endParaRPr lang="en-GB" sz="2400" dirty="0"/>
          </a:p>
          <a:p>
            <a:pPr marL="457176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9886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/>
              <a:t>Day </a:t>
            </a:r>
            <a:r>
              <a:rPr lang="en-GB" dirty="0" smtClean="0"/>
              <a:t>3-4: Technical sessions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184575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Introduction and briefing on IMS</a:t>
            </a:r>
          </a:p>
          <a:p>
            <a:pPr lvl="1"/>
            <a:r>
              <a:rPr lang="en-GB" sz="2400" dirty="0"/>
              <a:t>Presentation of harmonized data and maps in format ready to input into </a:t>
            </a:r>
            <a:r>
              <a:rPr lang="en-GB" sz="2400" dirty="0" smtClean="0"/>
              <a:t>IMS</a:t>
            </a:r>
          </a:p>
          <a:p>
            <a:pPr lvl="1"/>
            <a:endParaRPr lang="en-GB" sz="2400" dirty="0"/>
          </a:p>
          <a:p>
            <a:r>
              <a:rPr lang="en-GB" sz="2400" dirty="0" smtClean="0"/>
              <a:t>Preparation </a:t>
            </a:r>
            <a:r>
              <a:rPr lang="en-GB" sz="2400" dirty="0"/>
              <a:t>of </a:t>
            </a:r>
            <a:r>
              <a:rPr lang="en-GB" sz="2400" dirty="0" smtClean="0"/>
              <a:t>maps</a:t>
            </a:r>
          </a:p>
          <a:p>
            <a:pPr lvl="1"/>
            <a:r>
              <a:rPr lang="en-GB" sz="2400" dirty="0" smtClean="0"/>
              <a:t>based </a:t>
            </a:r>
            <a:r>
              <a:rPr lang="en-GB" sz="2400" dirty="0"/>
              <a:t>on priorities identified on day 1</a:t>
            </a:r>
          </a:p>
          <a:p>
            <a:pPr lvl="1"/>
            <a:r>
              <a:rPr lang="en-GB" sz="2400" dirty="0"/>
              <a:t>parallel sessions on hydrogeological and </a:t>
            </a:r>
            <a:r>
              <a:rPr lang="en-GB" sz="2400" dirty="0" smtClean="0"/>
              <a:t>socioeconomic/environmental variables</a:t>
            </a:r>
          </a:p>
          <a:p>
            <a:pPr lvl="1"/>
            <a:endParaRPr lang="en-GB" sz="2400" dirty="0" smtClean="0"/>
          </a:p>
          <a:p>
            <a:r>
              <a:rPr lang="en-GB" sz="2400" dirty="0" smtClean="0"/>
              <a:t>Conclusions </a:t>
            </a:r>
            <a:r>
              <a:rPr lang="en-GB" sz="2400" dirty="0"/>
              <a:t>and follow up actions from sessions on representation of spatially distributed </a:t>
            </a:r>
            <a:r>
              <a:rPr lang="en-GB" sz="2400" dirty="0" smtClean="0"/>
              <a:t>data</a:t>
            </a:r>
          </a:p>
          <a:p>
            <a:endParaRPr lang="en-GB" sz="2400" dirty="0" smtClean="0"/>
          </a:p>
          <a:p>
            <a:r>
              <a:rPr lang="en-GB" sz="2400" dirty="0" smtClean="0"/>
              <a:t>Conclusions - outcomes from meeting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40357137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441</Words>
  <Application>Microsoft Office PowerPoint</Application>
  <PresentationFormat>On-screen Show (4:3)</PresentationFormat>
  <Paragraphs>66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Slide 1</vt:lpstr>
      <vt:lpstr>Meeting Objectives</vt:lpstr>
      <vt:lpstr>Day 1: Review and finalize content and presentation of harmonized data   </vt:lpstr>
      <vt:lpstr>  Day 2: Discuss content and process for integrated aquifer assessment  </vt:lpstr>
      <vt:lpstr>Day 3: Agree on a workplan for finalizing harmonized data and the integrated aquifer assessment report – with clearly defined tasks, responsibilities and deadlines  </vt:lpstr>
      <vt:lpstr>Day 3-4: Technical sessions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112</cp:revision>
  <cp:lastPrinted>2014-10-16T17:20:03Z</cp:lastPrinted>
  <dcterms:created xsi:type="dcterms:W3CDTF">2013-10-21T18:26:05Z</dcterms:created>
  <dcterms:modified xsi:type="dcterms:W3CDTF">2015-02-22T12:56:19Z</dcterms:modified>
</cp:coreProperties>
</file>