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28" r:id="rId2"/>
    <p:sldId id="327" r:id="rId3"/>
    <p:sldId id="324" r:id="rId4"/>
    <p:sldId id="325" r:id="rId5"/>
    <p:sldId id="326" r:id="rId6"/>
  </p:sldIdLst>
  <p:sldSz cx="9144000" cy="6858000" type="screen4x3"/>
  <p:notesSz cx="6797675" cy="9926638"/>
  <p:defaultTextStyle>
    <a:defPPr>
      <a:defRPr lang="en-US"/>
    </a:defPPr>
    <a:lvl1pPr marL="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2958" y="-12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5C54C-E75C-4E53-9837-2D9333A2BD7A}" type="datetimeFigureOut">
              <a:rPr lang="en-GB" smtClean="0"/>
              <a:pPr/>
              <a:t>21/10/2014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CB1FF-6A7B-4CE2-B8BD-05FCC97C77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387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E5775-9400-4094-A176-FE42FE30D48B}" type="datetimeFigureOut">
              <a:rPr lang="en-GB" smtClean="0"/>
              <a:pPr/>
              <a:t>21/10/2014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AE589-A799-4E84-B67F-C2664A093C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64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48478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50100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2" descr="Y:\14 Communications\00-Logos and guideline\IGRAC-logo-txt-cmyk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02364"/>
            <a:ext cx="192405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Y:\14 Communications\00-Logos and guideline\UNESCO-IHP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6476" y="5969000"/>
            <a:ext cx="143986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2"/>
          <p:cNvGrpSpPr>
            <a:grpSpLocks noChangeAspect="1"/>
          </p:cNvGrpSpPr>
          <p:nvPr userDrawn="1"/>
        </p:nvGrpSpPr>
        <p:grpSpPr bwMode="auto">
          <a:xfrm>
            <a:off x="3364210" y="6165304"/>
            <a:ext cx="2808000" cy="723380"/>
            <a:chOff x="2348" y="3871"/>
            <a:chExt cx="1530" cy="366"/>
          </a:xfrm>
        </p:grpSpPr>
        <p:pic>
          <p:nvPicPr>
            <p:cNvPr id="16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5007" b="45854"/>
            <a:stretch>
              <a:fillRect/>
            </a:stretch>
          </p:blipFill>
          <p:spPr bwMode="auto">
            <a:xfrm>
              <a:off x="2375" y="3871"/>
              <a:ext cx="1503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2496" t="7561" r="80106" b="68924"/>
            <a:stretch>
              <a:fillRect/>
            </a:stretch>
          </p:blipFill>
          <p:spPr bwMode="auto">
            <a:xfrm>
              <a:off x="2348" y="3920"/>
              <a:ext cx="29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21/10/2014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268760"/>
            <a:ext cx="9144000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21/10/2014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21/10/2014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21/10/2014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21/10/2014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21/10/2014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12777"/>
            <a:ext cx="8229600" cy="4752528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11AFA-696D-4B38-9EBC-D50F46EA6688}" type="datetimeFigureOut">
              <a:rPr lang="en-GB" smtClean="0"/>
              <a:pPr/>
              <a:t>21/10/2014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2" descr="Y:\14 Communications\00-Logos and guideline\IGRAC-logo-txt-cmyk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02364"/>
            <a:ext cx="192405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Y:\14 Communications\00-Logos and guideline\UNESCO-IHP.jpg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6476" y="5969000"/>
            <a:ext cx="143986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2"/>
          <p:cNvGrpSpPr>
            <a:grpSpLocks noChangeAspect="1"/>
          </p:cNvGrpSpPr>
          <p:nvPr userDrawn="1"/>
        </p:nvGrpSpPr>
        <p:grpSpPr bwMode="auto">
          <a:xfrm>
            <a:off x="3364210" y="6165304"/>
            <a:ext cx="2808000" cy="723380"/>
            <a:chOff x="2348" y="3871"/>
            <a:chExt cx="1530" cy="366"/>
          </a:xfrm>
        </p:grpSpPr>
        <p:pic>
          <p:nvPicPr>
            <p:cNvPr id="16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5007" b="45854"/>
            <a:stretch>
              <a:fillRect/>
            </a:stretch>
          </p:blipFill>
          <p:spPr bwMode="auto">
            <a:xfrm>
              <a:off x="2375" y="3871"/>
              <a:ext cx="1503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2496" t="7561" r="80106" b="68924"/>
            <a:stretch>
              <a:fillRect/>
            </a:stretch>
          </p:blipFill>
          <p:spPr bwMode="auto">
            <a:xfrm>
              <a:off x="2348" y="3920"/>
              <a:ext cx="29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35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91435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91435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/>
          </p:cNvSpPr>
          <p:nvPr/>
        </p:nvSpPr>
        <p:spPr bwMode="auto">
          <a:xfrm>
            <a:off x="7308304" y="5855643"/>
            <a:ext cx="1514785" cy="222126"/>
          </a:xfrm>
          <a:custGeom>
            <a:avLst/>
            <a:gdLst>
              <a:gd name="T0" fmla="*/ 2147483647 w 21600"/>
              <a:gd name="T1" fmla="*/ 1045462871 h 21600"/>
              <a:gd name="T2" fmla="*/ 2147483647 w 21600"/>
              <a:gd name="T3" fmla="*/ 1045462871 h 21600"/>
              <a:gd name="T4" fmla="*/ 2147483647 w 21600"/>
              <a:gd name="T5" fmla="*/ 1045462871 h 21600"/>
              <a:gd name="T6" fmla="*/ 2147483647 w 21600"/>
              <a:gd name="T7" fmla="*/ 10454628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A Ross</a:t>
            </a:r>
            <a:endParaRPr lang="en-US" altLang="en-US" dirty="0" smtClean="0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560338" y="2634258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 flipV="1">
            <a:off x="523503" y="5777508"/>
            <a:ext cx="809587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53" name="AutoShape 5"/>
          <p:cNvSpPr>
            <a:spLocks/>
          </p:cNvSpPr>
          <p:nvPr/>
        </p:nvSpPr>
        <p:spPr bwMode="auto">
          <a:xfrm>
            <a:off x="7382620" y="6053213"/>
            <a:ext cx="1761380" cy="196453"/>
          </a:xfrm>
          <a:custGeom>
            <a:avLst/>
            <a:gdLst>
              <a:gd name="T0" fmla="*/ 2147483647 w 21600"/>
              <a:gd name="T1" fmla="*/ 1045462871 h 21600"/>
              <a:gd name="T2" fmla="*/ 2147483647 w 21600"/>
              <a:gd name="T3" fmla="*/ 1045462871 h 21600"/>
              <a:gd name="T4" fmla="*/ 2147483647 w 21600"/>
              <a:gd name="T5" fmla="*/ 1045462871 h 21600"/>
              <a:gd name="T6" fmla="*/ 2147483647 w 21600"/>
              <a:gd name="T7" fmla="*/ 10454628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rgbClr val="426C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20  October 2014</a:t>
            </a:r>
            <a:endParaRPr lang="en-US" altLang="en-US" dirty="0" smtClean="0"/>
          </a:p>
        </p:txBody>
      </p:sp>
      <p:sp>
        <p:nvSpPr>
          <p:cNvPr id="2054" name="AutoShape 6"/>
          <p:cNvSpPr>
            <a:spLocks/>
          </p:cNvSpPr>
          <p:nvPr/>
        </p:nvSpPr>
        <p:spPr bwMode="auto">
          <a:xfrm>
            <a:off x="7471222" y="6191620"/>
            <a:ext cx="1584176" cy="360040"/>
          </a:xfrm>
          <a:custGeom>
            <a:avLst/>
            <a:gdLst>
              <a:gd name="T0" fmla="*/ 2147483647 w 21600"/>
              <a:gd name="T1" fmla="*/ 1045462871 h 21600"/>
              <a:gd name="T2" fmla="*/ 2147483647 w 21600"/>
              <a:gd name="T3" fmla="*/ 1045462871 h 21600"/>
              <a:gd name="T4" fmla="*/ 2147483647 w 21600"/>
              <a:gd name="T5" fmla="*/ 1045462871 h 21600"/>
              <a:gd name="T6" fmla="*/ 2147483647 w 21600"/>
              <a:gd name="T7" fmla="*/ 10454628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Pretoria</a:t>
            </a:r>
            <a:endParaRPr lang="en-US" altLang="en-US" dirty="0" smtClean="0"/>
          </a:p>
        </p:txBody>
      </p:sp>
      <p:sp>
        <p:nvSpPr>
          <p:cNvPr id="2055" name="AutoShape 7"/>
          <p:cNvSpPr>
            <a:spLocks/>
          </p:cNvSpPr>
          <p:nvPr/>
        </p:nvSpPr>
        <p:spPr bwMode="auto">
          <a:xfrm>
            <a:off x="2443387" y="3535041"/>
            <a:ext cx="2369715" cy="5000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V="1">
            <a:off x="514575" y="6573367"/>
            <a:ext cx="81137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pic>
        <p:nvPicPr>
          <p:cNvPr id="2057" name="Picture 9" descr="iucn_logo2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115" y="5961683"/>
            <a:ext cx="532432" cy="50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8" name="Picture 10" descr="IGRAC-logo-txt-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88" y="6133580"/>
            <a:ext cx="997893" cy="33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9" name="Picture 11" descr="12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45"/>
          <a:stretch>
            <a:fillRect/>
          </a:stretch>
        </p:blipFill>
        <p:spPr bwMode="auto">
          <a:xfrm>
            <a:off x="2109639" y="5855643"/>
            <a:ext cx="1397496" cy="67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60" name="Picture 12" descr="SDC_RVB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38" y="5943824"/>
            <a:ext cx="110616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61" name="Line 19"/>
          <p:cNvSpPr>
            <a:spLocks noChangeShapeType="1"/>
          </p:cNvSpPr>
          <p:nvPr/>
        </p:nvSpPr>
        <p:spPr bwMode="auto">
          <a:xfrm flipV="1">
            <a:off x="560338" y="267891"/>
            <a:ext cx="802109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2" name="Line 20"/>
          <p:cNvSpPr>
            <a:spLocks noChangeShapeType="1"/>
          </p:cNvSpPr>
          <p:nvPr/>
        </p:nvSpPr>
        <p:spPr bwMode="auto">
          <a:xfrm flipV="1">
            <a:off x="514575" y="6618015"/>
            <a:ext cx="81137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3" name="Line 21"/>
          <p:cNvSpPr>
            <a:spLocks noChangeShapeType="1"/>
          </p:cNvSpPr>
          <p:nvPr/>
        </p:nvSpPr>
        <p:spPr bwMode="auto">
          <a:xfrm flipV="1">
            <a:off x="523503" y="5738441"/>
            <a:ext cx="809587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4" name="Line 22"/>
          <p:cNvSpPr>
            <a:spLocks noChangeShapeType="1"/>
          </p:cNvSpPr>
          <p:nvPr/>
        </p:nvSpPr>
        <p:spPr bwMode="auto">
          <a:xfrm>
            <a:off x="559222" y="2681139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5" name="Line 23"/>
          <p:cNvSpPr>
            <a:spLocks noChangeShapeType="1"/>
          </p:cNvSpPr>
          <p:nvPr/>
        </p:nvSpPr>
        <p:spPr bwMode="auto">
          <a:xfrm>
            <a:off x="559222" y="321469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6" name="AutoShape 24"/>
          <p:cNvSpPr>
            <a:spLocks/>
          </p:cNvSpPr>
          <p:nvPr/>
        </p:nvSpPr>
        <p:spPr bwMode="auto">
          <a:xfrm>
            <a:off x="1237880" y="3092428"/>
            <a:ext cx="7146540" cy="16871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00" dirty="0" smtClean="0">
              <a:solidFill>
                <a:srgbClr val="426C86"/>
              </a:solidFill>
              <a:latin typeface="Trebuchet MS Bold" charset="0"/>
              <a:ea typeface="Trebuchet MS Bold" charset="0"/>
              <a:cs typeface="Trebuchet MS Bold" charset="0"/>
              <a:sym typeface="Trebuchet MS Bold" charset="0"/>
            </a:endParaRPr>
          </a:p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700" dirty="0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The GGRETA </a:t>
            </a:r>
            <a:r>
              <a:rPr lang="en-US" altLang="en-US" sz="2700" dirty="0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Project</a:t>
            </a:r>
            <a:r>
              <a:rPr lang="en-US" altLang="en-US" sz="2700" dirty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/>
            </a:r>
            <a:br>
              <a:rPr lang="en-US" altLang="en-US" sz="2700" dirty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</a:br>
            <a:r>
              <a:rPr lang="en-US" altLang="en-US" sz="2700" dirty="0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Proposed </a:t>
            </a:r>
            <a:r>
              <a:rPr lang="en-US" altLang="en-US" sz="2700" dirty="0" err="1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workplan</a:t>
            </a:r>
            <a:endParaRPr lang="en-US" altLang="en-US" sz="2700" dirty="0" smtClean="0">
              <a:solidFill>
                <a:srgbClr val="426C86"/>
              </a:solidFill>
              <a:latin typeface="Trebuchet MS Bold" charset="0"/>
              <a:ea typeface="Trebuchet MS Bold" charset="0"/>
              <a:cs typeface="Trebuchet MS Bold" charset="0"/>
              <a:sym typeface="Trebuchet MS Bold" charset="0"/>
            </a:endParaRPr>
          </a:p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00" dirty="0" smtClean="0">
              <a:solidFill>
                <a:srgbClr val="426C86"/>
              </a:solidFill>
              <a:latin typeface="Trebuchet MS Bold" charset="0"/>
              <a:ea typeface="Trebuchet MS Bold" charset="0"/>
              <a:cs typeface="Trebuchet MS Bold" charset="0"/>
              <a:sym typeface="Trebuchet MS Bold" charset="0"/>
            </a:endParaRPr>
          </a:p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700" dirty="0" smtClean="0">
                <a:solidFill>
                  <a:srgbClr val="426C86"/>
                </a:solidFill>
                <a:latin typeface="Trebuchet MS Bold" charset="0"/>
                <a:sym typeface="Trebuchet MS Bold" charset="0"/>
              </a:rPr>
              <a:t>Andrew </a:t>
            </a:r>
            <a:r>
              <a:rPr lang="en-US" altLang="en-US" sz="2700" dirty="0" smtClean="0">
                <a:solidFill>
                  <a:srgbClr val="426C86"/>
                </a:solidFill>
                <a:latin typeface="Trebuchet MS Bold" charset="0"/>
                <a:sym typeface="Trebuchet MS Bold" charset="0"/>
              </a:rPr>
              <a:t>Ross / Geert-Jan </a:t>
            </a:r>
            <a:r>
              <a:rPr lang="en-US" altLang="en-US" sz="2700" dirty="0" err="1" smtClean="0">
                <a:solidFill>
                  <a:srgbClr val="426C86"/>
                </a:solidFill>
                <a:latin typeface="Trebuchet MS Bold" charset="0"/>
                <a:sym typeface="Trebuchet MS Bold" charset="0"/>
              </a:rPr>
              <a:t>Nijsten</a:t>
            </a:r>
            <a:endParaRPr lang="en-US" altLang="en-US" sz="2700" dirty="0" smtClean="0">
              <a:solidFill>
                <a:srgbClr val="426C86"/>
              </a:solidFill>
              <a:latin typeface="Trebuchet MS Bold" charset="0"/>
              <a:sym typeface="Trebuchet MS Bold" charset="0"/>
            </a:endParaRPr>
          </a:p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00" dirty="0" smtClean="0">
              <a:solidFill>
                <a:srgbClr val="426C86"/>
              </a:solidFill>
              <a:latin typeface="Trebuchet MS Bold" charset="0"/>
              <a:sym typeface="Trebuchet MS Bold" charset="0"/>
            </a:endParaRPr>
          </a:p>
        </p:txBody>
      </p:sp>
      <p:pic>
        <p:nvPicPr>
          <p:cNvPr id="2067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634" y="482204"/>
            <a:ext cx="3455789" cy="189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879" y="877342"/>
            <a:ext cx="2905497" cy="12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28" y="5951637"/>
            <a:ext cx="66302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152" y="5928198"/>
            <a:ext cx="535781" cy="55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528" y="5883549"/>
            <a:ext cx="475506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0" descr="tile_paper_medgray"/>
          <p:cNvSpPr>
            <a:spLocks/>
          </p:cNvSpPr>
          <p:nvPr/>
        </p:nvSpPr>
        <p:spPr bwMode="auto">
          <a:xfrm>
            <a:off x="4535913" y="-70095"/>
            <a:ext cx="72176" cy="461661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3" name="Rectangle 31" descr="tile_paper_medgray"/>
          <p:cNvSpPr>
            <a:spLocks/>
          </p:cNvSpPr>
          <p:nvPr/>
        </p:nvSpPr>
        <p:spPr bwMode="auto">
          <a:xfrm>
            <a:off x="4519591" y="868569"/>
            <a:ext cx="104818" cy="24525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Helvetica Light" charset="0"/>
              </a:rPr>
              <a:t> </a:t>
            </a:r>
            <a:endParaRPr lang="en-GB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" name="Rectangle 32" descr="tile_paper_medgray"/>
          <p:cNvSpPr>
            <a:spLocks/>
          </p:cNvSpPr>
          <p:nvPr/>
        </p:nvSpPr>
        <p:spPr bwMode="auto">
          <a:xfrm>
            <a:off x="4519591" y="1745911"/>
            <a:ext cx="104818" cy="24525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Helvetica Light" charset="0"/>
              </a:rPr>
              <a:t> </a:t>
            </a:r>
            <a:endParaRPr lang="en-GB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" name="Rectangle 33" descr="tile_paper_medgray"/>
          <p:cNvSpPr>
            <a:spLocks/>
          </p:cNvSpPr>
          <p:nvPr/>
        </p:nvSpPr>
        <p:spPr bwMode="auto">
          <a:xfrm>
            <a:off x="4535905" y="2466303"/>
            <a:ext cx="72192" cy="62612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>
            <a:lvl1pPr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0886365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01" y="2492896"/>
            <a:ext cx="9144000" cy="936104"/>
          </a:xfrm>
        </p:spPr>
        <p:txBody>
          <a:bodyPr/>
          <a:lstStyle/>
          <a:p>
            <a:r>
              <a:rPr lang="en-GB" dirty="0" smtClean="0"/>
              <a:t>Proposed </a:t>
            </a:r>
            <a:r>
              <a:rPr lang="en-GB" dirty="0" err="1" smtClean="0"/>
              <a:t>Workplan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095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330265"/>
              </p:ext>
            </p:extLst>
          </p:nvPr>
        </p:nvGraphicFramePr>
        <p:xfrm>
          <a:off x="323528" y="404664"/>
          <a:ext cx="8229600" cy="5812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2375495"/>
                <a:gridCol w="1893665"/>
              </a:tblGrid>
              <a:tr h="482965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What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Who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Deadline</a:t>
                      </a:r>
                      <a:endParaRPr lang="en-GB" sz="1600" dirty="0"/>
                    </a:p>
                  </a:txBody>
                  <a:tcPr/>
                </a:tc>
              </a:tr>
              <a:tr h="482965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Last data collection,</a:t>
                      </a:r>
                      <a:r>
                        <a:rPr lang="en-GB" sz="1600" b="1" baseline="0" dirty="0" smtClean="0"/>
                        <a:t> including gender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National specialists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30 November</a:t>
                      </a:r>
                      <a:endParaRPr lang="en-GB" sz="1600" dirty="0"/>
                    </a:p>
                  </a:txBody>
                  <a:tcPr/>
                </a:tc>
              </a:tr>
              <a:tr h="155435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1" dirty="0" smtClean="0"/>
                        <a:t>Overview</a:t>
                      </a:r>
                      <a:r>
                        <a:rPr lang="en-GB" sz="1600" b="1" baseline="0" dirty="0" smtClean="0"/>
                        <a:t> of available data and define focus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 smtClean="0"/>
                        <a:t>Hydrogeological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 smtClean="0"/>
                        <a:t>Socio-economic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 smtClean="0"/>
                        <a:t>Environmental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 smtClean="0"/>
                        <a:t>Legal &amp; Institutional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 smtClean="0"/>
                        <a:t>Gender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 smtClean="0"/>
                    </a:p>
                    <a:p>
                      <a:r>
                        <a:rPr lang="en-GB" sz="1600" dirty="0" smtClean="0"/>
                        <a:t>-Regional coordinator</a:t>
                      </a:r>
                    </a:p>
                    <a:p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r>
                        <a:rPr lang="en-GB" sz="1600" dirty="0" smtClean="0"/>
                        <a:t>-Stefano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Burchi</a:t>
                      </a:r>
                      <a:endParaRPr lang="en-GB" sz="1600" baseline="0" dirty="0" smtClean="0"/>
                    </a:p>
                    <a:p>
                      <a:r>
                        <a:rPr lang="en-GB" sz="1600" baseline="0" dirty="0" smtClean="0"/>
                        <a:t>-Francesca Greco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15 November</a:t>
                      </a:r>
                      <a:endParaRPr lang="en-GB" sz="1600" dirty="0"/>
                    </a:p>
                  </a:txBody>
                  <a:tcPr/>
                </a:tc>
              </a:tr>
              <a:tr h="647942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Data harmonisation </a:t>
                      </a:r>
                      <a:r>
                        <a:rPr lang="en-GB" sz="1600" b="1" u="sng" dirty="0" smtClean="0"/>
                        <a:t>TBA LEVEL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Clear overviews</a:t>
                      </a:r>
                      <a:r>
                        <a:rPr lang="en-GB" sz="1600" baseline="0" dirty="0" smtClean="0"/>
                        <a:t> of data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Output</a:t>
                      </a:r>
                      <a:r>
                        <a:rPr lang="en-GB" sz="1600" baseline="0" dirty="0" smtClean="0"/>
                        <a:t> MAPS in GIS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 smtClean="0"/>
                        <a:t>Output TABLES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Output NARRATIVES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Calculation</a:t>
                      </a:r>
                      <a:r>
                        <a:rPr lang="en-GB" sz="1600" baseline="0" dirty="0" smtClean="0"/>
                        <a:t> of  indicators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 smtClean="0"/>
                    </a:p>
                    <a:p>
                      <a:r>
                        <a:rPr lang="en-GB" sz="1600" dirty="0" smtClean="0"/>
                        <a:t>National specialists in transboundary</a:t>
                      </a:r>
                      <a:r>
                        <a:rPr lang="en-GB" sz="1600" baseline="0" dirty="0" smtClean="0"/>
                        <a:t> teams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Complet</a:t>
                      </a:r>
                      <a:r>
                        <a:rPr lang="en-GB" sz="1600" baseline="0" dirty="0" smtClean="0"/>
                        <a:t>e </a:t>
                      </a:r>
                      <a:r>
                        <a:rPr lang="en-GB" sz="1600" dirty="0" smtClean="0"/>
                        <a:t>draft</a:t>
                      </a:r>
                      <a:r>
                        <a:rPr lang="en-GB" sz="1600" baseline="0" dirty="0" smtClean="0"/>
                        <a:t>: </a:t>
                      </a:r>
                      <a:r>
                        <a:rPr lang="en-GB" sz="1600" dirty="0" smtClean="0"/>
                        <a:t>15</a:t>
                      </a:r>
                      <a:r>
                        <a:rPr lang="en-GB" sz="1600" baseline="0" dirty="0" smtClean="0"/>
                        <a:t> December</a:t>
                      </a:r>
                      <a:endParaRPr lang="en-GB" sz="1600" dirty="0"/>
                    </a:p>
                  </a:txBody>
                  <a:tcPr/>
                </a:tc>
              </a:tr>
              <a:tr h="482965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Reviewing draft</a:t>
                      </a:r>
                      <a:r>
                        <a:rPr lang="en-GB" sz="1600" b="1" baseline="0" dirty="0" smtClean="0"/>
                        <a:t> harmonisation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Regional</a:t>
                      </a:r>
                      <a:r>
                        <a:rPr lang="en-GB" sz="1600" baseline="0" dirty="0" smtClean="0"/>
                        <a:t> coordinator, UNESCO, IGRAC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15 January</a:t>
                      </a:r>
                      <a:endParaRPr lang="en-GB" sz="1600" dirty="0"/>
                    </a:p>
                  </a:txBody>
                  <a:tcPr/>
                </a:tc>
              </a:tr>
              <a:tr h="575546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Finalizing</a:t>
                      </a:r>
                      <a:r>
                        <a:rPr lang="en-GB" sz="1600" b="1" baseline="0" dirty="0" smtClean="0"/>
                        <a:t> harmonisation products</a:t>
                      </a:r>
                      <a:endParaRPr lang="en-GB" sz="1600" b="1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National specialists in transboundary</a:t>
                      </a:r>
                      <a:r>
                        <a:rPr lang="en-GB" sz="1600" baseline="0" dirty="0" smtClean="0"/>
                        <a:t> teams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15 February</a:t>
                      </a:r>
                      <a:endParaRPr lang="en-GB" sz="1600" dirty="0"/>
                    </a:p>
                  </a:txBody>
                  <a:tcPr/>
                </a:tc>
              </a:tr>
              <a:tr h="482965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Uploading into IMS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National</a:t>
                      </a:r>
                      <a:r>
                        <a:rPr lang="en-GB" sz="1600" baseline="0" dirty="0" smtClean="0"/>
                        <a:t> specialists  &amp; IGRAC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15</a:t>
                      </a:r>
                      <a:r>
                        <a:rPr lang="en-GB" sz="1600" baseline="0" dirty="0" smtClean="0"/>
                        <a:t> March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383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9387729"/>
              </p:ext>
            </p:extLst>
          </p:nvPr>
        </p:nvGraphicFramePr>
        <p:xfrm>
          <a:off x="395536" y="1124744"/>
          <a:ext cx="8229600" cy="3509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2591519"/>
                <a:gridCol w="1893665"/>
              </a:tblGrid>
              <a:tr h="482965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What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Who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Deadline</a:t>
                      </a:r>
                      <a:endParaRPr lang="en-GB" sz="1600" dirty="0"/>
                    </a:p>
                  </a:txBody>
                  <a:tcPr/>
                </a:tc>
              </a:tr>
              <a:tr h="597155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Assessment outline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UNESCO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30 November 2014</a:t>
                      </a:r>
                      <a:endParaRPr lang="en-GB" sz="1600" dirty="0"/>
                    </a:p>
                  </a:txBody>
                  <a:tcPr/>
                </a:tc>
              </a:tr>
              <a:tr h="76226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dirty="0" smtClean="0"/>
                        <a:t>Draft</a:t>
                      </a:r>
                      <a:r>
                        <a:rPr lang="en-GB" sz="1600" baseline="0" dirty="0" smtClean="0"/>
                        <a:t> assessment report and  materials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National specialists,</a:t>
                      </a:r>
                      <a:r>
                        <a:rPr lang="en-GB" sz="1600" baseline="0" dirty="0" smtClean="0"/>
                        <a:t> Regional coordinator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Early</a:t>
                      </a:r>
                      <a:r>
                        <a:rPr lang="en-GB" sz="1600" baseline="0" dirty="0" smtClean="0"/>
                        <a:t> March 2015</a:t>
                      </a:r>
                      <a:endParaRPr lang="en-GB" sz="1600" dirty="0"/>
                    </a:p>
                  </a:txBody>
                  <a:tcPr/>
                </a:tc>
              </a:tr>
              <a:tr h="83361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dirty="0" smtClean="0"/>
                        <a:t>Review</a:t>
                      </a:r>
                      <a:r>
                        <a:rPr lang="en-GB" sz="1600" baseline="0" dirty="0" smtClean="0"/>
                        <a:t> of draft assessment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UNESCO, WWAP, IGRAC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Mid</a:t>
                      </a:r>
                      <a:r>
                        <a:rPr lang="en-GB" sz="1600" baseline="0" dirty="0" err="1" smtClean="0"/>
                        <a:t> March</a:t>
                      </a:r>
                      <a:r>
                        <a:rPr lang="en-GB" sz="1600" baseline="0" dirty="0" smtClean="0"/>
                        <a:t> 2015</a:t>
                      </a:r>
                      <a:endParaRPr lang="en-GB" sz="1600" dirty="0"/>
                    </a:p>
                  </a:txBody>
                  <a:tcPr/>
                </a:tc>
              </a:tr>
              <a:tr h="83361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dirty="0" smtClean="0"/>
                        <a:t>Final </a:t>
                      </a:r>
                      <a:r>
                        <a:rPr lang="en-GB" sz="1600" dirty="0" err="1" smtClean="0"/>
                        <a:t>assesment</a:t>
                      </a:r>
                      <a:r>
                        <a:rPr lang="en-GB" sz="1600" dirty="0" smtClean="0"/>
                        <a:t> report and</a:t>
                      </a:r>
                      <a:r>
                        <a:rPr lang="en-GB" sz="1600" baseline="0" dirty="0" smtClean="0"/>
                        <a:t> materials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National specialists,</a:t>
                      </a:r>
                      <a:r>
                        <a:rPr lang="en-GB" sz="1600" baseline="0" dirty="0" smtClean="0"/>
                        <a:t> Regional coordinator, UNESCO, WWAP, IGRAC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Mid April</a:t>
                      </a:r>
                      <a:r>
                        <a:rPr lang="en-GB" sz="1600" baseline="0" dirty="0" smtClean="0"/>
                        <a:t> 2015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50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184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smtClean="0"/>
              <a:t>Meeting report</a:t>
            </a:r>
          </a:p>
          <a:p>
            <a:r>
              <a:rPr lang="en-GB" sz="2000" dirty="0" smtClean="0"/>
              <a:t>Assessment outline</a:t>
            </a:r>
          </a:p>
          <a:p>
            <a:r>
              <a:rPr lang="en-GB" sz="2000" dirty="0" smtClean="0"/>
              <a:t>Combined progress report of data collection Oct 2014</a:t>
            </a:r>
          </a:p>
          <a:p>
            <a:r>
              <a:rPr lang="en-GB" sz="2000" dirty="0" smtClean="0"/>
              <a:t>Table of data harmonisation steps</a:t>
            </a:r>
          </a:p>
          <a:p>
            <a:pPr marL="0" indent="0">
              <a:buNone/>
            </a:pPr>
            <a:r>
              <a:rPr lang="en-GB" sz="2000" b="1" dirty="0" smtClean="0"/>
              <a:t>Data collection</a:t>
            </a:r>
          </a:p>
          <a:p>
            <a:r>
              <a:rPr lang="en-GB" sz="2000" dirty="0" smtClean="0"/>
              <a:t>Gender methodology + </a:t>
            </a:r>
            <a:r>
              <a:rPr lang="en-GB" sz="2000" dirty="0" err="1" smtClean="0"/>
              <a:t>workplan</a:t>
            </a:r>
            <a:endParaRPr lang="en-GB" sz="2000" dirty="0"/>
          </a:p>
          <a:p>
            <a:pPr marL="0" indent="0">
              <a:buNone/>
            </a:pPr>
            <a:r>
              <a:rPr lang="en-GB" sz="2000" b="1" dirty="0" smtClean="0"/>
              <a:t>Data harmonisation</a:t>
            </a:r>
          </a:p>
          <a:p>
            <a:r>
              <a:rPr lang="en-GB" sz="2000" dirty="0" smtClean="0"/>
              <a:t>Legal indicators methodology: feedback national specialist (5 </a:t>
            </a:r>
            <a:r>
              <a:rPr lang="en-GB" sz="2000" dirty="0" err="1" smtClean="0"/>
              <a:t>november</a:t>
            </a:r>
            <a:r>
              <a:rPr lang="en-GB" sz="2000" dirty="0" smtClean="0"/>
              <a:t>) and response S. </a:t>
            </a:r>
            <a:r>
              <a:rPr lang="en-GB" sz="2000" dirty="0" err="1" smtClean="0"/>
              <a:t>Burchi</a:t>
            </a:r>
            <a:r>
              <a:rPr lang="en-GB" sz="2000" dirty="0" smtClean="0"/>
              <a:t> (19 </a:t>
            </a:r>
            <a:r>
              <a:rPr lang="en-GB" sz="2000" dirty="0" err="1" smtClean="0"/>
              <a:t>november</a:t>
            </a:r>
            <a:r>
              <a:rPr lang="en-GB" sz="2000" dirty="0" smtClean="0"/>
              <a:t>)</a:t>
            </a:r>
          </a:p>
          <a:p>
            <a:r>
              <a:rPr lang="en-GB" sz="2000" dirty="0" smtClean="0"/>
              <a:t>How to organise process of working in transboundary teams?</a:t>
            </a:r>
          </a:p>
          <a:p>
            <a:r>
              <a:rPr lang="en-GB" sz="2000" dirty="0" smtClean="0"/>
              <a:t>GIS work for map outputs</a:t>
            </a:r>
            <a:r>
              <a:rPr lang="en-GB" sz="2000" dirty="0" smtClean="0">
                <a:sym typeface="Wingdings" panose="05000000000000000000" pitchFamily="2" charset="2"/>
              </a:rPr>
              <a:t> who?</a:t>
            </a:r>
            <a:endParaRPr lang="en-GB" sz="2000" dirty="0"/>
          </a:p>
          <a:p>
            <a:pPr marL="0" indent="0">
              <a:buNone/>
            </a:pPr>
            <a:r>
              <a:rPr lang="en-GB" sz="2000" b="1" dirty="0" smtClean="0"/>
              <a:t>Assessment</a:t>
            </a:r>
          </a:p>
          <a:p>
            <a:r>
              <a:rPr lang="en-GB" sz="2000" dirty="0" smtClean="0"/>
              <a:t>How </a:t>
            </a:r>
            <a:r>
              <a:rPr lang="en-GB" sz="2000" dirty="0"/>
              <a:t>to organise process of working in transboundary teams?</a:t>
            </a:r>
          </a:p>
          <a:p>
            <a:pPr marL="0" indent="0">
              <a:buNone/>
            </a:pPr>
            <a:endParaRPr lang="en-GB" sz="2000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201" y="-27384"/>
            <a:ext cx="9144000" cy="936104"/>
          </a:xfrm>
        </p:spPr>
        <p:txBody>
          <a:bodyPr/>
          <a:lstStyle/>
          <a:p>
            <a:r>
              <a:rPr lang="en-GB" dirty="0" smtClean="0"/>
              <a:t>Outstanding issues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250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239</Words>
  <Application>Microsoft Office PowerPoint</Application>
  <PresentationFormat>On-screen Show (4:3)</PresentationFormat>
  <Paragraphs>75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Proposed Workplan</vt:lpstr>
      <vt:lpstr>PowerPoint Presentation</vt:lpstr>
      <vt:lpstr>PowerPoint Presentation</vt:lpstr>
      <vt:lpstr>Outstanding issues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Geert-Jan Nijsten</dc:creator>
  <cp:lastModifiedBy>Geert-Jan Nijsten</cp:lastModifiedBy>
  <cp:revision>104</cp:revision>
  <cp:lastPrinted>2014-10-16T17:00:18Z</cp:lastPrinted>
  <dcterms:created xsi:type="dcterms:W3CDTF">2013-10-21T18:26:05Z</dcterms:created>
  <dcterms:modified xsi:type="dcterms:W3CDTF">2014-10-21T20:36:39Z</dcterms:modified>
</cp:coreProperties>
</file>