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handoutMasterIdLst>
    <p:handoutMasterId r:id="rId28"/>
  </p:handoutMasterIdLst>
  <p:sldIdLst>
    <p:sldId id="295" r:id="rId3"/>
    <p:sldId id="296" r:id="rId4"/>
    <p:sldId id="300" r:id="rId5"/>
    <p:sldId id="280" r:id="rId6"/>
    <p:sldId id="281" r:id="rId7"/>
    <p:sldId id="282" r:id="rId8"/>
    <p:sldId id="315" r:id="rId9"/>
    <p:sldId id="290" r:id="rId10"/>
    <p:sldId id="291" r:id="rId11"/>
    <p:sldId id="259" r:id="rId12"/>
    <p:sldId id="271" r:id="rId13"/>
    <p:sldId id="312" r:id="rId14"/>
    <p:sldId id="308" r:id="rId15"/>
    <p:sldId id="313" r:id="rId16"/>
    <p:sldId id="318" r:id="rId17"/>
    <p:sldId id="321" r:id="rId18"/>
    <p:sldId id="317" r:id="rId19"/>
    <p:sldId id="322" r:id="rId20"/>
    <p:sldId id="319" r:id="rId21"/>
    <p:sldId id="320" r:id="rId22"/>
    <p:sldId id="314" r:id="rId23"/>
    <p:sldId id="311" r:id="rId24"/>
    <p:sldId id="316" r:id="rId25"/>
    <p:sldId id="278" r:id="rId26"/>
  </p:sldIdLst>
  <p:sldSz cx="9144000" cy="6858000" type="screen4x3"/>
  <p:notesSz cx="6797675" cy="9926638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valho Resende, Tales" initials="T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660"/>
  </p:normalViewPr>
  <p:slideViewPr>
    <p:cSldViewPr>
      <p:cViewPr varScale="1">
        <p:scale>
          <a:sx n="70" d="100"/>
          <a:sy n="70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958" y="-12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0-15T16:15:03.504" idx="1">
    <p:pos x="10" y="10"/>
    <p:text>I guess this slide could be nice to introduce what you're going to talk about in the next slides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5C54C-E75C-4E53-9837-2D9333A2BD7A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CB1FF-6A7B-4CE2-B8BD-05FCC97C77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40387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E5775-9400-4094-A176-FE42FE30D48B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AE589-A799-4E84-B67F-C2664A093C3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536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4443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8478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50100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2" descr="Y:\14 Communications\00-Logos and guideline\IGRAC-logo-txt-cmyk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202364"/>
            <a:ext cx="192405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Y:\14 Communications\00-Logos and guideline\UNESCO-IHP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6476" y="5969000"/>
            <a:ext cx="143986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2"/>
          <p:cNvGrpSpPr>
            <a:grpSpLocks noChangeAspect="1"/>
          </p:cNvGrpSpPr>
          <p:nvPr userDrawn="1"/>
        </p:nvGrpSpPr>
        <p:grpSpPr bwMode="auto">
          <a:xfrm>
            <a:off x="3364210" y="6165304"/>
            <a:ext cx="2808000" cy="723380"/>
            <a:chOff x="2348" y="3871"/>
            <a:chExt cx="1530" cy="366"/>
          </a:xfrm>
        </p:grpSpPr>
        <p:pic>
          <p:nvPicPr>
            <p:cNvPr id="16" name="Picture 2" descr="http://www.infomongolia.com/images/stories/news/news/2012/default_pics/logo/swiss_agency_for_development_and_cooperation.gif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007" b="45854"/>
            <a:stretch>
              <a:fillRect/>
            </a:stretch>
          </p:blipFill>
          <p:spPr bwMode="auto">
            <a:xfrm>
              <a:off x="2375" y="3871"/>
              <a:ext cx="1503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 descr="http://www.infomongolia.com/images/stories/news/news/2012/default_pics/logo/swiss_agency_for_development_and_cooperation.gif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2496" t="7561" r="80106" b="68924"/>
            <a:stretch>
              <a:fillRect/>
            </a:stretch>
          </p:blipFill>
          <p:spPr bwMode="auto">
            <a:xfrm>
              <a:off x="2348" y="3920"/>
              <a:ext cx="29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pic>
        <p:nvPicPr>
          <p:cNvPr id="4" name="Picture 8" descr="sottopanci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6543675"/>
            <a:ext cx="5670550" cy="15081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2265363" y="6465888"/>
            <a:ext cx="568801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1"/>
          <p:cNvSpPr>
            <a:spLocks/>
          </p:cNvSpPr>
          <p:nvPr userDrawn="1"/>
        </p:nvSpPr>
        <p:spPr bwMode="auto">
          <a:xfrm>
            <a:off x="430213" y="152400"/>
            <a:ext cx="746442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l"/>
            <a:endParaRPr lang="en-US" altLang="en-US" dirty="0"/>
          </a:p>
        </p:txBody>
      </p:sp>
      <p:sp>
        <p:nvSpPr>
          <p:cNvPr id="9" name="Slide Number Placeholder 12"/>
          <p:cNvSpPr txBox="1">
            <a:spLocks/>
          </p:cNvSpPr>
          <p:nvPr userDrawn="1"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08BB1661-0A20-410C-9B95-3B28D728C9B5}" type="slidenum">
              <a:rPr lang="en-US" altLang="en-US" sz="1400" b="1">
                <a:solidFill>
                  <a:srgbClr val="0070C0"/>
                </a:solidFill>
              </a:rPr>
              <a:pPr/>
              <a:t>‹#›</a:t>
            </a:fld>
            <a:endParaRPr lang="en-US" altLang="en-US" sz="1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06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E783-B34F-47FC-BF1D-103E8A27B9C3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03182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B0F3C-B854-4224-87E9-6A3A5329865E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335025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456C8-FBFF-425C-9150-C703686DB237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51783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6730E-851B-483B-8E09-2236EC69DC2A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555506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8CED-9909-44C0-9F76-11B864717AD3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492403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089A-A041-4BE3-9793-489E11076EDF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4954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F16A-E9F0-4094-8511-B449CBA33165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350527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D9D-00BE-45D6-9583-C27AF0D67125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044236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145D0-EDBD-4EF8-8673-C2008392287D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68205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3758C-B913-4FE3-9ED2-7D389540149F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18483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DBBD-CB7B-42A1-9CCA-4F905C139351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xmlns="" val="229270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268760"/>
            <a:ext cx="9144000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12777"/>
            <a:ext cx="8229600" cy="475252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11AFA-696D-4B38-9EBC-D50F46EA6688}" type="datetimeFigureOut">
              <a:rPr lang="en-GB" smtClean="0"/>
              <a:pPr/>
              <a:t>19/10/2014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AA58-208B-43C9-BECC-BAF7C84D210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2" descr="Y:\14 Communications\00-Logos and guideline\IGRAC-logo-txt-cmyk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202364"/>
            <a:ext cx="192405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Y:\14 Communications\00-Logos and guideline\UNESCO-IHP.jpg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6476" y="5969000"/>
            <a:ext cx="143986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2"/>
          <p:cNvGrpSpPr>
            <a:grpSpLocks noChangeAspect="1"/>
          </p:cNvGrpSpPr>
          <p:nvPr userDrawn="1"/>
        </p:nvGrpSpPr>
        <p:grpSpPr bwMode="auto">
          <a:xfrm>
            <a:off x="3364210" y="6165304"/>
            <a:ext cx="2808000" cy="723380"/>
            <a:chOff x="2348" y="3871"/>
            <a:chExt cx="1530" cy="366"/>
          </a:xfrm>
        </p:grpSpPr>
        <p:pic>
          <p:nvPicPr>
            <p:cNvPr id="16" name="Picture 2" descr="http://www.infomongolia.com/images/stories/news/news/2012/default_pics/logo/swiss_agency_for_development_and_cooperation.gif"/>
            <p:cNvPicPr>
              <a:picLocks noChangeAspect="1" noChangeArrowheads="1"/>
            </p:cNvPicPr>
            <p:nvPr userDrawn="1"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007" b="45854"/>
            <a:stretch>
              <a:fillRect/>
            </a:stretch>
          </p:blipFill>
          <p:spPr bwMode="auto">
            <a:xfrm>
              <a:off x="2375" y="3871"/>
              <a:ext cx="1503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 descr="http://www.infomongolia.com/images/stories/news/news/2012/default_pics/logo/swiss_agency_for_development_and_cooperation.gif"/>
            <p:cNvPicPr>
              <a:picLocks noChangeAspect="1" noChangeArrowheads="1"/>
            </p:cNvPicPr>
            <p:nvPr userDrawn="1"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2496" t="7561" r="80106" b="68924"/>
            <a:stretch>
              <a:fillRect/>
            </a:stretch>
          </p:blipFill>
          <p:spPr bwMode="auto">
            <a:xfrm>
              <a:off x="2348" y="3920"/>
              <a:ext cx="296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92969" y="3536156"/>
            <a:ext cx="7358063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Light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4436939" y="6505277"/>
            <a:ext cx="260077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CB4070-C39A-44CF-A7BD-8BB55247C7CC}" type="slidenum">
              <a:rPr lang="en-US" altLang="en-US" sz="2500">
                <a:solidFill>
                  <a:srgbClr val="000000"/>
                </a:solidFill>
                <a:sym typeface="Helvetica Light" charset="0"/>
              </a:rPr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300">
              <a:solidFill>
                <a:srgbClr val="000000"/>
              </a:solidFill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8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60729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321457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482186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642915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964372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829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287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744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a.ross@unesco.or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/>
          </p:cNvSpPr>
          <p:nvPr/>
        </p:nvSpPr>
        <p:spPr bwMode="auto">
          <a:xfrm>
            <a:off x="7308304" y="5855643"/>
            <a:ext cx="1514785" cy="222126"/>
          </a:xfrm>
          <a:custGeom>
            <a:avLst/>
            <a:gdLst>
              <a:gd name="T0" fmla="*/ 2147483647 w 21600"/>
              <a:gd name="T1" fmla="*/ 1045462871 h 21600"/>
              <a:gd name="T2" fmla="*/ 2147483647 w 21600"/>
              <a:gd name="T3" fmla="*/ 1045462871 h 21600"/>
              <a:gd name="T4" fmla="*/ 2147483647 w 21600"/>
              <a:gd name="T5" fmla="*/ 1045462871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3B7A6A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A Ross</a:t>
            </a:r>
            <a:endParaRPr lang="en-US" altLang="en-US" dirty="0" smtClean="0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560338" y="2634258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523503" y="5777508"/>
            <a:ext cx="809587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53" name="AutoShape 5"/>
          <p:cNvSpPr>
            <a:spLocks/>
          </p:cNvSpPr>
          <p:nvPr/>
        </p:nvSpPr>
        <p:spPr bwMode="auto">
          <a:xfrm>
            <a:off x="7382620" y="6053213"/>
            <a:ext cx="1761380" cy="196453"/>
          </a:xfrm>
          <a:custGeom>
            <a:avLst/>
            <a:gdLst>
              <a:gd name="T0" fmla="*/ 2147483647 w 21600"/>
              <a:gd name="T1" fmla="*/ 1045462871 h 21600"/>
              <a:gd name="T2" fmla="*/ 2147483647 w 21600"/>
              <a:gd name="T3" fmla="*/ 1045462871 h 21600"/>
              <a:gd name="T4" fmla="*/ 2147483647 w 21600"/>
              <a:gd name="T5" fmla="*/ 1045462871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426C86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20  October 2014</a:t>
            </a:r>
            <a:endParaRPr lang="en-US" altLang="en-US" dirty="0" smtClean="0"/>
          </a:p>
        </p:txBody>
      </p:sp>
      <p:sp>
        <p:nvSpPr>
          <p:cNvPr id="2054" name="AutoShape 6"/>
          <p:cNvSpPr>
            <a:spLocks/>
          </p:cNvSpPr>
          <p:nvPr/>
        </p:nvSpPr>
        <p:spPr bwMode="auto">
          <a:xfrm>
            <a:off x="7471222" y="6191620"/>
            <a:ext cx="1584176" cy="360040"/>
          </a:xfrm>
          <a:custGeom>
            <a:avLst/>
            <a:gdLst>
              <a:gd name="T0" fmla="*/ 2147483647 w 21600"/>
              <a:gd name="T1" fmla="*/ 1045462871 h 21600"/>
              <a:gd name="T2" fmla="*/ 2147483647 w 21600"/>
              <a:gd name="T3" fmla="*/ 1045462871 h 21600"/>
              <a:gd name="T4" fmla="*/ 2147483647 w 21600"/>
              <a:gd name="T5" fmla="*/ 1045462871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3B7A6A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Pretoria</a:t>
            </a:r>
            <a:endParaRPr lang="en-US" altLang="en-US" dirty="0" smtClean="0"/>
          </a:p>
        </p:txBody>
      </p:sp>
      <p:sp>
        <p:nvSpPr>
          <p:cNvPr id="2055" name="AutoShape 7"/>
          <p:cNvSpPr>
            <a:spLocks/>
          </p:cNvSpPr>
          <p:nvPr/>
        </p:nvSpPr>
        <p:spPr bwMode="auto">
          <a:xfrm>
            <a:off x="2443387" y="3535041"/>
            <a:ext cx="2369715" cy="5000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514575" y="6573367"/>
            <a:ext cx="8113737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pic>
        <p:nvPicPr>
          <p:cNvPr id="2057" name="Picture 9" descr="iucn_logo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115" y="5961683"/>
            <a:ext cx="532432" cy="50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IGRAC-logo-txt-cmy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88" y="6133580"/>
            <a:ext cx="997893" cy="33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9" name="Picture 11" descr="1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45"/>
          <a:stretch>
            <a:fillRect/>
          </a:stretch>
        </p:blipFill>
        <p:spPr bwMode="auto">
          <a:xfrm>
            <a:off x="2109639" y="5855643"/>
            <a:ext cx="1397496" cy="6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0" name="Picture 12" descr="SDC_RV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38" y="5943824"/>
            <a:ext cx="110616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9"/>
          <p:cNvSpPr>
            <a:spLocks noChangeShapeType="1"/>
          </p:cNvSpPr>
          <p:nvPr/>
        </p:nvSpPr>
        <p:spPr bwMode="auto">
          <a:xfrm flipV="1">
            <a:off x="560338" y="267891"/>
            <a:ext cx="802109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2" name="Line 20"/>
          <p:cNvSpPr>
            <a:spLocks noChangeShapeType="1"/>
          </p:cNvSpPr>
          <p:nvPr/>
        </p:nvSpPr>
        <p:spPr bwMode="auto">
          <a:xfrm flipV="1">
            <a:off x="514575" y="6618015"/>
            <a:ext cx="8113737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3" name="Line 21"/>
          <p:cNvSpPr>
            <a:spLocks noChangeShapeType="1"/>
          </p:cNvSpPr>
          <p:nvPr/>
        </p:nvSpPr>
        <p:spPr bwMode="auto">
          <a:xfrm flipV="1">
            <a:off x="523503" y="5738441"/>
            <a:ext cx="809587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4" name="Line 22"/>
          <p:cNvSpPr>
            <a:spLocks noChangeShapeType="1"/>
          </p:cNvSpPr>
          <p:nvPr/>
        </p:nvSpPr>
        <p:spPr bwMode="auto">
          <a:xfrm>
            <a:off x="559222" y="2681139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5" name="Line 23"/>
          <p:cNvSpPr>
            <a:spLocks noChangeShapeType="1"/>
          </p:cNvSpPr>
          <p:nvPr/>
        </p:nvSpPr>
        <p:spPr bwMode="auto">
          <a:xfrm>
            <a:off x="559222" y="321469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6" name="AutoShape 24"/>
          <p:cNvSpPr>
            <a:spLocks/>
          </p:cNvSpPr>
          <p:nvPr/>
        </p:nvSpPr>
        <p:spPr bwMode="auto">
          <a:xfrm>
            <a:off x="1237880" y="3092428"/>
            <a:ext cx="7146540" cy="16871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 dirty="0" smtClean="0">
              <a:solidFill>
                <a:srgbClr val="426C86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 smtClean="0">
                <a:solidFill>
                  <a:srgbClr val="426C86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The GGRETA Project: Context, introduction and progress</a:t>
            </a:r>
          </a:p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 dirty="0" smtClean="0">
              <a:solidFill>
                <a:srgbClr val="426C86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 smtClean="0">
                <a:solidFill>
                  <a:srgbClr val="426C86"/>
                </a:solidFill>
                <a:latin typeface="Trebuchet MS Bold" charset="0"/>
                <a:sym typeface="Trebuchet MS Bold" charset="0"/>
              </a:rPr>
              <a:t>Andrew Ross</a:t>
            </a:r>
          </a:p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 dirty="0" smtClean="0">
              <a:solidFill>
                <a:srgbClr val="426C86"/>
              </a:solidFill>
              <a:latin typeface="Trebuchet MS Bold" charset="0"/>
              <a:sym typeface="Trebuchet MS Bold" charset="0"/>
            </a:endParaRPr>
          </a:p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426C86"/>
                </a:solidFill>
                <a:latin typeface="Trebuchet MS Bold" charset="0"/>
                <a:sym typeface="Trebuchet MS Bold" charset="0"/>
              </a:rPr>
              <a:t>Senior groundwater specialist UNESCO</a:t>
            </a:r>
            <a:endParaRPr lang="en-US" altLang="en-US" sz="1800" dirty="0" smtClean="0"/>
          </a:p>
        </p:txBody>
      </p:sp>
      <p:pic>
        <p:nvPicPr>
          <p:cNvPr id="206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634" y="482204"/>
            <a:ext cx="3455789" cy="189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7879" y="877342"/>
            <a:ext cx="2905497" cy="12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828" y="5951637"/>
            <a:ext cx="663029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5152" y="5928198"/>
            <a:ext cx="535781" cy="55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528" y="5883549"/>
            <a:ext cx="475506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0" descr="tile_paper_medgray"/>
          <p:cNvSpPr>
            <a:spLocks/>
          </p:cNvSpPr>
          <p:nvPr/>
        </p:nvSpPr>
        <p:spPr bwMode="auto">
          <a:xfrm>
            <a:off x="4535913" y="-70095"/>
            <a:ext cx="72176" cy="461661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3" name="Rectangle 31" descr="tile_paper_medgray"/>
          <p:cNvSpPr>
            <a:spLocks/>
          </p:cNvSpPr>
          <p:nvPr/>
        </p:nvSpPr>
        <p:spPr bwMode="auto">
          <a:xfrm>
            <a:off x="4519591" y="868569"/>
            <a:ext cx="104818" cy="24525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Helvetica Light" charset="0"/>
              </a:rPr>
              <a:t> </a:t>
            </a:r>
            <a:endParaRPr lang="en-GB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" name="Rectangle 32" descr="tile_paper_medgray"/>
          <p:cNvSpPr>
            <a:spLocks/>
          </p:cNvSpPr>
          <p:nvPr/>
        </p:nvSpPr>
        <p:spPr bwMode="auto">
          <a:xfrm>
            <a:off x="4519591" y="1745911"/>
            <a:ext cx="104818" cy="24525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Helvetica Light" charset="0"/>
              </a:rPr>
              <a:t> </a:t>
            </a:r>
            <a:endParaRPr lang="en-GB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5" name="Rectangle 33" descr="tile_paper_medgray"/>
          <p:cNvSpPr>
            <a:spLocks/>
          </p:cNvSpPr>
          <p:nvPr/>
        </p:nvSpPr>
        <p:spPr bwMode="auto">
          <a:xfrm>
            <a:off x="4535905" y="2466303"/>
            <a:ext cx="72192" cy="62612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>
            <a:lvl1pPr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xmlns="" val="2113948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994122"/>
          </a:xfrm>
        </p:spPr>
        <p:txBody>
          <a:bodyPr>
            <a:noAutofit/>
          </a:bodyPr>
          <a:lstStyle/>
          <a:p>
            <a:r>
              <a:rPr lang="en-GB" sz="3200" dirty="0" smtClean="0"/>
              <a:t>SADC </a:t>
            </a:r>
            <a:r>
              <a:rPr lang="en-GB" sz="3200" dirty="0" smtClean="0"/>
              <a:t>project on groundwater governance of resources in </a:t>
            </a:r>
            <a:r>
              <a:rPr lang="en-GB" sz="3200" dirty="0" err="1" smtClean="0"/>
              <a:t>transboundary</a:t>
            </a:r>
            <a:r>
              <a:rPr lang="en-GB" sz="3200" dirty="0" smtClean="0"/>
              <a:t> aquifers (GGRETA)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344" y="1628800"/>
            <a:ext cx="8387120" cy="4273728"/>
          </a:xfrm>
        </p:spPr>
        <p:txBody>
          <a:bodyPr>
            <a:normAutofit fontScale="92500" lnSpcReduction="10000"/>
          </a:bodyPr>
          <a:lstStyle/>
          <a:p>
            <a:r>
              <a:rPr lang="ta-IN" sz="2400" dirty="0">
                <a:latin typeface="Arial" panose="020B0604020202020204" pitchFamily="34" charset="0"/>
              </a:rPr>
              <a:t>Water Diplomacy Cluster of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a-IN" sz="2400" dirty="0" smtClean="0">
                <a:latin typeface="Arial" panose="020B0604020202020204" pitchFamily="34" charset="0"/>
              </a:rPr>
              <a:t>DC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a-IN" sz="2400" dirty="0">
              <a:latin typeface="Arial" panose="020B0604020202020204" pitchFamily="34" charset="0"/>
            </a:endParaRPr>
          </a:p>
          <a:p>
            <a:r>
              <a:rPr lang="ta-IN" sz="2400" dirty="0">
                <a:latin typeface="Arial" panose="020B0604020202020204" pitchFamily="34" charset="0"/>
              </a:rPr>
              <a:t>3 aquifers: Central America </a:t>
            </a:r>
            <a:r>
              <a:rPr lang="ta-IN" sz="2400" dirty="0">
                <a:latin typeface="Arial" panose="020B0604020202020204" pitchFamily="34" charset="0"/>
                <a:cs typeface="Symbol" charset="2"/>
              </a:rPr>
              <a:t>(</a:t>
            </a:r>
            <a:r>
              <a:rPr lang="ta-IN" sz="2400" dirty="0">
                <a:latin typeface="Arial" panose="020B0604020202020204" pitchFamily="34" charset="0"/>
                <a:cs typeface="Calibri"/>
              </a:rPr>
              <a:t>Trifinio</a:t>
            </a:r>
            <a:r>
              <a:rPr lang="ta-IN" sz="2400" dirty="0">
                <a:latin typeface="Arial" panose="020B0604020202020204" pitchFamily="34" charset="0"/>
                <a:cs typeface="Symbol" charset="2"/>
              </a:rPr>
              <a:t>)</a:t>
            </a:r>
            <a:r>
              <a:rPr lang="ta-IN" sz="2400" dirty="0">
                <a:latin typeface="Arial" panose="020B0604020202020204" pitchFamily="34" charset="0"/>
              </a:rPr>
              <a:t>, Central Asia </a:t>
            </a:r>
            <a:r>
              <a:rPr lang="ta-IN" sz="2400" dirty="0">
                <a:latin typeface="Arial" panose="020B0604020202020204" pitchFamily="34" charset="0"/>
                <a:cs typeface="Symbol" charset="2"/>
              </a:rPr>
              <a:t>(</a:t>
            </a:r>
            <a:r>
              <a:rPr lang="ta-IN" sz="2400" dirty="0">
                <a:latin typeface="Arial" panose="020B0604020202020204" pitchFamily="34" charset="0"/>
                <a:cs typeface="Calibri"/>
              </a:rPr>
              <a:t>Pretashkent</a:t>
            </a:r>
            <a:r>
              <a:rPr lang="ta-IN" sz="2400" dirty="0">
                <a:latin typeface="Arial" panose="020B0604020202020204" pitchFamily="34" charset="0"/>
                <a:cs typeface="Symbol" charset="2"/>
              </a:rPr>
              <a:t>)</a:t>
            </a:r>
            <a:r>
              <a:rPr lang="ta-IN" sz="2400" dirty="0">
                <a:latin typeface="Arial" panose="020B0604020202020204" pitchFamily="34" charset="0"/>
              </a:rPr>
              <a:t>, Southern Africa </a:t>
            </a:r>
            <a:r>
              <a:rPr lang="ta-IN" sz="2400" dirty="0">
                <a:latin typeface="Arial" panose="020B0604020202020204" pitchFamily="34" charset="0"/>
                <a:cs typeface="Calibri"/>
              </a:rPr>
              <a:t>(</a:t>
            </a:r>
            <a:r>
              <a:rPr lang="ta-IN" sz="2400" dirty="0" err="1">
                <a:latin typeface="Arial" panose="020B0604020202020204" pitchFamily="34" charset="0"/>
                <a:cs typeface="Calibri"/>
              </a:rPr>
              <a:t>Stampriet</a:t>
            </a:r>
            <a:r>
              <a:rPr lang="ta-IN" sz="2400" dirty="0" smtClean="0">
                <a:latin typeface="Arial" panose="020B0604020202020204" pitchFamily="34" charset="0"/>
                <a:cs typeface="Calibri"/>
              </a:rPr>
              <a:t>)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a-IN" sz="2400" dirty="0">
              <a:latin typeface="Arial" panose="020B0604020202020204" pitchFamily="34" charset="0"/>
              <a:cs typeface="Calibri"/>
            </a:endParaRPr>
          </a:p>
          <a:p>
            <a:r>
              <a:rPr lang="ta-IN" sz="2400" dirty="0">
                <a:latin typeface="Arial" panose="020B0604020202020204" pitchFamily="34" charset="0"/>
              </a:rPr>
              <a:t>8 </a:t>
            </a:r>
            <a:r>
              <a:rPr lang="ta-IN" sz="2400" dirty="0" err="1" smtClean="0">
                <a:latin typeface="Arial" panose="020B0604020202020204" pitchFamily="34" charset="0"/>
              </a:rPr>
              <a:t>countries</a:t>
            </a:r>
            <a:r>
              <a:rPr lang="en-GB" sz="2400" dirty="0" smtClean="0">
                <a:latin typeface="Arial" panose="020B0604020202020204" pitchFamily="34" charset="0"/>
              </a:rPr>
              <a:t>: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a-IN" sz="2400" dirty="0">
              <a:latin typeface="Arial" panose="020B0604020202020204" pitchFamily="34" charset="0"/>
            </a:endParaRPr>
          </a:p>
          <a:p>
            <a:r>
              <a:rPr lang="ta-IN" sz="2400" dirty="0">
                <a:latin typeface="Arial" panose="020B0604020202020204" pitchFamily="34" charset="0"/>
              </a:rPr>
              <a:t>Project targets:</a:t>
            </a:r>
          </a:p>
          <a:p>
            <a:pPr lvl="1"/>
            <a:r>
              <a:rPr lang="ta-IN" sz="2400" dirty="0">
                <a:latin typeface="Arial" panose="020B0604020202020204" pitchFamily="34" charset="0"/>
              </a:rPr>
              <a:t>Improve knowledge and recognition of importance and vulnerability of TBAs</a:t>
            </a:r>
          </a:p>
          <a:p>
            <a:pPr lvl="1"/>
            <a:r>
              <a:rPr lang="ta-IN" sz="2400" dirty="0">
                <a:latin typeface="Arial" panose="020B0604020202020204" pitchFamily="34" charset="0"/>
              </a:rPr>
              <a:t>Enhance cooperation </a:t>
            </a:r>
            <a:r>
              <a:rPr lang="ta-IN" sz="2400" dirty="0" err="1">
                <a:latin typeface="Arial" panose="020B0604020202020204" pitchFamily="34" charset="0"/>
              </a:rPr>
              <a:t>and</a:t>
            </a:r>
            <a:r>
              <a:rPr lang="ta-IN" sz="2400" dirty="0">
                <a:latin typeface="Arial" panose="020B0604020202020204" pitchFamily="34" charset="0"/>
              </a:rPr>
              <a:t> </a:t>
            </a:r>
            <a:r>
              <a:rPr lang="ta-IN" sz="2400" dirty="0" err="1" smtClean="0">
                <a:latin typeface="Arial" panose="020B0604020202020204" pitchFamily="34" charset="0"/>
              </a:rPr>
              <a:t>water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a-IN" sz="2400" dirty="0" err="1" smtClean="0">
                <a:latin typeface="Arial" panose="020B0604020202020204" pitchFamily="34" charset="0"/>
              </a:rPr>
              <a:t>security</a:t>
            </a:r>
            <a:endParaRPr lang="ta-IN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4122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Calibri"/>
                <a:cs typeface="Calibri"/>
              </a:rPr>
              <a:t>GGRETA Two-step approach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84479"/>
            <a:ext cx="8229600" cy="4752528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Building recognition of the shared nature of the resource, and mutual trust through joint fact finding and science based diagnostics (Component 1); and </a:t>
            </a:r>
          </a:p>
          <a:p>
            <a:pPr lvl="0"/>
            <a:endParaRPr lang="en-US" sz="2800" dirty="0" smtClean="0"/>
          </a:p>
          <a:p>
            <a:r>
              <a:rPr lang="de-CH" sz="2800" dirty="0" err="1" smtClean="0"/>
              <a:t>Reaching</a:t>
            </a:r>
            <a:r>
              <a:rPr lang="de-CH" sz="2800" dirty="0" smtClean="0"/>
              <a:t> </a:t>
            </a:r>
            <a:r>
              <a:rPr lang="de-CH" sz="2800" dirty="0" err="1" smtClean="0"/>
              <a:t>consensus</a:t>
            </a:r>
            <a:r>
              <a:rPr lang="de-CH" sz="2800" dirty="0" smtClean="0"/>
              <a:t> on </a:t>
            </a:r>
            <a:r>
              <a:rPr lang="de-CH" sz="2800" dirty="0" err="1" smtClean="0"/>
              <a:t>transboundary</a:t>
            </a:r>
            <a:r>
              <a:rPr lang="de-CH" sz="2800" dirty="0" smtClean="0"/>
              <a:t> </a:t>
            </a:r>
            <a:r>
              <a:rPr lang="de-CH" sz="2800" dirty="0" err="1" smtClean="0"/>
              <a:t>consultation</a:t>
            </a:r>
            <a:r>
              <a:rPr lang="de-CH" sz="2800" dirty="0" smtClean="0"/>
              <a:t> </a:t>
            </a:r>
            <a:r>
              <a:rPr lang="de-CH" sz="2800" dirty="0" err="1" smtClean="0"/>
              <a:t>and</a:t>
            </a:r>
            <a:r>
              <a:rPr lang="de-CH" sz="2800" dirty="0" smtClean="0"/>
              <a:t> </a:t>
            </a:r>
            <a:r>
              <a:rPr lang="de-CH" sz="2800" dirty="0" err="1" smtClean="0"/>
              <a:t>governance</a:t>
            </a:r>
            <a:r>
              <a:rPr lang="de-CH" sz="2800" dirty="0" smtClean="0"/>
              <a:t> </a:t>
            </a:r>
            <a:r>
              <a:rPr lang="de-CH" sz="2800" dirty="0" err="1" smtClean="0"/>
              <a:t>mechanisms</a:t>
            </a:r>
            <a:r>
              <a:rPr lang="de-CH" sz="2800" dirty="0" smtClean="0"/>
              <a:t> (</a:t>
            </a:r>
            <a:r>
              <a:rPr lang="de-CH" sz="2800" dirty="0" err="1" smtClean="0"/>
              <a:t>Component</a:t>
            </a:r>
            <a:r>
              <a:rPr lang="de-CH" sz="2800" dirty="0" smtClean="0"/>
              <a:t> 2). </a:t>
            </a:r>
            <a:endParaRPr lang="en-US" sz="2800" dirty="0"/>
          </a:p>
        </p:txBody>
      </p:sp>
      <p:grpSp>
        <p:nvGrpSpPr>
          <p:cNvPr id="4" name="Groupe 1"/>
          <p:cNvGrpSpPr>
            <a:grpSpLocks/>
          </p:cNvGrpSpPr>
          <p:nvPr/>
        </p:nvGrpSpPr>
        <p:grpSpPr bwMode="auto">
          <a:xfrm>
            <a:off x="899592" y="4221088"/>
            <a:ext cx="7500938" cy="1910953"/>
            <a:chOff x="357188" y="2828925"/>
            <a:chExt cx="12392025" cy="5222875"/>
          </a:xfrm>
        </p:grpSpPr>
        <p:sp>
          <p:nvSpPr>
            <p:cNvPr id="5" name="Right Arrow 15"/>
            <p:cNvSpPr/>
            <p:nvPr/>
          </p:nvSpPr>
          <p:spPr>
            <a:xfrm>
              <a:off x="973101" y="2828925"/>
              <a:ext cx="8395966" cy="5222875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endParaRPr lang="en-GB" altLang="fr-FR">
                <a:solidFill>
                  <a:srgbClr val="FFFFFF"/>
                </a:solidFill>
              </a:endParaRPr>
            </a:p>
          </p:txBody>
        </p:sp>
        <p:sp>
          <p:nvSpPr>
            <p:cNvPr id="6" name="Rounded Rectangle 7"/>
            <p:cNvSpPr/>
            <p:nvPr/>
          </p:nvSpPr>
          <p:spPr>
            <a:xfrm>
              <a:off x="357188" y="4671575"/>
              <a:ext cx="2766077" cy="1537575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>
                <a:defRPr/>
              </a:pPr>
              <a:r>
                <a:rPr lang="en-GB" sz="1100" b="1" dirty="0">
                  <a:latin typeface="Calibri" pitchFamily="34" charset="0"/>
                </a:rPr>
                <a:t>Data collection</a:t>
              </a:r>
              <a:br>
                <a:rPr lang="en-GB" sz="1100" b="1" dirty="0">
                  <a:latin typeface="Calibri" pitchFamily="34" charset="0"/>
                </a:rPr>
              </a:br>
              <a:r>
                <a:rPr lang="en-GB" sz="1100" b="1" dirty="0">
                  <a:latin typeface="Calibri" pitchFamily="34" charset="0"/>
                </a:rPr>
                <a:t>(mainly existing)</a:t>
              </a:r>
            </a:p>
          </p:txBody>
        </p:sp>
        <p:sp>
          <p:nvSpPr>
            <p:cNvPr id="7" name="Rounded Rectangle 8"/>
            <p:cNvSpPr/>
            <p:nvPr/>
          </p:nvSpPr>
          <p:spPr>
            <a:xfrm>
              <a:off x="3226532" y="4671575"/>
              <a:ext cx="2762389" cy="1537575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>
                <a:defRPr/>
              </a:pPr>
              <a:r>
                <a:rPr lang="en-GB" sz="1100" b="1" dirty="0">
                  <a:latin typeface="Calibri" pitchFamily="34" charset="0"/>
                </a:rPr>
                <a:t>Data harmonisation</a:t>
              </a:r>
            </a:p>
          </p:txBody>
        </p:sp>
        <p:sp>
          <p:nvSpPr>
            <p:cNvPr id="8" name="Rounded Rectangle 10"/>
            <p:cNvSpPr/>
            <p:nvPr/>
          </p:nvSpPr>
          <p:spPr>
            <a:xfrm>
              <a:off x="7016058" y="6517276"/>
              <a:ext cx="2762389" cy="1534524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>
                <a:defRPr/>
              </a:pPr>
              <a:r>
                <a:rPr lang="en-GB" sz="1100" b="1" dirty="0">
                  <a:latin typeface="Calibri" pitchFamily="34" charset="0"/>
                </a:rPr>
                <a:t>Proposal for harmonised monitoring</a:t>
              </a:r>
            </a:p>
          </p:txBody>
        </p:sp>
        <p:sp>
          <p:nvSpPr>
            <p:cNvPr id="9" name="Rounded Rectangle 11"/>
            <p:cNvSpPr/>
            <p:nvPr/>
          </p:nvSpPr>
          <p:spPr>
            <a:xfrm>
              <a:off x="7630126" y="2828925"/>
              <a:ext cx="2764234" cy="153452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>
                <a:defRPr/>
              </a:pPr>
              <a:r>
                <a:rPr lang="en-GB" sz="1100" b="1" dirty="0">
                  <a:latin typeface="Calibri" pitchFamily="34" charset="0"/>
                </a:rPr>
                <a:t>Multi Country</a:t>
              </a:r>
              <a:br>
                <a:rPr lang="en-GB" sz="1100" b="1" dirty="0">
                  <a:latin typeface="Calibri" pitchFamily="34" charset="0"/>
                </a:rPr>
              </a:br>
              <a:r>
                <a:rPr lang="en-GB" sz="1100" b="1" dirty="0">
                  <a:latin typeface="Calibri" pitchFamily="34" charset="0"/>
                </a:rPr>
                <a:t>Consultative Body</a:t>
              </a: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9575800" y="4262438"/>
              <a:ext cx="3173413" cy="2457450"/>
              <a:chOff x="7641603" y="1171649"/>
              <a:chExt cx="1502396" cy="1856551"/>
            </a:xfrm>
          </p:grpSpPr>
          <p:sp>
            <p:nvSpPr>
              <p:cNvPr id="12" name="Rounded Rectangle 13"/>
              <p:cNvSpPr/>
              <p:nvPr/>
            </p:nvSpPr>
            <p:spPr>
              <a:xfrm>
                <a:off x="7641509" y="1171903"/>
                <a:ext cx="1502490" cy="185534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ounded Rectangle 4"/>
              <p:cNvSpPr/>
              <p:nvPr/>
            </p:nvSpPr>
            <p:spPr>
              <a:xfrm>
                <a:off x="7714844" y="1245656"/>
                <a:ext cx="1355820" cy="17078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7150" tIns="57150" rIns="57150" bIns="57150" spcCol="1270" anchor="ctr"/>
              <a:lstStyle/>
              <a:p>
                <a:pPr defTabSz="666716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GB" sz="1400" b="1" dirty="0">
                    <a:solidFill>
                      <a:srgbClr val="003399"/>
                    </a:solidFill>
                    <a:latin typeface="Calibri" pitchFamily="34" charset="0"/>
                  </a:rPr>
                  <a:t>Sustainable management of TBA</a:t>
                </a:r>
              </a:p>
            </p:txBody>
          </p:sp>
        </p:grpSp>
        <p:sp>
          <p:nvSpPr>
            <p:cNvPr id="11" name="Rounded Rectangle 9"/>
            <p:cNvSpPr/>
            <p:nvPr/>
          </p:nvSpPr>
          <p:spPr>
            <a:xfrm>
              <a:off x="6094032" y="4671575"/>
              <a:ext cx="2762389" cy="1537575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>
                <a:defRPr/>
              </a:pPr>
              <a:r>
                <a:rPr lang="en-GB" sz="1100" b="1" dirty="0">
                  <a:latin typeface="Calibri" pitchFamily="34" charset="0"/>
                </a:rPr>
                <a:t>TBA</a:t>
              </a:r>
              <a:br>
                <a:rPr lang="en-GB" sz="1100" b="1" dirty="0">
                  <a:latin typeface="Calibri" pitchFamily="34" charset="0"/>
                </a:rPr>
              </a:br>
              <a:r>
                <a:rPr lang="en-GB" sz="1100" b="1" dirty="0">
                  <a:latin typeface="Calibri" pitchFamily="34" charset="0"/>
                </a:rPr>
                <a:t>assessment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4040188" cy="72008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1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464496" cy="4824536"/>
          </a:xfrm>
        </p:spPr>
        <p:txBody>
          <a:bodyPr>
            <a:normAutofit fontScale="92500" lnSpcReduction="10000"/>
          </a:bodyPr>
          <a:lstStyle/>
          <a:p>
            <a:r>
              <a:rPr lang="ta-IN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Builds</a:t>
            </a:r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ta-IN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on</a:t>
            </a:r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TWAP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methodology for the assessment of TBAs</a:t>
            </a:r>
          </a:p>
          <a:p>
            <a:pPr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endParaRPr lang="ta-IN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Includes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hydrogeological,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socio-economic, environmental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legal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institutional aspects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aquifer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systems</a:t>
            </a:r>
          </a:p>
          <a:p>
            <a:pPr>
              <a:buNone/>
            </a:pPr>
            <a:endParaRPr lang="ta-IN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Aquifer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sharing states in each TBA should agree on a joint monitoring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programme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with harmonized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classifications, reference systems, language, format, and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software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16016" y="116632"/>
            <a:ext cx="4041775" cy="792088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2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16016" y="1196752"/>
            <a:ext cx="4041775" cy="4608512"/>
          </a:xfrm>
        </p:spPr>
        <p:txBody>
          <a:bodyPr>
            <a:normAutofit fontScale="92500" lnSpcReduction="10000"/>
          </a:bodyPr>
          <a:lstStyle/>
          <a:p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I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nitiat</a:t>
            </a:r>
            <a:r>
              <a:rPr lang="ta-IN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ing</a:t>
            </a:r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the consultation process among countries</a:t>
            </a:r>
          </a:p>
          <a:p>
            <a:endParaRPr lang="ta-IN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ta-IN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Facilitating</a:t>
            </a:r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ta-IN" dirty="0" err="1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the</a:t>
            </a:r>
            <a:r>
              <a:rPr lang="ta-IN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ta-IN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process</a:t>
            </a:r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of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agree</a:t>
            </a:r>
            <a:r>
              <a:rPr lang="ta-IN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on priority issues</a:t>
            </a:r>
          </a:p>
          <a:p>
            <a:endParaRPr lang="ta-IN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Laying the foundations to establish cooperation mechanisms among countries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Training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in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international law and cooperation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.</a:t>
            </a:r>
          </a:p>
          <a:p>
            <a:pPr marL="457176" lvl="1" indent="0">
              <a:buNone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endParaRPr lang="en-US" sz="2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ta-IN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PHASE </a:t>
            </a:r>
            <a:r>
              <a:rPr lang="ta-IN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2 ?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5203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101" y="548680"/>
            <a:ext cx="866138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99412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and recent developments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46" indent="-342900"/>
            <a:r>
              <a:rPr lang="en-US" altLang="en-US" sz="28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Data collection and processing nearing completion</a:t>
            </a:r>
          </a:p>
          <a:p>
            <a:pPr marL="800076" lvl="1" indent="-342900"/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Reporting framework and </a:t>
            </a:r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templates </a:t>
            </a:r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established</a:t>
            </a:r>
          </a:p>
          <a:p>
            <a:pPr marL="800076" lvl="1" indent="-342900"/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Gender methodology, variables and indicators prepared</a:t>
            </a:r>
          </a:p>
          <a:p>
            <a:pPr marL="800076" lvl="1" indent="-342900"/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Introduction of Potential Conflict-Cooperation Potential (PCCP) methodology</a:t>
            </a:r>
          </a:p>
          <a:p>
            <a:pPr marL="800076" lvl="1" indent="-342900"/>
            <a:endParaRPr lang="en-US" altLang="en-US" sz="2400" dirty="0" smtClean="0">
              <a:solidFill>
                <a:srgbClr val="164F86"/>
              </a:solidFill>
              <a:latin typeface="Arial" panose="020B0604020202020204" pitchFamily="34" charset="0"/>
              <a:ea typeface="Trebuchet MS" pitchFamily="34" charset="0"/>
              <a:cs typeface="Arial" panose="020B0604020202020204" pitchFamily="34" charset="0"/>
              <a:sym typeface="Trebuchet MS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Recent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</a:p>
          <a:p>
            <a:pPr lvl="1"/>
            <a:r>
              <a:rPr lang="en-US" altLang="en-US" sz="2000" dirty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Technical meeting 21-23 May in Windhoek</a:t>
            </a:r>
          </a:p>
          <a:p>
            <a:pPr lvl="1"/>
            <a:r>
              <a:rPr lang="en-US" altLang="en-US" sz="2000" dirty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Follow up mission to Botswana, Namibia and South </a:t>
            </a:r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Africa </a:t>
            </a:r>
            <a:b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</a:br>
            <a:r>
              <a:rPr lang="en-US" altLang="en-US" sz="2000" dirty="0" smtClean="0">
                <a:solidFill>
                  <a:srgbClr val="164F86"/>
                </a:solidFill>
                <a:latin typeface="Arial" panose="020B0604020202020204" pitchFamily="34" charset="0"/>
                <a:ea typeface="Trebuchet MS" pitchFamily="34" charset="0"/>
                <a:cs typeface="Arial" panose="020B0604020202020204" pitchFamily="34" charset="0"/>
                <a:sym typeface="Trebuchet MS" pitchFamily="34" charset="0"/>
              </a:rPr>
              <a:t>5-15 August</a:t>
            </a:r>
            <a:endParaRPr lang="en-US" altLang="en-US" sz="2000" dirty="0">
              <a:solidFill>
                <a:srgbClr val="164F86"/>
              </a:solidFill>
              <a:latin typeface="Arial" panose="020B0604020202020204" pitchFamily="34" charset="0"/>
              <a:ea typeface="Trebuchet MS" pitchFamily="34" charset="0"/>
              <a:cs typeface="Arial" panose="020B0604020202020204" pitchFamily="34" charset="0"/>
              <a:sym typeface="Trebuchet MS" pitchFamily="34" charset="0"/>
            </a:endParaRPr>
          </a:p>
          <a:p>
            <a:pPr marL="457176" lvl="1" indent="0">
              <a:buNone/>
            </a:pPr>
            <a:endParaRPr lang="en-US" altLang="en-US" sz="2000" dirty="0">
              <a:solidFill>
                <a:srgbClr val="164F86"/>
              </a:solidFill>
              <a:latin typeface="Arial" panose="020B0604020202020204" pitchFamily="34" charset="0"/>
              <a:ea typeface="Trebuchet MS" pitchFamily="34" charset="0"/>
              <a:cs typeface="Arial" panose="020B0604020202020204" pitchFamily="34" charset="0"/>
              <a:sym typeface="Trebuchet MS" pitchFamily="34" charset="0"/>
            </a:endParaRPr>
          </a:p>
          <a:p>
            <a:pPr marL="241093" indent="-241093"/>
            <a:endParaRPr lang="en-US" altLang="en-US" dirty="0">
              <a:solidFill>
                <a:srgbClr val="164F86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9302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6348"/>
            <a:ext cx="9865096" cy="696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200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</p:spPr>
        <p:txBody>
          <a:bodyPr>
            <a:noAutofit/>
          </a:bodyPr>
          <a:lstStyle/>
          <a:p>
            <a:r>
              <a:rPr lang="en-AU" sz="3600" dirty="0" smtClean="0"/>
              <a:t>Regional technical seminar: 21-23 May 2014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Made the national teams fully operational</a:t>
            </a:r>
            <a:endParaRPr lang="en-AU" dirty="0" smtClean="0"/>
          </a:p>
          <a:p>
            <a:pPr lvl="0"/>
            <a:r>
              <a:rPr lang="en-US" dirty="0" smtClean="0"/>
              <a:t>Explained  and updated the project methodology and planning</a:t>
            </a:r>
            <a:endParaRPr lang="en-AU" dirty="0" smtClean="0"/>
          </a:p>
          <a:p>
            <a:pPr lvl="0"/>
            <a:r>
              <a:rPr lang="en-US" dirty="0" smtClean="0"/>
              <a:t>Commenced the data collection activities relating to the aquifer assessment.</a:t>
            </a:r>
            <a:endParaRPr lang="en-AU" dirty="0" smtClean="0"/>
          </a:p>
          <a:p>
            <a:pPr lvl="0"/>
            <a:r>
              <a:rPr lang="en-US" dirty="0" smtClean="0"/>
              <a:t>Agreed   on   the   priorities   and   schedule   of   data   collection   and   processing   </a:t>
            </a:r>
            <a:endParaRPr lang="en-AU" dirty="0" smtClean="0"/>
          </a:p>
          <a:p>
            <a:pPr lvl="0"/>
            <a:r>
              <a:rPr lang="en-US" dirty="0" smtClean="0"/>
              <a:t>Agreed on  reporting template for national teams </a:t>
            </a:r>
            <a:endParaRPr lang="en-AU" dirty="0" smtClean="0"/>
          </a:p>
          <a:p>
            <a:pPr lvl="0"/>
            <a:r>
              <a:rPr lang="en-US" dirty="0" smtClean="0"/>
              <a:t>Prepared a first draft of data availability in Namibia, Botswana and South Africa.</a:t>
            </a:r>
            <a:endParaRPr lang="en-AU" dirty="0" smtClean="0"/>
          </a:p>
          <a:p>
            <a:pPr lvl="0"/>
            <a:r>
              <a:rPr lang="en-US" dirty="0" smtClean="0"/>
              <a:t>Agreed on a revised version of the project management structure.</a:t>
            </a:r>
            <a:endParaRPr lang="en-AU" dirty="0" smtClean="0"/>
          </a:p>
          <a:p>
            <a:pPr lvl="0">
              <a:buNone/>
            </a:pPr>
            <a:endParaRPr lang="en-AU" dirty="0" smtClean="0"/>
          </a:p>
          <a:p>
            <a:pPr>
              <a:buNone/>
            </a:pPr>
            <a:endParaRPr lang="en-AU" dirty="0" smtClean="0"/>
          </a:p>
          <a:p>
            <a:endParaRPr lang="en-A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233" y="2564903"/>
            <a:ext cx="3725427" cy="237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504" y="0"/>
            <a:ext cx="4479306" cy="292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871663"/>
            <a:ext cx="541123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366" y="4797152"/>
            <a:ext cx="4371634" cy="236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318" y="-1"/>
            <a:ext cx="4803682" cy="2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" y="4737227"/>
            <a:ext cx="4767263" cy="212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2006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</p:spPr>
        <p:txBody>
          <a:bodyPr>
            <a:noAutofit/>
          </a:bodyPr>
          <a:lstStyle/>
          <a:p>
            <a:r>
              <a:rPr lang="en-AU" sz="3200" dirty="0" smtClean="0"/>
              <a:t>Follow up mission to Botswana, Namibia and South Africa: 5-15 August 2014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Reviewed progress on data collection – provided additional guidance.</a:t>
            </a:r>
            <a:endParaRPr lang="en-AU" dirty="0" smtClean="0"/>
          </a:p>
          <a:p>
            <a:pPr lvl="0"/>
            <a:r>
              <a:rPr lang="en-US" dirty="0" smtClean="0"/>
              <a:t>Agreed with the NTTGs priorities and timing for collection of remaining data.</a:t>
            </a:r>
            <a:endParaRPr lang="en-AU" dirty="0" smtClean="0"/>
          </a:p>
          <a:p>
            <a:pPr lvl="0"/>
            <a:r>
              <a:rPr lang="en-US" dirty="0" smtClean="0"/>
              <a:t>Elaborated reporting templates for deliverables.</a:t>
            </a:r>
            <a:endParaRPr lang="en-AU" dirty="0" smtClean="0"/>
          </a:p>
          <a:p>
            <a:pPr lvl="0"/>
            <a:r>
              <a:rPr lang="en-US" dirty="0" smtClean="0"/>
              <a:t>Updated government representatives about the project progress.</a:t>
            </a:r>
          </a:p>
          <a:p>
            <a:pPr lvl="0"/>
            <a:r>
              <a:rPr lang="en-US" dirty="0" smtClean="0"/>
              <a:t>Undertook field visit in Namibia</a:t>
            </a:r>
            <a:endParaRPr lang="en-AU" dirty="0" smtClean="0"/>
          </a:p>
          <a:p>
            <a:pPr lvl="0"/>
            <a:r>
              <a:rPr lang="en-US" dirty="0" smtClean="0"/>
              <a:t>Obtained guidance from government representatives about next activities and project meetings.</a:t>
            </a:r>
            <a:endParaRPr lang="en-AU" dirty="0" smtClean="0"/>
          </a:p>
          <a:p>
            <a:pPr lvl="1"/>
            <a:r>
              <a:rPr lang="en-US" dirty="0" smtClean="0"/>
              <a:t>Regional Technical meeting in South Africa, October 2014 </a:t>
            </a:r>
            <a:endParaRPr lang="en-AU" dirty="0" smtClean="0"/>
          </a:p>
          <a:p>
            <a:pPr lvl="1"/>
            <a:r>
              <a:rPr lang="en-US" dirty="0" smtClean="0"/>
              <a:t>Following meeting </a:t>
            </a:r>
            <a:r>
              <a:rPr lang="en-US" dirty="0" smtClean="0"/>
              <a:t>(</a:t>
            </a:r>
            <a:r>
              <a:rPr lang="en-US" dirty="0" smtClean="0"/>
              <a:t>tentatively scheduled </a:t>
            </a:r>
            <a:r>
              <a:rPr lang="en-US" dirty="0" smtClean="0"/>
              <a:t>in Botswana in </a:t>
            </a:r>
            <a:r>
              <a:rPr lang="en-US" dirty="0" smtClean="0"/>
              <a:t>April 2015).</a:t>
            </a:r>
            <a:endParaRPr lang="en-A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AutoShape 7"/>
          <p:cNvSpPr>
            <a:spLocks/>
          </p:cNvSpPr>
          <p:nvPr/>
        </p:nvSpPr>
        <p:spPr bwMode="auto">
          <a:xfrm>
            <a:off x="683568" y="2132856"/>
            <a:ext cx="7715250" cy="1465808"/>
          </a:xfrm>
          <a:custGeom>
            <a:avLst/>
            <a:gdLst>
              <a:gd name="T0" fmla="*/ 1034257 w 21600"/>
              <a:gd name="T1" fmla="*/ 234950 h 21600"/>
              <a:gd name="T2" fmla="*/ 1034257 w 21600"/>
              <a:gd name="T3" fmla="*/ 234950 h 21600"/>
              <a:gd name="T4" fmla="*/ 1034257 w 21600"/>
              <a:gd name="T5" fmla="*/ 234950 h 21600"/>
              <a:gd name="T6" fmla="*/ 1034257 w 21600"/>
              <a:gd name="T7" fmla="*/ 234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l"/>
            <a:r>
              <a:rPr lang="en-GB" sz="2400" dirty="0"/>
              <a:t>The </a:t>
            </a:r>
            <a:r>
              <a:rPr lang="en-GB" sz="2400" dirty="0" smtClean="0"/>
              <a:t>UN WWAP UNESCO project :</a:t>
            </a:r>
          </a:p>
          <a:p>
            <a:pPr marL="254487" indent="-254487">
              <a:buFont typeface="Arial" pitchFamily="34" charset="0"/>
              <a:buChar char="•"/>
            </a:pPr>
            <a:r>
              <a:rPr lang="en-GB" sz="2400" dirty="0" smtClean="0"/>
              <a:t>will </a:t>
            </a:r>
            <a:r>
              <a:rPr lang="en-GB" sz="2400" dirty="0"/>
              <a:t>develop through 4 </a:t>
            </a:r>
            <a:r>
              <a:rPr lang="en-GB" sz="2400" dirty="0" smtClean="0"/>
              <a:t>phases with </a:t>
            </a:r>
            <a:r>
              <a:rPr lang="en-GB" sz="2400" dirty="0"/>
              <a:t>the help of international experts in </a:t>
            </a:r>
            <a:r>
              <a:rPr lang="en-GB" sz="2400" dirty="0" smtClean="0"/>
              <a:t>the Working Group on Gender Sensitive Water Monitoring Assessment and Reporting </a:t>
            </a:r>
            <a:r>
              <a:rPr lang="en-GB" sz="2400" dirty="0"/>
              <a:t>  </a:t>
            </a:r>
          </a:p>
          <a:p>
            <a:pPr marL="187517" indent="-187517">
              <a:buFont typeface="Arial" pitchFamily="34" charset="0"/>
              <a:buChar char="•"/>
            </a:pPr>
            <a:r>
              <a:rPr lang="en-GB" b="1" i="1" dirty="0" smtClean="0"/>
              <a:t> </a:t>
            </a:r>
          </a:p>
          <a:p>
            <a:pPr marL="187517" indent="-187517">
              <a:buFont typeface="Arial" pitchFamily="34" charset="0"/>
              <a:buChar char="•"/>
            </a:pPr>
            <a:r>
              <a:rPr lang="en-GB" b="1" i="1" dirty="0" smtClean="0"/>
              <a:t>WWAP </a:t>
            </a:r>
            <a:r>
              <a:rPr lang="en-GB" b="1" i="1" dirty="0" smtClean="0"/>
              <a:t>is currently in PHASE </a:t>
            </a:r>
            <a:r>
              <a:rPr lang="en-GB" b="1" i="1" dirty="0"/>
              <a:t>I – Production of </a:t>
            </a:r>
            <a:r>
              <a:rPr lang="en-GB" b="1" i="1" dirty="0" smtClean="0"/>
              <a:t/>
            </a:r>
            <a:br>
              <a:rPr lang="en-GB" b="1" i="1" dirty="0" smtClean="0"/>
            </a:br>
            <a:r>
              <a:rPr lang="en-GB" b="1" i="1" dirty="0" smtClean="0"/>
              <a:t> the </a:t>
            </a:r>
            <a:r>
              <a:rPr lang="en-GB" b="1" i="1" dirty="0"/>
              <a:t>Toolkit for gender sensitive water </a:t>
            </a:r>
            <a:r>
              <a:rPr lang="en-GB" b="1" i="1" dirty="0" smtClean="0"/>
              <a:t>   </a:t>
            </a:r>
            <a:br>
              <a:rPr lang="en-GB" b="1" i="1" dirty="0" smtClean="0"/>
            </a:br>
            <a:r>
              <a:rPr lang="en-GB" b="1" i="1" dirty="0" smtClean="0"/>
              <a:t> monitoring</a:t>
            </a:r>
            <a:r>
              <a:rPr lang="en-GB" i="1" dirty="0" smtClean="0"/>
              <a:t> </a:t>
            </a:r>
            <a:endParaRPr lang="en-GB" dirty="0" smtClean="0"/>
          </a:p>
          <a:p>
            <a:pPr marL="187517" indent="-187517"/>
            <a:r>
              <a:rPr lang="en-GB" dirty="0"/>
              <a:t>  </a:t>
            </a:r>
          </a:p>
        </p:txBody>
      </p:sp>
      <p:sp>
        <p:nvSpPr>
          <p:cNvPr id="4108" name="AutoShape 11"/>
          <p:cNvSpPr>
            <a:spLocks/>
          </p:cNvSpPr>
          <p:nvPr/>
        </p:nvSpPr>
        <p:spPr bwMode="auto">
          <a:xfrm>
            <a:off x="395536" y="260648"/>
            <a:ext cx="7731993" cy="792088"/>
          </a:xfrm>
          <a:custGeom>
            <a:avLst/>
            <a:gdLst>
              <a:gd name="T0" fmla="*/ 1229519 w 21600"/>
              <a:gd name="T1" fmla="*/ 273050 h 21600"/>
              <a:gd name="T2" fmla="*/ 1229519 w 21600"/>
              <a:gd name="T3" fmla="*/ 273050 h 21600"/>
              <a:gd name="T4" fmla="*/ 1229519 w 21600"/>
              <a:gd name="T5" fmla="*/ 273050 h 21600"/>
              <a:gd name="T6" fmla="*/ 1229519 w 21600"/>
              <a:gd name="T7" fmla="*/ 2730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  <a:sym typeface="Trebuchet MS" pitchFamily="34" charset="0"/>
              </a:rPr>
              <a:t>WWAP Project on Gender Sensitive Water Monitoring 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Flowchart: Terminator 18"/>
          <p:cNvSpPr/>
          <p:nvPr/>
        </p:nvSpPr>
        <p:spPr bwMode="auto">
          <a:xfrm>
            <a:off x="251520" y="2924944"/>
            <a:ext cx="8197453" cy="1368152"/>
          </a:xfrm>
          <a:prstGeom prst="flowChartTerminator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5717" tIns="35717" rIns="35717" bIns="35717" numCol="1" rtlCol="0" anchor="ctr" anchorCtr="0" compatLnSpc="1">
            <a:prstTxWarp prst="textNoShape">
              <a:avLst/>
            </a:prstTxWarp>
          </a:bodyPr>
          <a:lstStyle/>
          <a:p>
            <a:pPr marL="160729" algn="ctr" defTabSz="410751" fontAlgn="base" hangingPunct="0">
              <a:spcBef>
                <a:spcPct val="0"/>
              </a:spcBef>
              <a:spcAft>
                <a:spcPct val="0"/>
              </a:spcAft>
            </a:pPr>
            <a:endParaRPr lang="en-GB" sz="2500" dirty="0" smtClean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6" name="Curved Right Arrow 15"/>
          <p:cNvSpPr/>
          <p:nvPr/>
        </p:nvSpPr>
        <p:spPr bwMode="auto">
          <a:xfrm rot="17713198">
            <a:off x="5511309" y="4234970"/>
            <a:ext cx="878047" cy="1837619"/>
          </a:xfrm>
          <a:prstGeom prst="curvedRightArrow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5717" tIns="35717" rIns="35717" bIns="35717" numCol="1" rtlCol="0" anchor="ctr" anchorCtr="0" compatLnSpc="1">
            <a:prstTxWarp prst="textNoShape">
              <a:avLst/>
            </a:prstTxWarp>
          </a:bodyPr>
          <a:lstStyle/>
          <a:p>
            <a:pPr marL="160729" algn="ctr" defTabSz="410751" fontAlgn="base" hangingPunct="0">
              <a:spcBef>
                <a:spcPct val="0"/>
              </a:spcBef>
              <a:spcAft>
                <a:spcPct val="0"/>
              </a:spcAft>
            </a:pPr>
            <a:endParaRPr lang="en-GB" sz="2500" dirty="0" smtClean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804249" y="4232673"/>
            <a:ext cx="1944216" cy="1716607"/>
          </a:xfrm>
          <a:prstGeom prst="round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5717" tIns="35717" rIns="35717" bIns="35717" numCol="1" rtlCol="0" anchor="ctr" anchorCtr="0" compatLnSpc="1">
            <a:prstTxWarp prst="textNoShape">
              <a:avLst/>
            </a:prstTxWarp>
          </a:bodyPr>
          <a:lstStyle/>
          <a:p>
            <a:pPr marL="160729" algn="ctr" defTabSz="41075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500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t>Integration with GGRETA</a:t>
            </a:r>
          </a:p>
          <a:p>
            <a:pPr marL="160729" algn="ctr" defTabSz="41075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aseline="0" dirty="0" smtClean="0"/>
              <a:t>analysis</a:t>
            </a:r>
            <a:endParaRPr lang="en-GB" sz="2500" dirty="0" smtClean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568" y="4437112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preparatory work consists essentially in the</a:t>
            </a:r>
            <a:r>
              <a:rPr lang="en-US" dirty="0" smtClean="0"/>
              <a:t>: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identification of a very limited number of generic indicators  ( ongoing)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preparation of the detailed work program related to gender ( ongoing)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358063" cy="864096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Contents of this presentation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969" y="2060848"/>
            <a:ext cx="7358063" cy="2270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Context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for the project: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UNESCO IHP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activities related to groundwater, our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GGRETA project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transboundary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groundwater 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Progress, recent developments and next steps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9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Paving the way for hydro-diplomacy in the </a:t>
            </a:r>
            <a:r>
              <a:rPr lang="en-US" sz="3200" b="1" dirty="0" err="1" smtClean="0">
                <a:solidFill>
                  <a:schemeClr val="accent1"/>
                </a:solidFill>
              </a:rPr>
              <a:t>Stampriet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5"/>
            <a:ext cx="8229600" cy="5040560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Potental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Conflict Cooperation Potential (PCCP) Program</a:t>
            </a:r>
          </a:p>
          <a:p>
            <a:pPr algn="just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does PCCP integrate in GGRETA now?</a:t>
            </a:r>
          </a:p>
          <a:p>
            <a:pPr algn="just"/>
            <a:endParaRPr lang="en-US" sz="1800" dirty="0">
              <a:solidFill>
                <a:srgbClr val="C00000"/>
              </a:solidFill>
            </a:endParaRPr>
          </a:p>
          <a:p>
            <a:pPr lvl="1" algn="just"/>
            <a:r>
              <a:rPr lang="en-US" sz="1800" dirty="0">
                <a:solidFill>
                  <a:schemeClr val="accent1"/>
                </a:solidFill>
              </a:rPr>
              <a:t>Development of a </a:t>
            </a:r>
            <a:r>
              <a:rPr lang="en-US" sz="1800" b="1" i="1" dirty="0">
                <a:solidFill>
                  <a:schemeClr val="accent1"/>
                </a:solidFill>
              </a:rPr>
              <a:t>Capacity  and Skills Enhancement Toolkit for </a:t>
            </a:r>
            <a:r>
              <a:rPr lang="en-US" sz="1800" b="1" i="1" dirty="0" smtClean="0">
                <a:solidFill>
                  <a:schemeClr val="accent1"/>
                </a:solidFill>
              </a:rPr>
              <a:t>Hydro-diplomacy </a:t>
            </a:r>
            <a:r>
              <a:rPr lang="en-US" sz="1800" dirty="0">
                <a:solidFill>
                  <a:schemeClr val="accent1"/>
                </a:solidFill>
              </a:rPr>
              <a:t>applied to transboundary aquifer </a:t>
            </a:r>
            <a:r>
              <a:rPr lang="en-US" sz="1800" dirty="0" smtClean="0">
                <a:solidFill>
                  <a:schemeClr val="accent1"/>
                </a:solidFill>
              </a:rPr>
              <a:t>management</a:t>
            </a:r>
          </a:p>
          <a:p>
            <a:pPr lvl="1" algn="just"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lvl="1" algn="just"/>
            <a:r>
              <a:rPr lang="en-US" sz="1800" dirty="0" smtClean="0">
                <a:solidFill>
                  <a:schemeClr val="accent1"/>
                </a:solidFill>
              </a:rPr>
              <a:t>Enhancement of </a:t>
            </a:r>
            <a:r>
              <a:rPr lang="en-US" sz="1800" b="1" i="1" dirty="0" err="1" smtClean="0">
                <a:solidFill>
                  <a:schemeClr val="accent1"/>
                </a:solidFill>
              </a:rPr>
              <a:t>hydrodiplomacy</a:t>
            </a:r>
            <a:r>
              <a:rPr lang="en-US" sz="1800" b="1" i="1" dirty="0" smtClean="0">
                <a:solidFill>
                  <a:schemeClr val="accent1"/>
                </a:solidFill>
              </a:rPr>
              <a:t> capacities and skills:</a:t>
            </a:r>
          </a:p>
          <a:p>
            <a:pPr lvl="2" indent="-285750" algn="just"/>
            <a:r>
              <a:rPr lang="en-US" sz="1800" dirty="0">
                <a:solidFill>
                  <a:schemeClr val="accent1"/>
                </a:solidFill>
              </a:rPr>
              <a:t>Pilot training for the </a:t>
            </a:r>
            <a:r>
              <a:rPr lang="en-US" sz="1800" dirty="0" err="1">
                <a:solidFill>
                  <a:schemeClr val="accent1"/>
                </a:solidFill>
              </a:rPr>
              <a:t>Stampriet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Aquifer</a:t>
            </a:r>
          </a:p>
          <a:p>
            <a:pPr marL="857250" lvl="2" indent="0" algn="just"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 lvl="1" algn="just"/>
            <a:r>
              <a:rPr lang="en-US" sz="1800" b="1" i="1" dirty="0" smtClean="0">
                <a:solidFill>
                  <a:schemeClr val="accent1"/>
                </a:solidFill>
              </a:rPr>
              <a:t>Coordination </a:t>
            </a:r>
            <a:r>
              <a:rPr lang="en-US" sz="1800" b="1" i="1" dirty="0">
                <a:solidFill>
                  <a:schemeClr val="accent1"/>
                </a:solidFill>
              </a:rPr>
              <a:t>of trust-building </a:t>
            </a:r>
            <a:r>
              <a:rPr lang="en-US" sz="1800" b="1" i="1" dirty="0" smtClean="0">
                <a:solidFill>
                  <a:schemeClr val="accent1"/>
                </a:solidFill>
              </a:rPr>
              <a:t>measures </a:t>
            </a:r>
            <a:r>
              <a:rPr lang="en-US" sz="1800" dirty="0" smtClean="0">
                <a:solidFill>
                  <a:schemeClr val="accent1"/>
                </a:solidFill>
              </a:rPr>
              <a:t>for other cases, as needed, other types of trust building achievements will be organized to nurture dialogue among stakeholders</a:t>
            </a:r>
            <a:endParaRPr lang="en-US" sz="1800" dirty="0">
              <a:solidFill>
                <a:schemeClr val="accent1"/>
              </a:solidFill>
            </a:endParaRPr>
          </a:p>
          <a:p>
            <a:pPr marL="857250" lvl="2" indent="0" algn="just">
              <a:buNone/>
            </a:pPr>
            <a:endParaRPr lang="en-US" sz="1800" b="1" i="1" dirty="0">
              <a:solidFill>
                <a:schemeClr val="accent1"/>
              </a:solidFill>
            </a:endParaRPr>
          </a:p>
          <a:p>
            <a:pPr lvl="1" algn="just"/>
            <a:r>
              <a:rPr lang="en-US" sz="1800" b="1" i="1" dirty="0" smtClean="0">
                <a:solidFill>
                  <a:schemeClr val="accent1"/>
                </a:solidFill>
              </a:rPr>
              <a:t>Collection </a:t>
            </a:r>
            <a:r>
              <a:rPr lang="en-US" sz="1800" b="1" i="1" dirty="0">
                <a:solidFill>
                  <a:schemeClr val="accent1"/>
                </a:solidFill>
              </a:rPr>
              <a:t>of related conflict/cooperation indicators </a:t>
            </a:r>
            <a:r>
              <a:rPr lang="en-US" sz="1800" dirty="0">
                <a:solidFill>
                  <a:schemeClr val="accent1"/>
                </a:solidFill>
              </a:rPr>
              <a:t>from the 3 cases in the aim of nurturing dialogue a joint aquifer management</a:t>
            </a:r>
          </a:p>
          <a:p>
            <a:pPr lvl="2" indent="-285750" algn="just"/>
            <a:endParaRPr lang="en-US" sz="1400" b="1" i="1" dirty="0" smtClean="0">
              <a:solidFill>
                <a:schemeClr val="accent1"/>
              </a:solidFill>
            </a:endParaRPr>
          </a:p>
          <a:p>
            <a:pPr marL="457200" lvl="1" indent="0" algn="just"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553200"/>
            <a:ext cx="1151781" cy="19440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UNESCO - IHP / WWAP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9867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</a:t>
            </a:r>
            <a:r>
              <a:rPr lang="en-GB" dirty="0" smtClean="0"/>
              <a:t>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Completion of data collection, including gender component</a:t>
            </a:r>
          </a:p>
          <a:p>
            <a:endParaRPr lang="en-GB" sz="2800" dirty="0" smtClean="0"/>
          </a:p>
          <a:p>
            <a:r>
              <a:rPr lang="en-GB" sz="2800" dirty="0" smtClean="0"/>
              <a:t>Data harmonization and preparation of indicators including gender </a:t>
            </a:r>
          </a:p>
          <a:p>
            <a:endParaRPr lang="en-GB" sz="2800" dirty="0" smtClean="0"/>
          </a:p>
          <a:p>
            <a:r>
              <a:rPr lang="en-GB" sz="2800" dirty="0" smtClean="0"/>
              <a:t>Commencement of aquifer assessment</a:t>
            </a:r>
          </a:p>
          <a:p>
            <a:endParaRPr lang="en-GB" sz="2800" dirty="0"/>
          </a:p>
          <a:p>
            <a:r>
              <a:rPr lang="en-GB" sz="2800" dirty="0" smtClean="0"/>
              <a:t>Preparation for development of multi-country consultation mechanism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217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00213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altLang="en-US" sz="3200" b="0" dirty="0" err="1">
                <a:solidFill>
                  <a:schemeClr val="tx2"/>
                </a:solidFill>
              </a:rPr>
              <a:t>Thank</a:t>
            </a:r>
            <a:r>
              <a:rPr lang="de-DE" altLang="en-US" sz="3200" b="0" dirty="0">
                <a:solidFill>
                  <a:schemeClr val="tx2"/>
                </a:solidFill>
              </a:rPr>
              <a:t> </a:t>
            </a:r>
            <a:r>
              <a:rPr lang="de-DE" altLang="en-US" sz="3200" b="0" dirty="0" err="1">
                <a:solidFill>
                  <a:schemeClr val="tx2"/>
                </a:solidFill>
              </a:rPr>
              <a:t>you</a:t>
            </a:r>
            <a:r>
              <a:rPr lang="de-DE" altLang="en-US" sz="3200" b="0" dirty="0">
                <a:solidFill>
                  <a:schemeClr val="tx2"/>
                </a:solidFill>
              </a:rPr>
              <a:t> </a:t>
            </a:r>
            <a:r>
              <a:rPr lang="de-DE" altLang="en-US" sz="3200" b="0" dirty="0" err="1">
                <a:solidFill>
                  <a:schemeClr val="tx2"/>
                </a:solidFill>
              </a:rPr>
              <a:t>for</a:t>
            </a:r>
            <a:r>
              <a:rPr lang="de-DE" altLang="en-US" sz="3200" b="0" dirty="0">
                <a:solidFill>
                  <a:schemeClr val="tx2"/>
                </a:solidFill>
              </a:rPr>
              <a:t> </a:t>
            </a:r>
            <a:r>
              <a:rPr lang="de-DE" altLang="en-US" sz="3200" b="0" dirty="0" err="1">
                <a:solidFill>
                  <a:schemeClr val="tx2"/>
                </a:solidFill>
              </a:rPr>
              <a:t>your</a:t>
            </a:r>
            <a:r>
              <a:rPr lang="de-DE" altLang="en-US" sz="3200" b="0" dirty="0">
                <a:solidFill>
                  <a:schemeClr val="tx2"/>
                </a:solidFill>
              </a:rPr>
              <a:t> </a:t>
            </a:r>
            <a:r>
              <a:rPr lang="de-DE" altLang="en-US" sz="3200" b="0" dirty="0" err="1">
                <a:solidFill>
                  <a:schemeClr val="tx2"/>
                </a:solidFill>
              </a:rPr>
              <a:t>attention</a:t>
            </a:r>
            <a:r>
              <a:rPr lang="de-DE" altLang="en-US" sz="3200" b="0" dirty="0">
                <a:solidFill>
                  <a:schemeClr val="tx2"/>
                </a:solidFill>
              </a:rPr>
              <a:t> </a:t>
            </a:r>
            <a:r>
              <a:rPr lang="de-DE" altLang="en-US" b="0" dirty="0" smtClean="0">
                <a:solidFill>
                  <a:schemeClr val="tx2"/>
                </a:solidFill>
                <a:effectLst/>
              </a:rPr>
              <a:t>  </a:t>
            </a:r>
            <a:endParaRPr lang="de-DE" altLang="en-US" b="0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3140968"/>
            <a:ext cx="4104456" cy="83099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GB" sz="2400" dirty="0">
                <a:hlinkClick r:id="rId2"/>
              </a:rPr>
              <a:t>a.ross@unesco.org</a:t>
            </a:r>
            <a:endParaRPr lang="en-GB" sz="2400" dirty="0"/>
          </a:p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Telephone 33 (0)1 45 68 39 43</a:t>
            </a:r>
          </a:p>
        </p:txBody>
      </p:sp>
    </p:spTree>
    <p:extLst>
      <p:ext uri="{BB962C8B-B14F-4D97-AF65-F5344CB8AC3E}">
        <p14:creationId xmlns:p14="http://schemas.microsoft.com/office/powerpoint/2010/main" xmlns="" val="13062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5561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Calibri"/>
                <a:cs typeface="Calibri"/>
              </a:rPr>
              <a:t>History of cooperation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70000" lnSpcReduction="20000"/>
          </a:bodyPr>
          <a:lstStyle/>
          <a:p>
            <a:r>
              <a:rPr lang="ta-IN" dirty="0" smtClean="0">
                <a:latin typeface="Calibri"/>
                <a:cs typeface="Calibri"/>
              </a:rPr>
              <a:t>R</a:t>
            </a:r>
            <a:r>
              <a:rPr lang="en-US" dirty="0" err="1" smtClean="0">
                <a:latin typeface="Calibri"/>
                <a:cs typeface="Calibri"/>
              </a:rPr>
              <a:t>egional</a:t>
            </a:r>
            <a:r>
              <a:rPr lang="en-US" dirty="0" smtClean="0">
                <a:latin typeface="Calibri"/>
                <a:cs typeface="Calibri"/>
              </a:rPr>
              <a:t> cooperation in the water sector was established in 2000 through </a:t>
            </a:r>
            <a:r>
              <a:rPr lang="ta-IN" dirty="0" smtClean="0">
                <a:latin typeface="Calibri"/>
                <a:cs typeface="Calibri"/>
              </a:rPr>
              <a:t>the</a:t>
            </a:r>
            <a:r>
              <a:rPr lang="en-US" dirty="0" smtClean="0">
                <a:latin typeface="Calibri"/>
                <a:cs typeface="Calibri"/>
              </a:rPr>
              <a:t> Revised Protocol on Shared Watercourses in the Southern Africa Development Community.</a:t>
            </a:r>
            <a:endParaRPr lang="ta-IN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 Of the 15 major river basins which are shared by two or more nations, 11 have a Commission or Technical Committee</a:t>
            </a:r>
            <a:r>
              <a:rPr lang="ta-IN" dirty="0" smtClean="0">
                <a:latin typeface="Calibri"/>
                <a:cs typeface="Calibri"/>
              </a:rPr>
              <a:t>.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r>
              <a:rPr lang="en-US" dirty="0" smtClean="0">
                <a:latin typeface="Calibri"/>
                <a:cs typeface="Calibri"/>
              </a:rPr>
              <a:t>ISARM-SADC became operative in 2007 in a network covering all SADC countries. By 2011 twenty-nine transboundary aquifer systems had been identified and broadly described in the region</a:t>
            </a:r>
            <a:r>
              <a:rPr lang="ta-IN" dirty="0" smtClean="0">
                <a:latin typeface="Calibri"/>
                <a:cs typeface="Calibri"/>
              </a:rPr>
              <a:t>.</a:t>
            </a:r>
            <a:r>
              <a:rPr lang="en-US" dirty="0" smtClean="0">
                <a:latin typeface="Calibri"/>
                <a:cs typeface="Calibri"/>
              </a:rPr>
              <a:t> </a:t>
            </a:r>
          </a:p>
          <a:p>
            <a:r>
              <a:rPr lang="ta-IN" dirty="0" smtClean="0">
                <a:latin typeface="Calibri"/>
                <a:cs typeface="Calibri"/>
              </a:rPr>
              <a:t>R</a:t>
            </a:r>
            <a:r>
              <a:rPr lang="en-US" dirty="0" err="1" smtClean="0">
                <a:latin typeface="Calibri"/>
                <a:cs typeface="Calibri"/>
              </a:rPr>
              <a:t>esolution</a:t>
            </a:r>
            <a:r>
              <a:rPr lang="en-US" dirty="0" smtClean="0">
                <a:latin typeface="Calibri"/>
                <a:cs typeface="Calibri"/>
              </a:rPr>
              <a:t> in 2007 by the African Ministers Council on Water (AMCOW)</a:t>
            </a:r>
            <a:r>
              <a:rPr lang="ta-IN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to ‘promote the </a:t>
            </a:r>
            <a:r>
              <a:rPr lang="en-US" dirty="0" err="1" smtClean="0">
                <a:latin typeface="Calibri"/>
                <a:cs typeface="Calibri"/>
              </a:rPr>
              <a:t>institutionalisation</a:t>
            </a:r>
            <a:r>
              <a:rPr lang="en-US" dirty="0" smtClean="0">
                <a:latin typeface="Calibri"/>
                <a:cs typeface="Calibri"/>
              </a:rPr>
              <a:t> of groundwater management by river basin </a:t>
            </a:r>
            <a:r>
              <a:rPr lang="en-US" dirty="0" err="1" smtClean="0">
                <a:latin typeface="Calibri"/>
                <a:cs typeface="Calibri"/>
              </a:rPr>
              <a:t>organisations</a:t>
            </a:r>
            <a:r>
              <a:rPr lang="en-US" dirty="0" smtClean="0">
                <a:latin typeface="Calibri"/>
                <a:cs typeface="Calibri"/>
              </a:rPr>
              <a:t>. </a:t>
            </a:r>
          </a:p>
          <a:p>
            <a:r>
              <a:rPr lang="en-US" dirty="0" smtClean="0">
                <a:cs typeface="Calibri"/>
              </a:rPr>
              <a:t>In 2007, the ORASECOM became the first river basin commission in SADC to establish a Groundwater Technical Committee. </a:t>
            </a:r>
          </a:p>
          <a:p>
            <a:r>
              <a:rPr lang="en-US" dirty="0" smtClean="0">
                <a:latin typeface="Calibri"/>
                <a:cs typeface="Calibri"/>
              </a:rPr>
              <a:t>In 2008 the ISARM-SADC decided on the Kalahari-Karoo aquifer system as the first pilot area in which to test transboundary aquifer management principles</a:t>
            </a:r>
            <a:r>
              <a:rPr lang="ta-IN" dirty="0" smtClean="0">
                <a:latin typeface="Calibri"/>
                <a:cs typeface="Calibri"/>
              </a:rPr>
              <a:t>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600" dirty="0" smtClean="0"/>
              <a:t>Context - importance of groundwater resources and management challenges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GB" altLang="en-US" sz="2400" dirty="0" smtClean="0"/>
              <a:t>GW supplies most of the worlds unfrozen freshwater</a:t>
            </a:r>
          </a:p>
          <a:p>
            <a:pPr>
              <a:defRPr/>
            </a:pPr>
            <a:r>
              <a:rPr lang="en-GB" altLang="en-US" sz="2400" dirty="0" smtClean="0"/>
              <a:t>2.5 billion people depend solely on GW for their daily needs</a:t>
            </a:r>
          </a:p>
          <a:p>
            <a:pPr>
              <a:defRPr/>
            </a:pPr>
            <a:r>
              <a:rPr lang="en-GB" altLang="en-US" sz="2400" dirty="0" smtClean="0"/>
              <a:t>Groundwater has a number of special features</a:t>
            </a:r>
          </a:p>
          <a:p>
            <a:pPr lvl="1">
              <a:defRPr/>
            </a:pPr>
            <a:r>
              <a:rPr lang="en-GB" altLang="en-US" sz="2000" dirty="0" smtClean="0"/>
              <a:t>Invisibility, Information gaps, difficulties and costs of monitoring, weakness of institutions, inadequacy of infrastructure and tools, finance, lack of </a:t>
            </a:r>
            <a:r>
              <a:rPr lang="en-GB" altLang="en-US" sz="2000" dirty="0" err="1" smtClean="0"/>
              <a:t>transboundary</a:t>
            </a:r>
            <a:r>
              <a:rPr lang="en-GB" altLang="en-US" sz="2000" dirty="0" smtClean="0"/>
              <a:t> governance models</a:t>
            </a:r>
          </a:p>
          <a:p>
            <a:pPr>
              <a:defRPr/>
            </a:pPr>
            <a:r>
              <a:rPr lang="en-GB" altLang="en-US" sz="2400" dirty="0" smtClean="0"/>
              <a:t>Issues and challenges include</a:t>
            </a:r>
          </a:p>
          <a:p>
            <a:pPr lvl="1">
              <a:defRPr/>
            </a:pPr>
            <a:r>
              <a:rPr lang="en-GB" altLang="en-US" sz="2000" dirty="0" smtClean="0"/>
              <a:t>Overexploitation, risks of pollution, weak or absent regulation, decision-making under uncertainty and risk, achieving groundwater security under hydrological scarcity,  impacts of climate change and globalization</a:t>
            </a:r>
          </a:p>
          <a:p>
            <a:pPr marL="0" indent="0">
              <a:buFontTx/>
              <a:buNone/>
              <a:defRPr/>
            </a:pPr>
            <a:endParaRPr lang="en-GB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65574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23057"/>
            <a:ext cx="8229600" cy="936104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/>
              <a:t>International Hydrological </a:t>
            </a:r>
            <a:r>
              <a:rPr lang="en-US" altLang="en-US" sz="4000" dirty="0" err="1"/>
              <a:t>Programme</a:t>
            </a:r>
            <a:endParaRPr lang="en-US" altLang="en-US" sz="4000" dirty="0"/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552" y="1052736"/>
            <a:ext cx="8229600" cy="36004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400" dirty="0" smtClean="0"/>
              <a:t>The </a:t>
            </a:r>
            <a:r>
              <a:rPr lang="en-US" altLang="en-US" sz="2400" dirty="0"/>
              <a:t>only global intergovernmental scientific </a:t>
            </a:r>
            <a:r>
              <a:rPr lang="en-US" altLang="en-US" sz="2400" dirty="0" err="1"/>
              <a:t>programme</a:t>
            </a:r>
            <a:r>
              <a:rPr lang="en-US" altLang="en-US" sz="2400" dirty="0"/>
              <a:t> on water resources in the UN </a:t>
            </a:r>
            <a:r>
              <a:rPr lang="en-US" altLang="en-US" sz="2400" dirty="0" smtClean="0"/>
              <a:t>system</a:t>
            </a:r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400" dirty="0"/>
              <a:t>Created in 1975 after the International Hydrological </a:t>
            </a:r>
            <a:r>
              <a:rPr lang="en-US" altLang="en-US" sz="2400" dirty="0" smtClean="0"/>
              <a:t>Decade</a:t>
            </a:r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400" dirty="0"/>
              <a:t>6 year phases, one unifying theme 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400" dirty="0"/>
              <a:t>Member States define needs and plans of phases 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400" dirty="0"/>
              <a:t>Growing emphasis on management and social </a:t>
            </a:r>
            <a:r>
              <a:rPr lang="en-US" altLang="en-US" sz="2400" dirty="0" smtClean="0"/>
              <a:t>aspects</a:t>
            </a:r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400" dirty="0"/>
              <a:t>Focus on gender equality and Africa</a:t>
            </a:r>
          </a:p>
        </p:txBody>
      </p:sp>
    </p:spTree>
    <p:extLst>
      <p:ext uri="{BB962C8B-B14F-4D97-AF65-F5344CB8AC3E}">
        <p14:creationId xmlns:p14="http://schemas.microsoft.com/office/powerpoint/2010/main" xmlns="" val="4280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2657"/>
            <a:ext cx="8229600" cy="149932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en-US" sz="3600" dirty="0" err="1"/>
              <a:t>UNESCO‘s</a:t>
            </a:r>
            <a:r>
              <a:rPr lang="de-DE" altLang="en-US" sz="3600" dirty="0"/>
              <a:t> </a:t>
            </a:r>
            <a:r>
              <a:rPr lang="de-DE" altLang="en-US" sz="3600" dirty="0" err="1"/>
              <a:t>water</a:t>
            </a:r>
            <a:r>
              <a:rPr lang="de-DE" altLang="en-US" sz="3600" dirty="0"/>
              <a:t> </a:t>
            </a:r>
            <a:r>
              <a:rPr lang="de-DE" altLang="en-US" sz="3600" dirty="0" err="1" smtClean="0"/>
              <a:t>family</a:t>
            </a:r>
            <a:endParaRPr lang="de-DE" altLang="en-US" sz="3600" dirty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7679" y="1412776"/>
            <a:ext cx="8748712" cy="4291837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defRPr/>
            </a:pPr>
            <a:r>
              <a:rPr lang="de-DE" altLang="en-US" sz="2000" dirty="0"/>
              <a:t>UNESCO-IHP</a:t>
            </a:r>
          </a:p>
          <a:p>
            <a:pPr eaLnBrk="1" hangingPunct="1">
              <a:defRPr/>
            </a:pPr>
            <a:r>
              <a:rPr lang="de-DE" altLang="en-US" sz="2000" dirty="0"/>
              <a:t>UNESCO-IHE </a:t>
            </a:r>
          </a:p>
          <a:p>
            <a:pPr eaLnBrk="1" hangingPunct="1">
              <a:defRPr/>
            </a:pPr>
            <a:r>
              <a:rPr lang="de-DE" altLang="en-US" sz="2000" dirty="0"/>
              <a:t>UN WWAP</a:t>
            </a:r>
          </a:p>
          <a:p>
            <a:pPr eaLnBrk="1" hangingPunct="1">
              <a:defRPr/>
            </a:pPr>
            <a:endParaRPr lang="de-DE" altLang="en-US" sz="2000" dirty="0"/>
          </a:p>
          <a:p>
            <a:pPr eaLnBrk="1" hangingPunct="1">
              <a:defRPr/>
            </a:pPr>
            <a:r>
              <a:rPr lang="de-DE" altLang="en-US" sz="2000" dirty="0"/>
              <a:t>UNESCO regional </a:t>
            </a:r>
            <a:r>
              <a:rPr lang="de-DE" altLang="en-US" sz="2000" dirty="0" err="1" smtClean="0"/>
              <a:t>offices</a:t>
            </a:r>
            <a:r>
              <a:rPr lang="de-DE" altLang="en-US" sz="2000" dirty="0" smtClean="0"/>
              <a:t> </a:t>
            </a:r>
          </a:p>
          <a:p>
            <a:pPr eaLnBrk="1" hangingPunct="1">
              <a:defRPr/>
            </a:pPr>
            <a:r>
              <a:rPr lang="de-DE" altLang="en-US" sz="2000" dirty="0" smtClean="0"/>
              <a:t>UNESCO national </a:t>
            </a:r>
            <a:r>
              <a:rPr lang="de-DE" altLang="en-US" sz="2000" dirty="0" err="1" smtClean="0"/>
              <a:t>commissions</a:t>
            </a:r>
            <a:endParaRPr lang="de-DE" altLang="en-US" sz="2000" dirty="0" smtClean="0"/>
          </a:p>
          <a:p>
            <a:pPr marL="0" indent="0" eaLnBrk="1" hangingPunct="1">
              <a:buNone/>
              <a:defRPr/>
            </a:pPr>
            <a:r>
              <a:rPr lang="de-DE" altLang="en-US" sz="2000" dirty="0"/>
              <a:t> </a:t>
            </a:r>
            <a:r>
              <a:rPr lang="de-DE" altLang="en-US" sz="2000" dirty="0" smtClean="0"/>
              <a:t>     IHP </a:t>
            </a:r>
            <a:r>
              <a:rPr lang="de-DE" altLang="en-US" sz="2000" dirty="0"/>
              <a:t>national </a:t>
            </a:r>
            <a:r>
              <a:rPr lang="de-DE" altLang="en-US" sz="2000" dirty="0" err="1"/>
              <a:t>committees</a:t>
            </a:r>
            <a:endParaRPr lang="de-DE" altLang="en-US" sz="2000" dirty="0"/>
          </a:p>
          <a:p>
            <a:pPr eaLnBrk="1" hangingPunct="1">
              <a:defRPr/>
            </a:pPr>
            <a:r>
              <a:rPr lang="de-DE" altLang="en-US" sz="2000" dirty="0" err="1"/>
              <a:t>Category</a:t>
            </a:r>
            <a:r>
              <a:rPr lang="de-DE" altLang="en-US" sz="2000" dirty="0"/>
              <a:t> 2 </a:t>
            </a:r>
            <a:r>
              <a:rPr lang="de-DE" altLang="en-US" sz="2000" dirty="0" err="1" smtClean="0"/>
              <a:t>centres</a:t>
            </a:r>
            <a:r>
              <a:rPr lang="de-DE" altLang="en-US" sz="2000" dirty="0" smtClean="0"/>
              <a:t>, IGRAC</a:t>
            </a:r>
            <a:endParaRPr lang="de-DE" altLang="en-US" sz="2000" dirty="0"/>
          </a:p>
          <a:p>
            <a:pPr eaLnBrk="1" hangingPunct="1">
              <a:defRPr/>
            </a:pPr>
            <a:r>
              <a:rPr lang="de-DE" altLang="en-US" sz="2000" dirty="0" err="1"/>
              <a:t>Academia</a:t>
            </a:r>
            <a:r>
              <a:rPr lang="de-DE" altLang="en-US" sz="2000" dirty="0"/>
              <a:t>: UNESCO </a:t>
            </a:r>
            <a:r>
              <a:rPr lang="de-DE" altLang="en-US" sz="2000" dirty="0" err="1" smtClean="0"/>
              <a:t>chairs</a:t>
            </a:r>
            <a:r>
              <a:rPr lang="de-DE" altLang="en-US" sz="2000" dirty="0" smtClean="0"/>
              <a:t>,</a:t>
            </a:r>
          </a:p>
          <a:p>
            <a:pPr marL="0" indent="0" eaLnBrk="1" hangingPunct="1">
              <a:buNone/>
              <a:defRPr/>
            </a:pPr>
            <a:r>
              <a:rPr lang="de-DE" altLang="en-US" sz="2000" dirty="0" smtClean="0"/>
              <a:t>      </a:t>
            </a:r>
            <a:r>
              <a:rPr lang="de-DE" altLang="en-US" sz="2000" dirty="0" err="1" smtClean="0"/>
              <a:t>research</a:t>
            </a:r>
            <a:r>
              <a:rPr lang="de-DE" altLang="en-US" sz="2000" dirty="0" smtClean="0"/>
              <a:t> </a:t>
            </a:r>
            <a:r>
              <a:rPr lang="de-DE" altLang="en-US" sz="1900" dirty="0" err="1"/>
              <a:t>institutes</a:t>
            </a:r>
            <a:r>
              <a:rPr lang="de-DE" altLang="en-US" sz="1900" dirty="0"/>
              <a:t>, </a:t>
            </a:r>
            <a:r>
              <a:rPr lang="de-DE" altLang="en-US" sz="1900" dirty="0" err="1" smtClean="0"/>
              <a:t>universities</a:t>
            </a:r>
            <a:endParaRPr lang="de-DE" altLang="en-US" sz="1900" dirty="0" smtClean="0"/>
          </a:p>
          <a:p>
            <a:pPr marL="0" indent="0" eaLnBrk="1" hangingPunct="1">
              <a:buNone/>
              <a:defRPr/>
            </a:pPr>
            <a:endParaRPr lang="de-DE" altLang="en-US" sz="1900" dirty="0" smtClean="0"/>
          </a:p>
          <a:p>
            <a:pPr marL="0" indent="0" eaLnBrk="1" hangingPunct="1">
              <a:buNone/>
              <a:defRPr/>
            </a:pP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UNESCO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unique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network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support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transboundary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water</a:t>
            </a:r>
            <a:r>
              <a:rPr lang="de-DE" alt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diplomacy</a:t>
            </a:r>
            <a:endParaRPr lang="de-DE" altLang="en-US" sz="2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226" y="1556792"/>
            <a:ext cx="5148064" cy="295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42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665"/>
            <a:ext cx="8229600" cy="1719411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4000" dirty="0" smtClean="0"/>
              <a:t>IHP VII and VIII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784"/>
            <a:ext cx="8229600" cy="424847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rgbClr val="877863"/>
              </a:buClr>
              <a:defRPr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</a:rPr>
              <a:t>IHP VII (2008-2013): </a:t>
            </a:r>
            <a:r>
              <a:rPr lang="en-US" altLang="en-US" sz="2800" dirty="0"/>
              <a:t>Water dependencies: Systems under Stress and Societal Responses</a:t>
            </a:r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877863"/>
              </a:buClr>
              <a:defRPr/>
            </a:pPr>
            <a:r>
              <a:rPr lang="en-US" altLang="en-US" sz="2800" dirty="0"/>
              <a:t>Groundwater resources activities</a:t>
            </a:r>
          </a:p>
          <a:p>
            <a:pPr lvl="1">
              <a:lnSpc>
                <a:spcPct val="90000"/>
              </a:lnSpc>
              <a:buClr>
                <a:srgbClr val="877863"/>
              </a:buClr>
              <a:defRPr/>
            </a:pPr>
            <a:r>
              <a:rPr lang="en-US" altLang="en-US" sz="2200" dirty="0" err="1">
                <a:solidFill>
                  <a:schemeClr val="accent6">
                    <a:lumMod val="75000"/>
                  </a:schemeClr>
                </a:solidFill>
              </a:rPr>
              <a:t>Transboundary</a:t>
            </a:r>
            <a:r>
              <a:rPr lang="en-US" altLang="en-US" sz="2200" dirty="0">
                <a:solidFill>
                  <a:schemeClr val="accent6">
                    <a:lumMod val="75000"/>
                  </a:schemeClr>
                </a:solidFill>
              </a:rPr>
              <a:t> Aquifers Management (ISARM); </a:t>
            </a:r>
            <a:r>
              <a:rPr lang="en-US" altLang="en-US" sz="2200" dirty="0"/>
              <a:t>Global Hydrogeological Map (WHYMAP); Groundwater and Climate Change (GRAPHIC); Groundwater for Emergency Situations (GWES); GEF projects executed by UNESCO – regional and </a:t>
            </a:r>
            <a:r>
              <a:rPr lang="en-US" altLang="en-US" sz="2200" dirty="0" smtClean="0"/>
              <a:t>global</a:t>
            </a:r>
          </a:p>
          <a:p>
            <a:pPr lvl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200" dirty="0"/>
          </a:p>
          <a:p>
            <a:pPr>
              <a:lnSpc>
                <a:spcPct val="90000"/>
              </a:lnSpc>
              <a:spcBef>
                <a:spcPct val="40000"/>
              </a:spcBef>
              <a:buClr>
                <a:srgbClr val="877863"/>
              </a:buClr>
              <a:defRPr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</a:rPr>
              <a:t>IHP VIII (2014- </a:t>
            </a:r>
            <a:r>
              <a:rPr lang="en-US" altLang="en-US" sz="2800" dirty="0" smtClean="0">
                <a:solidFill>
                  <a:schemeClr val="accent6">
                    <a:lumMod val="75000"/>
                  </a:schemeClr>
                </a:solidFill>
              </a:rPr>
              <a:t>2021):</a:t>
            </a:r>
            <a:r>
              <a:rPr lang="en-US" altLang="en-US" sz="2800" dirty="0" smtClean="0"/>
              <a:t> </a:t>
            </a:r>
            <a:r>
              <a:rPr lang="en-US" altLang="en-US" sz="2800" dirty="0">
                <a:sym typeface="Wingdings" pitchFamily="2" charset="2"/>
              </a:rPr>
              <a:t>“Water Security: Responses to Local, Regional, and Global Challenges”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rgbClr val="877863"/>
              </a:buClr>
              <a:defRPr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</a:rPr>
              <a:t>Includes a separate GW component:</a:t>
            </a:r>
            <a:r>
              <a:rPr lang="en-US" altLang="en-US" sz="2800" dirty="0"/>
              <a:t>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  <a:buClr>
                <a:srgbClr val="877863"/>
              </a:buClr>
              <a:defRPr/>
            </a:pPr>
            <a:r>
              <a:rPr lang="en-US" altLang="en-US" sz="2200" dirty="0"/>
              <a:t>Sustainable groundwater management, managed aquifer recharge, impacts of climate change on aquifers, groundwater quality protection, </a:t>
            </a:r>
            <a:r>
              <a:rPr lang="en-US" altLang="en-US" sz="2200" dirty="0" err="1">
                <a:solidFill>
                  <a:schemeClr val="accent6">
                    <a:lumMod val="75000"/>
                  </a:schemeClr>
                </a:solidFill>
              </a:rPr>
              <a:t>transboundary</a:t>
            </a:r>
            <a:r>
              <a:rPr lang="en-US" altLang="en-US" sz="2200" dirty="0">
                <a:solidFill>
                  <a:schemeClr val="accent6">
                    <a:lumMod val="75000"/>
                  </a:schemeClr>
                </a:solidFill>
              </a:rPr>
              <a:t> aquifer management</a:t>
            </a:r>
          </a:p>
          <a:p>
            <a:pPr lvl="1"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2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rgbClr val="877863"/>
              </a:buClr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8237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260600" y="6777038"/>
            <a:ext cx="569912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GB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725" y="5938838"/>
            <a:ext cx="15255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1"/>
          <p:cNvSpPr>
            <a:spLocks/>
          </p:cNvSpPr>
          <p:nvPr/>
        </p:nvSpPr>
        <p:spPr bwMode="auto">
          <a:xfrm>
            <a:off x="179513" y="152400"/>
            <a:ext cx="7704855" cy="382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/>
          <a:lstStyle/>
          <a:p>
            <a:pPr algn="ctr"/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sym typeface="Trebuchet MS" pitchFamily="34" charset="0"/>
              </a:rPr>
              <a:t>ISARM, TWAP and GGRETA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Slide Number Placeholder 12"/>
          <p:cNvSpPr txBox="1">
            <a:spLocks/>
          </p:cNvSpPr>
          <p:nvPr/>
        </p:nvSpPr>
        <p:spPr bwMode="auto">
          <a:xfrm>
            <a:off x="8697913" y="6483350"/>
            <a:ext cx="26035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A449DD8-133F-46C3-AA22-D52B08A7B1FF}" type="slidenum">
              <a:rPr lang="en-US" altLang="en-US" sz="1400" b="1">
                <a:solidFill>
                  <a:srgbClr val="0070C0"/>
                </a:solidFill>
              </a:rPr>
              <a:pPr/>
              <a:t>7</a:t>
            </a:fld>
            <a:endParaRPr lang="en-US" altLang="en-US" sz="1400" b="1">
              <a:solidFill>
                <a:srgbClr val="0070C0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35016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Where does GGRETA come from?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ISARM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Wingdings"/>
                <a:cs typeface="Wingdings"/>
              </a:rPr>
              <a:t>    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TWAP    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Wingdings"/>
                <a:cs typeface="Trebuchet MS"/>
              </a:rPr>
              <a:t>   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GGRETA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ISARM: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International Shared Aquifers Resources Management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Inventory of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Transboundary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 Aquifers (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TBAs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) 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TWAP:</a:t>
            </a:r>
          </a:p>
          <a:p>
            <a:pPr lvl="1"/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Transboundary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 waters assessment program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Follow up of ISARM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Global assessment of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TBAs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+mj-lt"/>
              <a:cs typeface="Trebuchet MS"/>
            </a:endParaRP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GGRETA: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Groundwater Governance of </a:t>
            </a:r>
          </a:p>
          <a:p>
            <a:pPr marL="457176" lvl="1" indent="0"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     Resources in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Transboundary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 Aquifers 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rebuchet MS"/>
              </a:rPr>
              <a:t>In-depth assessment of TBA case studies</a:t>
            </a:r>
          </a:p>
          <a:p>
            <a:endParaRPr lang="en-US" sz="2000" dirty="0">
              <a:latin typeface="+mj-lt"/>
              <a:cs typeface="Trebuchet MS"/>
            </a:endParaRPr>
          </a:p>
        </p:txBody>
      </p:sp>
      <p:pic>
        <p:nvPicPr>
          <p:cNvPr id="11" name="Picture 4" descr="TBA-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263" y="3429000"/>
            <a:ext cx="4191000" cy="221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2051720" y="1363626"/>
            <a:ext cx="489204" cy="24231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flipV="1">
            <a:off x="3475783" y="1344197"/>
            <a:ext cx="489204" cy="26174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5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627" y="1441474"/>
            <a:ext cx="4537075" cy="385973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defRPr/>
            </a:pPr>
            <a:endParaRPr lang="de-DE" altLang="en-US" sz="2400" dirty="0"/>
          </a:p>
          <a:p>
            <a:pPr eaLnBrk="1" hangingPunct="1">
              <a:defRPr/>
            </a:pPr>
            <a:r>
              <a:rPr lang="de-DE" altLang="en-US" sz="2400" dirty="0">
                <a:solidFill>
                  <a:schemeClr val="accent6">
                    <a:lumMod val="75000"/>
                  </a:schemeClr>
                </a:solidFill>
              </a:rPr>
              <a:t>Level </a:t>
            </a:r>
            <a:r>
              <a:rPr lang="de-DE" altLang="en-US" sz="2400" dirty="0" smtClean="0">
                <a:solidFill>
                  <a:schemeClr val="accent6">
                    <a:lumMod val="75000"/>
                  </a:schemeClr>
                </a:solidFill>
              </a:rPr>
              <a:t>1 (TWAP)</a:t>
            </a:r>
          </a:p>
          <a:p>
            <a:pPr eaLnBrk="1" hangingPunct="1">
              <a:defRPr/>
            </a:pPr>
            <a:r>
              <a:rPr lang="de-DE" altLang="en-US" sz="2400" dirty="0" smtClean="0"/>
              <a:t>global </a:t>
            </a:r>
            <a:r>
              <a:rPr lang="de-DE" altLang="en-US" sz="2400" dirty="0" err="1" smtClean="0"/>
              <a:t>baseline</a:t>
            </a:r>
            <a:r>
              <a:rPr lang="de-DE" altLang="en-US" sz="2400" dirty="0" smtClean="0"/>
              <a:t> </a:t>
            </a:r>
          </a:p>
          <a:p>
            <a:pPr marL="0" indent="0" eaLnBrk="1" hangingPunct="1">
              <a:buNone/>
              <a:defRPr/>
            </a:pPr>
            <a:r>
              <a:rPr lang="de-DE" altLang="en-US" sz="2400" dirty="0" smtClean="0"/>
              <a:t>     </a:t>
            </a:r>
            <a:r>
              <a:rPr lang="de-DE" altLang="en-US" sz="2400" dirty="0" err="1" smtClean="0"/>
              <a:t>assessment</a:t>
            </a:r>
            <a:endParaRPr lang="de-DE" altLang="en-US" sz="2400" dirty="0"/>
          </a:p>
          <a:p>
            <a:pPr eaLnBrk="1" hangingPunct="1">
              <a:defRPr/>
            </a:pPr>
            <a:endParaRPr lang="de-DE" altLang="en-US" sz="2400" dirty="0"/>
          </a:p>
          <a:p>
            <a:pPr eaLnBrk="1" hangingPunct="1">
              <a:defRPr/>
            </a:pPr>
            <a:endParaRPr lang="de-DE" alt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de-DE" alt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de-DE" altLang="en-US" sz="2400" dirty="0" smtClean="0">
                <a:solidFill>
                  <a:schemeClr val="accent6">
                    <a:lumMod val="75000"/>
                  </a:schemeClr>
                </a:solidFill>
              </a:rPr>
              <a:t>Level 2 (GGRETA)</a:t>
            </a:r>
            <a:r>
              <a:rPr lang="de-DE" altLang="en-US" sz="2400" dirty="0" smtClean="0"/>
              <a:t>: </a:t>
            </a:r>
          </a:p>
          <a:p>
            <a:pPr>
              <a:defRPr/>
            </a:pPr>
            <a:r>
              <a:rPr lang="de-DE" altLang="en-US" sz="2400" dirty="0" smtClean="0"/>
              <a:t>in-</a:t>
            </a:r>
            <a:r>
              <a:rPr lang="de-DE" altLang="en-US" sz="2400" dirty="0" err="1" smtClean="0"/>
              <a:t>depth</a:t>
            </a:r>
            <a:r>
              <a:rPr lang="de-DE" altLang="en-US" sz="2400" dirty="0" smtClean="0"/>
              <a:t> </a:t>
            </a:r>
            <a:r>
              <a:rPr lang="de-DE" altLang="en-US" sz="2400" dirty="0" err="1" smtClean="0"/>
              <a:t>assessment</a:t>
            </a:r>
            <a:r>
              <a:rPr lang="de-DE" altLang="en-US" sz="2400" dirty="0" smtClean="0"/>
              <a:t> in </a:t>
            </a:r>
          </a:p>
          <a:p>
            <a:pPr marL="0" indent="0">
              <a:buNone/>
              <a:defRPr/>
            </a:pPr>
            <a:r>
              <a:rPr lang="de-DE" altLang="en-US" sz="2400" dirty="0"/>
              <a:t> </a:t>
            </a:r>
            <a:r>
              <a:rPr lang="de-DE" altLang="en-US" sz="2400" dirty="0" smtClean="0"/>
              <a:t>    </a:t>
            </a:r>
            <a:r>
              <a:rPr lang="de-DE" altLang="en-US" sz="2400" dirty="0" err="1" smtClean="0"/>
              <a:t>pilot</a:t>
            </a:r>
            <a:r>
              <a:rPr lang="de-DE" altLang="en-US" sz="2400" dirty="0" smtClean="0"/>
              <a:t> TBAs </a:t>
            </a:r>
            <a:r>
              <a:rPr lang="de-DE" altLang="en-US" sz="2400" dirty="0"/>
              <a:t>(</a:t>
            </a:r>
            <a:r>
              <a:rPr lang="de-DE" altLang="en-US" sz="2400" dirty="0" err="1"/>
              <a:t>case</a:t>
            </a:r>
            <a:r>
              <a:rPr lang="de-DE" altLang="en-US" sz="2400" dirty="0"/>
              <a:t> </a:t>
            </a:r>
            <a:r>
              <a:rPr lang="de-DE" altLang="en-US" sz="2400" dirty="0" err="1"/>
              <a:t>studies</a:t>
            </a:r>
            <a:r>
              <a:rPr lang="de-DE" altLang="en-US" sz="2400" dirty="0"/>
              <a:t>) </a:t>
            </a:r>
          </a:p>
        </p:txBody>
      </p:sp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250850" y="281310"/>
            <a:ext cx="8497887" cy="10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de-DE" altLang="en-US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The </a:t>
            </a:r>
            <a:r>
              <a:rPr lang="de-DE" altLang="en-US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assessment</a:t>
            </a:r>
            <a:r>
              <a:rPr lang="de-DE" altLang="en-US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de-DE" altLang="en-US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of </a:t>
            </a:r>
            <a:r>
              <a:rPr lang="de-DE" altLang="en-US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Transboundary</a:t>
            </a:r>
            <a:r>
              <a:rPr lang="de-DE" altLang="en-US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de-DE" altLang="en-US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Aquifers</a:t>
            </a:r>
            <a:r>
              <a:rPr lang="de-DE" altLang="en-US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de-DE" altLang="en-US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is</a:t>
            </a:r>
            <a:r>
              <a:rPr lang="de-DE" altLang="en-US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de-DE" altLang="en-US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being</a:t>
            </a:r>
            <a:r>
              <a:rPr lang="de-DE" altLang="en-US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de-DE" altLang="en-US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carried</a:t>
            </a:r>
            <a:r>
              <a:rPr lang="de-DE" altLang="en-US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de-DE" altLang="en-US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out at 2 </a:t>
            </a:r>
            <a:r>
              <a:rPr lang="de-DE" altLang="en-US" dirty="0" err="1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levels</a:t>
            </a:r>
            <a:r>
              <a:rPr lang="de-DE" altLang="en-US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:</a:t>
            </a:r>
          </a:p>
        </p:txBody>
      </p:sp>
      <p:sp>
        <p:nvSpPr>
          <p:cNvPr id="460811" name="Rectangle 11"/>
          <p:cNvSpPr>
            <a:spLocks noChangeArrowheads="1"/>
          </p:cNvSpPr>
          <p:nvPr/>
        </p:nvSpPr>
        <p:spPr bwMode="auto">
          <a:xfrm>
            <a:off x="3491880" y="1508651"/>
            <a:ext cx="4963136" cy="208756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de-DE" altLang="en-US" sz="100" dirty="0"/>
          </a:p>
          <a:p>
            <a:pPr>
              <a:defRPr/>
            </a:pP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Data at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level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of national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segments</a:t>
            </a:r>
            <a:endParaRPr lang="de-DE" altLang="en-US" sz="2000" dirty="0" smtClean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Reduced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set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of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indicators</a:t>
            </a:r>
            <a:endParaRPr lang="de-DE" altLang="en-US" sz="20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Covering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166 TBAs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and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43 SIDS</a:t>
            </a:r>
          </a:p>
          <a:p>
            <a:pPr>
              <a:defRPr/>
            </a:pP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Funded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by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the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GEF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and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partner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co-financing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contributions</a:t>
            </a:r>
            <a:endParaRPr lang="de-DE" altLang="en-US" sz="20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60815" name="Rectangle 15"/>
          <p:cNvSpPr>
            <a:spLocks noChangeArrowheads="1"/>
          </p:cNvSpPr>
          <p:nvPr/>
        </p:nvSpPr>
        <p:spPr bwMode="auto">
          <a:xfrm>
            <a:off x="3517873" y="3861691"/>
            <a:ext cx="4963545" cy="2015581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de-DE" altLang="en-US" sz="100" dirty="0"/>
          </a:p>
          <a:p>
            <a:pPr>
              <a:defRPr/>
            </a:pP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Spatially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and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temporally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differentiated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data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(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maps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, time </a:t>
            </a: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series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)</a:t>
            </a:r>
          </a:p>
          <a:p>
            <a:pPr>
              <a:defRPr/>
            </a:pPr>
            <a:r>
              <a:rPr lang="de-DE" altLang="en-US" sz="20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Full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set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of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indicators</a:t>
            </a:r>
            <a:endParaRPr lang="de-DE" altLang="en-US" sz="20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Applied in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three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selected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TBAs:</a:t>
            </a:r>
          </a:p>
          <a:p>
            <a:pPr>
              <a:defRPr/>
            </a:pP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Funded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err="1">
                <a:solidFill>
                  <a:schemeClr val="accent1">
                    <a:lumMod val="75000"/>
                  </a:schemeClr>
                </a:solidFill>
                <a:effectLst/>
              </a:rPr>
              <a:t>by</a:t>
            </a:r>
            <a:r>
              <a:rPr lang="de-DE" altLang="en-US" sz="2000" dirty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de-DE" altLang="en-US" sz="20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SADC</a:t>
            </a:r>
            <a:endParaRPr lang="de-DE" altLang="en-US" sz="200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7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6849" y="476673"/>
            <a:ext cx="8229600" cy="1152128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altLang="en-US" sz="2800" dirty="0"/>
              <a:t>UN GA Resolution on </a:t>
            </a:r>
            <a:r>
              <a:rPr lang="de-DE" altLang="en-US" sz="2800" dirty="0" err="1"/>
              <a:t>the</a:t>
            </a:r>
            <a:r>
              <a:rPr lang="de-DE" altLang="en-US" sz="2800" dirty="0"/>
              <a:t> </a:t>
            </a:r>
            <a:r>
              <a:rPr lang="de-DE" altLang="en-US" sz="2800" dirty="0" smtClean="0"/>
              <a:t>Law </a:t>
            </a:r>
            <a:r>
              <a:rPr lang="de-DE" altLang="en-US" sz="2800" dirty="0"/>
              <a:t>of </a:t>
            </a:r>
            <a:r>
              <a:rPr lang="de-DE" altLang="en-US" sz="2800" dirty="0" err="1" smtClean="0"/>
              <a:t>Transboundary</a:t>
            </a:r>
            <a:r>
              <a:rPr lang="de-DE" altLang="en-US" sz="2800" dirty="0" smtClean="0"/>
              <a:t> </a:t>
            </a:r>
            <a:r>
              <a:rPr lang="de-DE" altLang="en-US" sz="2800" dirty="0" err="1"/>
              <a:t>Aquifers</a:t>
            </a:r>
            <a:endParaRPr lang="de-DE" altLang="en-US" sz="2800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84784"/>
            <a:ext cx="6048671" cy="4421919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r>
              <a:rPr lang="en-US" altLang="en-US" sz="2000" dirty="0">
                <a:solidFill>
                  <a:schemeClr val="tx2"/>
                </a:solidFill>
              </a:rPr>
              <a:t>In December 2008, the UN </a:t>
            </a:r>
            <a:r>
              <a:rPr lang="en-US" altLang="en-US" sz="2000" dirty="0" smtClean="0">
                <a:solidFill>
                  <a:schemeClr val="tx2"/>
                </a:solidFill>
              </a:rPr>
              <a:t>General Assembly </a:t>
            </a:r>
            <a:r>
              <a:rPr lang="en-US" altLang="en-US" sz="2000" dirty="0">
                <a:solidFill>
                  <a:schemeClr val="tx2"/>
                </a:solidFill>
              </a:rPr>
              <a:t>adopted the </a:t>
            </a:r>
            <a:r>
              <a:rPr lang="en-US" altLang="en-US" sz="2000" dirty="0" smtClean="0">
                <a:solidFill>
                  <a:schemeClr val="tx2"/>
                </a:solidFill>
              </a:rPr>
              <a:t>Resolution </a:t>
            </a:r>
            <a:r>
              <a:rPr lang="en-US" altLang="en-US" sz="2000" dirty="0">
                <a:solidFill>
                  <a:schemeClr val="tx2"/>
                </a:solidFill>
              </a:rPr>
              <a:t>(A/RES/63/124) on the </a:t>
            </a:r>
            <a:br>
              <a:rPr lang="en-US" altLang="en-US" sz="2000" dirty="0">
                <a:solidFill>
                  <a:schemeClr val="tx2"/>
                </a:solidFill>
              </a:rPr>
            </a:br>
            <a:r>
              <a:rPr lang="en-US" altLang="en-US" sz="2000" dirty="0">
                <a:solidFill>
                  <a:schemeClr val="tx2"/>
                </a:solidFill>
              </a:rPr>
              <a:t>‘Law of </a:t>
            </a:r>
            <a:r>
              <a:rPr lang="en-US" altLang="en-US" sz="2000" dirty="0" err="1">
                <a:solidFill>
                  <a:schemeClr val="tx2"/>
                </a:solidFill>
              </a:rPr>
              <a:t>Transboundary</a:t>
            </a:r>
            <a:r>
              <a:rPr lang="en-US" altLang="en-US" sz="2000" dirty="0">
                <a:solidFill>
                  <a:schemeClr val="tx2"/>
                </a:solidFill>
              </a:rPr>
              <a:t> Aquifers'. </a:t>
            </a:r>
            <a:endParaRPr lang="en-US" altLang="en-US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endParaRPr lang="de-DE" altLang="en-US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r>
              <a:rPr lang="de-DE" altLang="en-US" sz="2000" dirty="0">
                <a:solidFill>
                  <a:schemeClr val="tx2"/>
                </a:solidFill>
              </a:rPr>
              <a:t>Legal Framework </a:t>
            </a:r>
            <a:r>
              <a:rPr lang="de-DE" altLang="en-US" sz="2000" dirty="0" err="1">
                <a:solidFill>
                  <a:schemeClr val="tx2"/>
                </a:solidFill>
              </a:rPr>
              <a:t>for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the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sustainable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management</a:t>
            </a:r>
            <a:r>
              <a:rPr lang="de-DE" altLang="en-US" sz="2000" dirty="0">
                <a:solidFill>
                  <a:schemeClr val="tx2"/>
                </a:solidFill>
              </a:rPr>
              <a:t> of </a:t>
            </a:r>
            <a:r>
              <a:rPr lang="de-DE" altLang="en-US" sz="2000" dirty="0" err="1">
                <a:solidFill>
                  <a:schemeClr val="tx2"/>
                </a:solidFill>
              </a:rPr>
              <a:t>shared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groundwater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resources</a:t>
            </a:r>
            <a:endParaRPr lang="de-DE" altLang="en-US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endParaRPr lang="de-DE" altLang="en-US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r>
              <a:rPr lang="de-DE" altLang="en-US" sz="2000" dirty="0">
                <a:solidFill>
                  <a:schemeClr val="tx2"/>
                </a:solidFill>
              </a:rPr>
              <a:t>A </a:t>
            </a:r>
            <a:r>
              <a:rPr lang="de-DE" altLang="en-US" sz="2000" dirty="0" err="1">
                <a:solidFill>
                  <a:schemeClr val="tx2"/>
                </a:solidFill>
              </a:rPr>
              <a:t>tool</a:t>
            </a:r>
            <a:r>
              <a:rPr lang="de-DE" altLang="en-US" sz="2000" dirty="0">
                <a:solidFill>
                  <a:schemeClr val="tx2"/>
                </a:solidFill>
              </a:rPr>
              <a:t> of international </a:t>
            </a:r>
            <a:r>
              <a:rPr lang="de-DE" altLang="en-US" sz="2000" dirty="0" err="1">
                <a:solidFill>
                  <a:schemeClr val="tx2"/>
                </a:solidFill>
              </a:rPr>
              <a:t>law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that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provides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recommendations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to</a:t>
            </a:r>
            <a:r>
              <a:rPr lang="de-DE" altLang="en-US" sz="2000" dirty="0">
                <a:solidFill>
                  <a:schemeClr val="tx2"/>
                </a:solidFill>
              </a:rPr>
              <a:t> Member </a:t>
            </a:r>
            <a:r>
              <a:rPr lang="de-DE" altLang="en-US" sz="2000" dirty="0" smtClean="0">
                <a:solidFill>
                  <a:schemeClr val="tx2"/>
                </a:solidFill>
              </a:rPr>
              <a:t>States</a:t>
            </a: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endParaRPr lang="de-DE" altLang="en-US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r>
              <a:rPr lang="de-DE" altLang="en-US" sz="2000" dirty="0" smtClean="0">
                <a:solidFill>
                  <a:schemeClr val="tx2"/>
                </a:solidFill>
              </a:rPr>
              <a:t>UNESCO-IHP </a:t>
            </a:r>
            <a:r>
              <a:rPr lang="de-DE" altLang="en-US" sz="2000" dirty="0" err="1">
                <a:solidFill>
                  <a:schemeClr val="tx2"/>
                </a:solidFill>
              </a:rPr>
              <a:t>provided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technical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expertise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to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the</a:t>
            </a:r>
            <a:r>
              <a:rPr lang="de-DE" altLang="en-US" sz="2000" dirty="0">
                <a:solidFill>
                  <a:schemeClr val="tx2"/>
                </a:solidFill>
              </a:rPr>
              <a:t> UN General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Assembly</a:t>
            </a:r>
            <a:endParaRPr lang="de-DE" altLang="en-US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endParaRPr lang="de-DE" altLang="en-US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808080"/>
              </a:buClr>
              <a:defRPr/>
            </a:pPr>
            <a:r>
              <a:rPr lang="de-DE" altLang="en-US" sz="2000" dirty="0">
                <a:solidFill>
                  <a:schemeClr val="tx2"/>
                </a:solidFill>
              </a:rPr>
              <a:t>The UNGA </a:t>
            </a:r>
            <a:r>
              <a:rPr lang="de-DE" altLang="en-US" sz="2000" dirty="0" err="1">
                <a:solidFill>
                  <a:schemeClr val="tx2"/>
                </a:solidFill>
              </a:rPr>
              <a:t>called</a:t>
            </a:r>
            <a:r>
              <a:rPr lang="de-DE" altLang="en-US" sz="2000" dirty="0">
                <a:solidFill>
                  <a:schemeClr val="tx2"/>
                </a:solidFill>
              </a:rPr>
              <a:t> upon UNESCO </a:t>
            </a:r>
            <a:r>
              <a:rPr lang="de-DE" altLang="en-US" sz="2000" dirty="0" err="1">
                <a:solidFill>
                  <a:schemeClr val="tx2"/>
                </a:solidFill>
              </a:rPr>
              <a:t>to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support</a:t>
            </a:r>
            <a:r>
              <a:rPr lang="de-DE" altLang="en-US" sz="2000" dirty="0">
                <a:solidFill>
                  <a:schemeClr val="tx2"/>
                </a:solidFill>
              </a:rPr>
              <a:t> Member </a:t>
            </a:r>
            <a:r>
              <a:rPr lang="de-DE" altLang="en-US" sz="2000" dirty="0" err="1">
                <a:solidFill>
                  <a:schemeClr val="tx2"/>
                </a:solidFill>
              </a:rPr>
              <a:t>states</a:t>
            </a:r>
            <a:r>
              <a:rPr lang="de-DE" altLang="en-US" sz="2000" dirty="0">
                <a:solidFill>
                  <a:schemeClr val="tx2"/>
                </a:solidFill>
              </a:rPr>
              <a:t> in </a:t>
            </a:r>
            <a:r>
              <a:rPr lang="de-DE" altLang="en-US" sz="2000" dirty="0" err="1">
                <a:solidFill>
                  <a:schemeClr val="tx2"/>
                </a:solidFill>
              </a:rPr>
              <a:t>the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>
                <a:solidFill>
                  <a:schemeClr val="tx2"/>
                </a:solidFill>
              </a:rPr>
              <a:t>implementation</a:t>
            </a:r>
            <a:r>
              <a:rPr lang="de-DE" altLang="en-US" sz="2000" dirty="0">
                <a:solidFill>
                  <a:schemeClr val="tx2"/>
                </a:solidFill>
              </a:rPr>
              <a:t> of </a:t>
            </a:r>
            <a:r>
              <a:rPr lang="de-DE" altLang="en-US" sz="2000" dirty="0" err="1">
                <a:solidFill>
                  <a:schemeClr val="tx2"/>
                </a:solidFill>
              </a:rPr>
              <a:t>the</a:t>
            </a:r>
            <a:r>
              <a:rPr lang="de-DE" altLang="en-US" sz="2000" dirty="0">
                <a:solidFill>
                  <a:schemeClr val="tx2"/>
                </a:solidFill>
              </a:rPr>
              <a:t>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resolution</a:t>
            </a:r>
            <a:r>
              <a:rPr lang="de-DE" altLang="en-US" sz="2000" dirty="0" smtClean="0">
                <a:solidFill>
                  <a:schemeClr val="tx2"/>
                </a:solidFill>
              </a:rPr>
              <a:t>. A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key</a:t>
            </a:r>
            <a:r>
              <a:rPr lang="de-DE" altLang="en-US" sz="2000" dirty="0" smtClean="0">
                <a:solidFill>
                  <a:schemeClr val="tx2"/>
                </a:solidFill>
              </a:rPr>
              <a:t>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building</a:t>
            </a:r>
            <a:r>
              <a:rPr lang="de-DE" altLang="en-US" sz="2000" dirty="0" smtClean="0">
                <a:solidFill>
                  <a:schemeClr val="tx2"/>
                </a:solidFill>
              </a:rPr>
              <a:t> block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for</a:t>
            </a:r>
            <a:r>
              <a:rPr lang="de-DE" altLang="en-US" sz="2000" dirty="0" smtClean="0">
                <a:solidFill>
                  <a:schemeClr val="tx2"/>
                </a:solidFill>
              </a:rPr>
              <a:t>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future</a:t>
            </a:r>
            <a:r>
              <a:rPr lang="de-DE" altLang="en-US" sz="2000" dirty="0" smtClean="0">
                <a:solidFill>
                  <a:schemeClr val="tx2"/>
                </a:solidFill>
              </a:rPr>
              <a:t>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transboundary</a:t>
            </a:r>
            <a:r>
              <a:rPr lang="de-DE" altLang="en-US" sz="2000" dirty="0" smtClean="0">
                <a:solidFill>
                  <a:schemeClr val="tx2"/>
                </a:solidFill>
              </a:rPr>
              <a:t> </a:t>
            </a:r>
            <a:r>
              <a:rPr lang="de-DE" altLang="en-US" sz="2000" dirty="0" err="1" smtClean="0">
                <a:solidFill>
                  <a:schemeClr val="tx2"/>
                </a:solidFill>
              </a:rPr>
              <a:t>cooperation</a:t>
            </a:r>
            <a:endParaRPr lang="de-DE" altLang="en-US" sz="2000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de-DE" altLang="en-US" sz="2000" dirty="0">
              <a:solidFill>
                <a:schemeClr val="tx2"/>
              </a:solidFill>
            </a:endParaRP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706" y="1988840"/>
            <a:ext cx="260323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620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1311</Words>
  <Application>Microsoft Office PowerPoint</Application>
  <PresentationFormat>On-screen Show (4:3)</PresentationFormat>
  <Paragraphs>211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Slide 1</vt:lpstr>
      <vt:lpstr>Contents of this presentation</vt:lpstr>
      <vt:lpstr>Context - importance of groundwater resources and management challenges</vt:lpstr>
      <vt:lpstr>International Hydrological Programme</vt:lpstr>
      <vt:lpstr>UNESCO‘s water family</vt:lpstr>
      <vt:lpstr>IHP VII and VIII</vt:lpstr>
      <vt:lpstr>Slide 7</vt:lpstr>
      <vt:lpstr>Slide 8</vt:lpstr>
      <vt:lpstr>UN GA Resolution on the Law of Transboundary Aquifers</vt:lpstr>
      <vt:lpstr>SADC project on groundwater governance of resources in transboundary aquifers (GGRETA)</vt:lpstr>
      <vt:lpstr>GGRETA Two-step approach</vt:lpstr>
      <vt:lpstr>Slide 12</vt:lpstr>
      <vt:lpstr>Slide 13</vt:lpstr>
      <vt:lpstr>Progress and recent developments </vt:lpstr>
      <vt:lpstr>Slide 15</vt:lpstr>
      <vt:lpstr>Regional technical seminar: 21-23 May 2014</vt:lpstr>
      <vt:lpstr>Slide 17</vt:lpstr>
      <vt:lpstr>Follow up mission to Botswana, Namibia and South Africa: 5-15 August 2014</vt:lpstr>
      <vt:lpstr>Slide 19</vt:lpstr>
      <vt:lpstr>Paving the way for hydro-diplomacy in the Stampriet</vt:lpstr>
      <vt:lpstr>Next steps</vt:lpstr>
      <vt:lpstr>Thank you for your attention   </vt:lpstr>
      <vt:lpstr>Slide 23</vt:lpstr>
      <vt:lpstr>History of cooperation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Geert-Jan Nijsten</dc:creator>
  <cp:lastModifiedBy>Andrew</cp:lastModifiedBy>
  <cp:revision>92</cp:revision>
  <cp:lastPrinted>2014-10-16T17:20:03Z</cp:lastPrinted>
  <dcterms:created xsi:type="dcterms:W3CDTF">2013-10-21T18:26:05Z</dcterms:created>
  <dcterms:modified xsi:type="dcterms:W3CDTF">2014-10-19T20:19:21Z</dcterms:modified>
</cp:coreProperties>
</file>