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4" r:id="rId2"/>
    <p:sldId id="425" r:id="rId3"/>
    <p:sldId id="426" r:id="rId4"/>
    <p:sldId id="428" r:id="rId5"/>
    <p:sldId id="429" r:id="rId6"/>
    <p:sldId id="430" r:id="rId7"/>
    <p:sldId id="427" r:id="rId8"/>
    <p:sldId id="432" r:id="rId9"/>
    <p:sldId id="433" r:id="rId10"/>
    <p:sldId id="434" r:id="rId11"/>
    <p:sldId id="435" r:id="rId12"/>
    <p:sldId id="436" r:id="rId13"/>
    <p:sldId id="431" r:id="rId14"/>
    <p:sldId id="437" r:id="rId15"/>
    <p:sldId id="438" r:id="rId16"/>
    <p:sldId id="32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CC"/>
    <a:srgbClr val="D70B9D"/>
    <a:srgbClr val="E6E6E6"/>
    <a:srgbClr val="FF0000"/>
    <a:srgbClr val="FFFF00"/>
    <a:srgbClr val="A0D565"/>
    <a:srgbClr val="BBE0E3"/>
    <a:srgbClr val="B0007A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52" autoAdjust="0"/>
  </p:normalViewPr>
  <p:slideViewPr>
    <p:cSldViewPr>
      <p:cViewPr>
        <p:scale>
          <a:sx n="70" d="100"/>
          <a:sy n="70" d="100"/>
        </p:scale>
        <p:origin x="-130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D7C37-3457-4362-8EA7-DF16411D4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7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94510-42BA-4C27-B3E8-5BCADB205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7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2F283-478F-474D-879F-9EFFE8765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2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20FC-C685-40AC-94ED-4A02350DC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D7093-4778-4D46-9658-412B710E1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17B26-3F32-4A80-B20D-B3B0EEF79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AC7CE-0A5C-4548-8C6E-4AA840CD3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7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A3AF3-40AE-4CC5-956D-07E66EF25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8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E97E8-5D5F-4435-AAD4-4EA46F112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6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2D255-B7E3-45AE-9A95-41C4DEE58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6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8C739-D5FC-4785-8FB8-7C6E078A9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4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A37A269-EA95-405E-8121-E6EBCB26C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20688"/>
            <a:ext cx="8713476" cy="6237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2132856"/>
            <a:ext cx="882098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400" b="1" i="1" dirty="0"/>
              <a:t/>
            </a:r>
            <a:br>
              <a:rPr lang="en-GB" sz="4400" b="1" i="1" dirty="0"/>
            </a:br>
            <a:r>
              <a:rPr lang="en-GB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ALLOCATING WATER ACROSS BORDERS</a:t>
            </a:r>
            <a:endParaRPr lang="en-GB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9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54EEEE"/>
              </a:clrFrom>
              <a:clrTo>
                <a:srgbClr val="54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" y="764703"/>
            <a:ext cx="5719824" cy="539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764703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Cauvery </a:t>
            </a:r>
          </a:p>
          <a:p>
            <a:r>
              <a:rPr lang="en-ZA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Harmon, History (Helsinki) and Hobbs </a:t>
            </a:r>
            <a:endParaRPr lang="en-ZA" sz="2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0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8370" y="966877"/>
            <a:ext cx="500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</a:t>
            </a:r>
            <a:r>
              <a:rPr lang="en-ZA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Lerma</a:t>
            </a:r>
            <a:r>
              <a:rPr lang="en-ZA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-Chapala</a:t>
            </a:r>
            <a:endParaRPr lang="en-ZA" sz="24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5227513" cy="369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amigosdelago.org/lago/images/Basi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D3FD"/>
              </a:clrFrom>
              <a:clrTo>
                <a:srgbClr val="BCD3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3" y="404664"/>
            <a:ext cx="507492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4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/>
          <a:stretch/>
        </p:blipFill>
        <p:spPr bwMode="auto">
          <a:xfrm>
            <a:off x="2277573" y="3630304"/>
            <a:ext cx="7046955" cy="327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756995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</a:t>
            </a:r>
            <a:r>
              <a:rPr lang="en-ZA" sz="24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Inkomati</a:t>
            </a:r>
            <a:endParaRPr lang="en-ZA" sz="2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ZA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Stochastic </a:t>
            </a:r>
            <a:r>
              <a:rPr lang="en-ZA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approaches based on assurance of supply and penalty structures – very </a:t>
            </a:r>
            <a:r>
              <a:rPr lang="en-ZA" sz="24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Hobbsian</a:t>
            </a:r>
            <a:r>
              <a:rPr lang="en-ZA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 the </a:t>
            </a:r>
            <a:r>
              <a:rPr lang="en-ZA" sz="24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InKomati</a:t>
            </a:r>
            <a:r>
              <a:rPr lang="en-ZA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Catchment;</a:t>
            </a:r>
          </a:p>
          <a:p>
            <a:r>
              <a:rPr lang="en-ZA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	</a:t>
            </a:r>
            <a:r>
              <a:rPr lang="en-ZA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- 100% assurance = </a:t>
            </a:r>
            <a:r>
              <a:rPr lang="en-GB" sz="2400" dirty="0"/>
              <a:t>342 million m</a:t>
            </a:r>
            <a:r>
              <a:rPr lang="en-GB" sz="2400" baseline="30000" dirty="0"/>
              <a:t>3</a:t>
            </a:r>
            <a:r>
              <a:rPr lang="en-GB" sz="2400" dirty="0"/>
              <a:t>/a </a:t>
            </a:r>
            <a:endParaRPr lang="en-GB" sz="2400" dirty="0" smtClean="0"/>
          </a:p>
          <a:p>
            <a:r>
              <a:rPr lang="en-GB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	</a:t>
            </a:r>
            <a:r>
              <a:rPr lang="en-GB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95% assurance = </a:t>
            </a:r>
            <a:r>
              <a:rPr lang="en-GB" sz="2400" dirty="0"/>
              <a:t>427 million m</a:t>
            </a:r>
            <a:r>
              <a:rPr lang="en-GB" sz="2400" baseline="30000" dirty="0"/>
              <a:t>3</a:t>
            </a:r>
            <a:r>
              <a:rPr lang="en-GB" sz="2400" dirty="0"/>
              <a:t>/a </a:t>
            </a:r>
            <a:endParaRPr lang="en-GB" sz="2400" dirty="0" smtClean="0"/>
          </a:p>
          <a:p>
            <a:r>
              <a:rPr lang="en-GB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	</a:t>
            </a:r>
            <a:r>
              <a:rPr lang="en-GB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85% assurance = </a:t>
            </a:r>
            <a:r>
              <a:rPr lang="en-GB" sz="2400" dirty="0" smtClean="0"/>
              <a:t>499 </a:t>
            </a:r>
            <a:r>
              <a:rPr lang="en-GB" sz="2400" dirty="0"/>
              <a:t>million m</a:t>
            </a:r>
            <a:r>
              <a:rPr lang="en-GB" sz="2400" baseline="30000" dirty="0"/>
              <a:t>3</a:t>
            </a:r>
            <a:r>
              <a:rPr lang="en-GB" sz="2400" dirty="0"/>
              <a:t>/a </a:t>
            </a:r>
            <a:endParaRPr lang="en-GB" sz="2400" dirty="0" smtClean="0"/>
          </a:p>
          <a:p>
            <a:r>
              <a:rPr lang="en-GB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3. Environmental allocations are complex.</a:t>
            </a:r>
            <a:endParaRPr lang="en-ZA" sz="2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29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374" y="980728"/>
            <a:ext cx="9129192" cy="557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Z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TRANSBOUNDARY WATER ALLOCATION</a:t>
            </a:r>
            <a:r>
              <a:rPr lang="en-Z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.</a:t>
            </a:r>
            <a:endParaRPr lang="en-ZA" sz="2400" dirty="0" smtClean="0"/>
          </a:p>
          <a:p>
            <a:pPr marL="903288" indent="-342900">
              <a:spcAft>
                <a:spcPts val="600"/>
              </a:spcAft>
              <a:buBlip>
                <a:blip r:embed="rId2"/>
              </a:buBlip>
            </a:pPr>
            <a:r>
              <a:rPr lang="en-ZA" sz="2400" dirty="0" smtClean="0"/>
              <a:t>The water allocation process is very political, and may take years of negotiation.</a:t>
            </a:r>
          </a:p>
          <a:p>
            <a:pPr marL="903288" indent="-342900">
              <a:spcAft>
                <a:spcPts val="600"/>
              </a:spcAft>
              <a:buBlip>
                <a:blip r:embed="rId2"/>
              </a:buBlip>
            </a:pPr>
            <a:r>
              <a:rPr lang="en-ZA" sz="2400" dirty="0" smtClean="0"/>
              <a:t>Final agreement is often catalysed from outside. </a:t>
            </a:r>
          </a:p>
          <a:p>
            <a:pPr marL="903288" indent="-342900">
              <a:spcAft>
                <a:spcPts val="600"/>
              </a:spcAft>
              <a:buBlip>
                <a:blip r:embed="rId2"/>
              </a:buBlip>
            </a:pPr>
            <a:r>
              <a:rPr lang="en-ZA" sz="2400" dirty="0" smtClean="0"/>
              <a:t>In many cases volumes are decided on a median availability with ‘rules’ for allocating deficits and surpluses.</a:t>
            </a:r>
          </a:p>
          <a:p>
            <a:pPr marL="903288" indent="-342900">
              <a:spcAft>
                <a:spcPts val="600"/>
              </a:spcAft>
              <a:buBlip>
                <a:blip r:embed="rId2"/>
              </a:buBlip>
            </a:pPr>
            <a:r>
              <a:rPr lang="en-ZA" sz="2400" dirty="0" smtClean="0"/>
              <a:t>Surpluses may mean over the median volume, as well as that from new storage.</a:t>
            </a:r>
          </a:p>
          <a:p>
            <a:pPr marL="903288" indent="-342900">
              <a:spcAft>
                <a:spcPts val="600"/>
              </a:spcAft>
              <a:buBlip>
                <a:blip r:embed="rId2"/>
              </a:buBlip>
            </a:pPr>
            <a:r>
              <a:rPr lang="en-ZA" sz="2400" dirty="0" smtClean="0"/>
              <a:t>Sometimes percentages (or scenarios) are allocated, and volumes decided later.</a:t>
            </a:r>
          </a:p>
          <a:p>
            <a:pPr marL="903288" indent="-342900">
              <a:spcAft>
                <a:spcPts val="600"/>
              </a:spcAft>
              <a:buBlip>
                <a:blip r:embed="rId2"/>
              </a:buBlip>
            </a:pPr>
            <a:r>
              <a:rPr lang="en-ZA" sz="2400" dirty="0" smtClean="0"/>
              <a:t>Stochastic models represent some of the most sophisticated methods, but transboundary application may be challenging.</a:t>
            </a:r>
          </a:p>
        </p:txBody>
      </p:sp>
    </p:spTree>
    <p:extLst>
      <p:ext uri="{BB962C8B-B14F-4D97-AF65-F5344CB8AC3E}">
        <p14:creationId xmlns:p14="http://schemas.microsoft.com/office/powerpoint/2010/main" val="21326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249" y="692696"/>
            <a:ext cx="9129192" cy="473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Z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APPROACHES TO REASONABLE AND EQUITABLE</a:t>
            </a:r>
            <a:endParaRPr lang="en-ZA" sz="2400" dirty="0" smtClean="0"/>
          </a:p>
          <a:p>
            <a:pPr marL="806450" lvl="0" indent="-342900">
              <a:buBlip>
                <a:blip r:embed="rId2"/>
              </a:buBlip>
            </a:pPr>
            <a:r>
              <a:rPr lang="en-GB" sz="2400" i="1" dirty="0"/>
              <a:t>The natural characteristics of the basin, </a:t>
            </a:r>
            <a:endParaRPr lang="en-GB" sz="2400" i="1" dirty="0" smtClean="0"/>
          </a:p>
          <a:p>
            <a:pPr lvl="0"/>
            <a:r>
              <a:rPr lang="en-GB" sz="2400" i="1" dirty="0"/>
              <a:t>	</a:t>
            </a:r>
            <a:r>
              <a:rPr lang="en-GB" sz="2400" i="1" dirty="0" smtClean="0"/>
              <a:t>- </a:t>
            </a:r>
            <a:r>
              <a:rPr lang="en-GB" sz="2200" b="1" i="1" dirty="0" smtClean="0"/>
              <a:t>length </a:t>
            </a:r>
            <a:r>
              <a:rPr lang="en-GB" sz="2200" b="1" i="1" dirty="0"/>
              <a:t>of the </a:t>
            </a:r>
            <a:r>
              <a:rPr lang="en-GB" sz="2200" b="1" i="1" dirty="0" smtClean="0"/>
              <a:t>river</a:t>
            </a:r>
            <a:r>
              <a:rPr lang="en-GB" sz="2200" dirty="0" smtClean="0"/>
              <a:t>; </a:t>
            </a:r>
            <a:endParaRPr lang="en-ZA" sz="2200" dirty="0"/>
          </a:p>
          <a:p>
            <a:pPr lvl="0"/>
            <a:r>
              <a:rPr lang="en-GB" sz="2200" dirty="0"/>
              <a:t>	</a:t>
            </a:r>
            <a:r>
              <a:rPr lang="en-GB" sz="2200" dirty="0" smtClean="0"/>
              <a:t>- </a:t>
            </a:r>
            <a:r>
              <a:rPr lang="en-GB" sz="2200" b="1" i="1" dirty="0" smtClean="0"/>
              <a:t>area </a:t>
            </a:r>
            <a:r>
              <a:rPr lang="en-GB" sz="2200" b="1" i="1" dirty="0"/>
              <a:t>of the </a:t>
            </a:r>
            <a:r>
              <a:rPr lang="en-GB" sz="2200" b="1" i="1" dirty="0" smtClean="0"/>
              <a:t>basin</a:t>
            </a:r>
            <a:r>
              <a:rPr lang="en-GB" sz="2200" dirty="0" smtClean="0"/>
              <a:t>; </a:t>
            </a:r>
            <a:r>
              <a:rPr lang="en-GB" sz="2200" dirty="0"/>
              <a:t>and </a:t>
            </a:r>
            <a:endParaRPr lang="en-ZA" sz="2200" dirty="0"/>
          </a:p>
          <a:p>
            <a:pPr lvl="0"/>
            <a:r>
              <a:rPr lang="en-GB" sz="2200" dirty="0"/>
              <a:t>	</a:t>
            </a:r>
            <a:r>
              <a:rPr lang="en-GB" sz="2200" dirty="0" smtClean="0"/>
              <a:t>- </a:t>
            </a:r>
            <a:r>
              <a:rPr lang="en-GB" sz="2200" b="1" i="1" dirty="0" smtClean="0"/>
              <a:t>contributions </a:t>
            </a:r>
            <a:r>
              <a:rPr lang="en-GB" sz="2200" b="1" i="1" dirty="0"/>
              <a:t>made to the </a:t>
            </a:r>
            <a:r>
              <a:rPr lang="en-GB" sz="2200" b="1" i="1" dirty="0" smtClean="0"/>
              <a:t>runoff</a:t>
            </a:r>
            <a:r>
              <a:rPr lang="en-GB" sz="2200" dirty="0" smtClean="0"/>
              <a:t>. </a:t>
            </a:r>
            <a:endParaRPr lang="en-ZA" sz="2200" dirty="0"/>
          </a:p>
          <a:p>
            <a:pPr marL="806450" lvl="0" indent="-342900">
              <a:buBlip>
                <a:blip r:embed="rId2"/>
              </a:buBlip>
            </a:pPr>
            <a:r>
              <a:rPr lang="en-GB" sz="2400" i="1" dirty="0" smtClean="0"/>
              <a:t>Socio-economic </a:t>
            </a:r>
            <a:r>
              <a:rPr lang="en-GB" sz="2400" i="1" dirty="0"/>
              <a:t>needs and dependency, </a:t>
            </a:r>
            <a:endParaRPr lang="en-GB" sz="2400" i="1" dirty="0" smtClean="0"/>
          </a:p>
          <a:p>
            <a:pPr lvl="0"/>
            <a:r>
              <a:rPr lang="en-GB" sz="2400" b="1" i="1" dirty="0" smtClean="0"/>
              <a:t>	</a:t>
            </a:r>
            <a:r>
              <a:rPr lang="en-GB" sz="2200" b="1" i="1" dirty="0" smtClean="0"/>
              <a:t>- Water demands of economy</a:t>
            </a:r>
            <a:r>
              <a:rPr lang="en-GB" sz="2200" dirty="0" smtClean="0"/>
              <a:t>, and</a:t>
            </a:r>
            <a:endParaRPr lang="en-ZA" sz="2200" dirty="0"/>
          </a:p>
          <a:p>
            <a:pPr lvl="0"/>
            <a:r>
              <a:rPr lang="en-GB" sz="2200" b="1" i="1" dirty="0" smtClean="0"/>
              <a:t>	- Population dependent,	</a:t>
            </a:r>
            <a:endParaRPr lang="en-ZA" sz="2400" dirty="0" smtClean="0"/>
          </a:p>
          <a:p>
            <a:pPr marL="806450" lvl="0" indent="-342900">
              <a:buBlip>
                <a:blip r:embed="rId2"/>
              </a:buBlip>
            </a:pPr>
            <a:r>
              <a:rPr lang="en-GB" sz="2400" i="1" dirty="0" smtClean="0"/>
              <a:t>Defining priority use,</a:t>
            </a:r>
          </a:p>
          <a:p>
            <a:pPr marL="463550" lvl="0"/>
            <a:r>
              <a:rPr lang="en-GB" sz="2400" b="1" i="1" dirty="0" smtClean="0"/>
              <a:t>	- </a:t>
            </a:r>
            <a:r>
              <a:rPr lang="en-GB" sz="2400" b="1" i="1" dirty="0"/>
              <a:t>Vital </a:t>
            </a:r>
            <a:r>
              <a:rPr lang="en-GB" sz="2400" b="1" i="1" dirty="0" smtClean="0"/>
              <a:t>human, environmental and strategic needs</a:t>
            </a:r>
            <a:endParaRPr lang="en-ZA" sz="2400" dirty="0" smtClean="0"/>
          </a:p>
          <a:p>
            <a:pPr marL="806450" lvl="0" indent="-342900">
              <a:buBlip>
                <a:blip r:embed="rId2"/>
              </a:buBlip>
            </a:pPr>
            <a:r>
              <a:rPr lang="en-GB" sz="2400" i="1" dirty="0" smtClean="0"/>
              <a:t>Existing </a:t>
            </a:r>
            <a:r>
              <a:rPr lang="en-GB" sz="2400" i="1" dirty="0"/>
              <a:t>and potential uses, and </a:t>
            </a:r>
            <a:endParaRPr lang="en-ZA" sz="2400" dirty="0"/>
          </a:p>
          <a:p>
            <a:pPr marL="806450" lvl="0" indent="-342900">
              <a:buBlip>
                <a:blip r:embed="rId2"/>
              </a:buBlip>
            </a:pPr>
            <a:r>
              <a:rPr lang="en-GB" sz="2400" i="1" dirty="0"/>
              <a:t>Availability of alternatives and water use efficiency</a:t>
            </a:r>
            <a:r>
              <a:rPr lang="en-GB" sz="2400" b="1" dirty="0"/>
              <a:t>. 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0996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52736"/>
            <a:ext cx="9129192" cy="445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Z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KEY LESSONS….</a:t>
            </a:r>
          </a:p>
          <a:p>
            <a:pPr marL="342900" lvl="0" indent="-342900">
              <a:buBlip>
                <a:blip r:embed="rId2"/>
              </a:buBlip>
            </a:pPr>
            <a:r>
              <a:rPr lang="en-GB" sz="2400" dirty="0"/>
              <a:t>A common vision for social and economic </a:t>
            </a:r>
            <a:r>
              <a:rPr lang="en-GB" sz="2400" dirty="0" smtClean="0"/>
              <a:t>development.  </a:t>
            </a:r>
          </a:p>
          <a:p>
            <a:pPr marL="342900" lvl="0" indent="-342900">
              <a:buBlip>
                <a:blip r:embed="rId2"/>
              </a:buBlip>
            </a:pPr>
            <a:r>
              <a:rPr lang="en-GB" sz="2400" dirty="0" smtClean="0"/>
              <a:t>Strong oversight </a:t>
            </a:r>
            <a:r>
              <a:rPr lang="en-GB" sz="2400" dirty="0"/>
              <a:t>is necessary to facilitate </a:t>
            </a:r>
            <a:r>
              <a:rPr lang="en-GB" sz="2400" dirty="0" smtClean="0"/>
              <a:t>agreement.</a:t>
            </a:r>
          </a:p>
          <a:p>
            <a:pPr marL="342900" lvl="0" indent="-342900">
              <a:buBlip>
                <a:blip r:embed="rId2"/>
              </a:buBlip>
            </a:pPr>
            <a:r>
              <a:rPr lang="en-GB" sz="2400" dirty="0"/>
              <a:t>A</a:t>
            </a:r>
            <a:r>
              <a:rPr lang="en-GB" sz="2400" dirty="0" smtClean="0"/>
              <a:t>llocation </a:t>
            </a:r>
            <a:r>
              <a:rPr lang="en-GB" sz="2400" dirty="0"/>
              <a:t>plans must be </a:t>
            </a:r>
            <a:r>
              <a:rPr lang="en-GB" sz="2400" dirty="0" smtClean="0"/>
              <a:t>nested. </a:t>
            </a:r>
          </a:p>
          <a:p>
            <a:pPr marL="342900" lvl="0" indent="-342900">
              <a:buBlip>
                <a:blip r:embed="rId2"/>
              </a:buBlip>
            </a:pPr>
            <a:r>
              <a:rPr lang="en-GB" sz="2400" dirty="0" smtClean="0"/>
              <a:t>Transboundary allocations </a:t>
            </a:r>
            <a:r>
              <a:rPr lang="en-GB" sz="2400" dirty="0"/>
              <a:t>are increasingly based on the </a:t>
            </a:r>
            <a:r>
              <a:rPr lang="en-GB" sz="2400" i="1" u="sng" dirty="0"/>
              <a:t>extent</a:t>
            </a:r>
            <a:r>
              <a:rPr lang="en-GB" sz="2400" dirty="0"/>
              <a:t> of the social and economic </a:t>
            </a:r>
            <a:r>
              <a:rPr lang="en-GB" sz="2400" dirty="0" smtClean="0"/>
              <a:t>dependency on water </a:t>
            </a:r>
          </a:p>
          <a:p>
            <a:pPr marL="342900" lvl="0" indent="-342900">
              <a:buBlip>
                <a:blip r:embed="rId2"/>
              </a:buBlip>
            </a:pPr>
            <a:r>
              <a:rPr lang="en-GB" sz="2400" dirty="0" smtClean="0"/>
              <a:t>Increasingly </a:t>
            </a:r>
            <a:r>
              <a:rPr lang="en-GB" sz="2400" dirty="0"/>
              <a:t>complex water supply systems require increasingly complex methods for assessing the allocable </a:t>
            </a:r>
            <a:r>
              <a:rPr lang="en-GB" sz="2400" dirty="0" smtClean="0"/>
              <a:t>volumes. </a:t>
            </a:r>
            <a:endParaRPr lang="en-ZA" sz="2400" dirty="0"/>
          </a:p>
          <a:p>
            <a:pPr marL="342900" lvl="0" indent="-342900">
              <a:buBlip>
                <a:blip r:embed="rId2"/>
              </a:buBlip>
            </a:pPr>
            <a:r>
              <a:rPr lang="en-GB" sz="2400" dirty="0"/>
              <a:t>Once water has been </a:t>
            </a:r>
            <a:r>
              <a:rPr lang="en-GB" sz="2400" dirty="0" smtClean="0"/>
              <a:t>allocated it </a:t>
            </a:r>
            <a:r>
              <a:rPr lang="en-GB" sz="2400" dirty="0"/>
              <a:t>is very difficult to </a:t>
            </a:r>
            <a:r>
              <a:rPr lang="en-GB" sz="2400" dirty="0" smtClean="0"/>
              <a:t>curtail.  </a:t>
            </a:r>
          </a:p>
          <a:p>
            <a:pPr marL="342900" lvl="0" indent="-342900">
              <a:buBlip>
                <a:blip r:embed="rId2"/>
              </a:buBlip>
            </a:pPr>
            <a:r>
              <a:rPr lang="en-GB" sz="2400" dirty="0" smtClean="0"/>
              <a:t>Annual </a:t>
            </a:r>
            <a:r>
              <a:rPr lang="en-GB" sz="2400" dirty="0"/>
              <a:t>allocation plans </a:t>
            </a:r>
            <a:r>
              <a:rPr lang="en-GB" sz="2400" dirty="0" smtClean="0"/>
              <a:t>are needed. </a:t>
            </a:r>
          </a:p>
          <a:p>
            <a:pPr marL="342900" lvl="0" indent="-342900">
              <a:buBlip>
                <a:blip r:embed="rId2"/>
              </a:buBlip>
            </a:pPr>
            <a:r>
              <a:rPr lang="en-GB" sz="2400" dirty="0" smtClean="0"/>
              <a:t>There </a:t>
            </a:r>
            <a:r>
              <a:rPr lang="en-GB" sz="2400" dirty="0"/>
              <a:t>is no one size fits </a:t>
            </a:r>
            <a:r>
              <a:rPr lang="en-GB" sz="2400" dirty="0" smtClean="0"/>
              <a:t>all. </a:t>
            </a:r>
            <a:endParaRPr lang="en-ZA" sz="2400" dirty="0" smtClean="0"/>
          </a:p>
        </p:txBody>
      </p:sp>
    </p:spTree>
    <p:extLst>
      <p:ext uri="{BB962C8B-B14F-4D97-AF65-F5344CB8AC3E}">
        <p14:creationId xmlns:p14="http://schemas.microsoft.com/office/powerpoint/2010/main" val="24676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00113" y="2924175"/>
            <a:ext cx="80279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endParaRPr lang="en-GB" sz="3000" b="1">
              <a:solidFill>
                <a:srgbClr val="FFFF00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276600" y="2924175"/>
            <a:ext cx="3133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20006097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114" y="458669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Z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 5000 YEAR HISTORY OF WATER ALLOCATION</a:t>
            </a:r>
            <a:endParaRPr lang="en-ZA" sz="2400" dirty="0" smtClean="0"/>
          </a:p>
        </p:txBody>
      </p:sp>
      <p:pic>
        <p:nvPicPr>
          <p:cNvPr id="3" name="Picture 2" descr="Fig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8"/>
          <a:stretch/>
        </p:blipFill>
        <p:spPr bwMode="auto">
          <a:xfrm>
            <a:off x="0" y="1124744"/>
            <a:ext cx="9144000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4" descr="http://geodi.org/Pari1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grpSp>
        <p:nvGrpSpPr>
          <p:cNvPr id="9" name="Group 8"/>
          <p:cNvGrpSpPr/>
          <p:nvPr/>
        </p:nvGrpSpPr>
        <p:grpSpPr>
          <a:xfrm>
            <a:off x="1935299" y="4276215"/>
            <a:ext cx="5121562" cy="2592648"/>
            <a:chOff x="1935299" y="4276215"/>
            <a:chExt cx="5121562" cy="2592648"/>
          </a:xfrm>
        </p:grpSpPr>
        <p:pic>
          <p:nvPicPr>
            <p:cNvPr id="6146" name="Picture 2" descr="http://www.gregpetersoninspections.com/hammurabi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299" y="4276215"/>
              <a:ext cx="1300313" cy="2564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http://geodi.org/Pari14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307" y="4869161"/>
              <a:ext cx="2999554" cy="1999702"/>
            </a:xfrm>
            <a:prstGeom prst="ellipse">
              <a:avLst/>
            </a:prstGeom>
            <a:ln w="63500" cap="rnd">
              <a:solidFill>
                <a:schemeClr val="tx2">
                  <a:lumMod val="95000"/>
                  <a:lumOff val="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2585455" y="5869012"/>
              <a:ext cx="330361" cy="224284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915816" y="5981154"/>
              <a:ext cx="1141491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52" name="Picture 8" descr="http://apwhwiki.pbworks.com/f/4347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21" y="5080423"/>
            <a:ext cx="2100800" cy="157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johnharveyphoto.com/HongKongChineseNewYears/LargeIncenseStickBurningH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68" y="1700808"/>
            <a:ext cx="1945520" cy="1292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443" y="764704"/>
            <a:ext cx="9129192" cy="599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Z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SOME THINGS THAT FASCINATED ME…</a:t>
            </a:r>
            <a:endParaRPr lang="en-ZA" sz="2400" dirty="0" smtClean="0"/>
          </a:p>
          <a:p>
            <a:pPr marL="903288" indent="-342900">
              <a:spcAft>
                <a:spcPts val="600"/>
              </a:spcAft>
              <a:buBlip>
                <a:blip r:embed="rId2"/>
              </a:buBlip>
            </a:pPr>
            <a:r>
              <a:rPr lang="en-ZA" sz="2400" dirty="0" smtClean="0"/>
              <a:t>Water allocations ‘freed up’ people to pursue other livelihoods – kick starting major civilisations.</a:t>
            </a:r>
          </a:p>
          <a:p>
            <a:pPr marL="903288" indent="-342900">
              <a:spcAft>
                <a:spcPts val="600"/>
              </a:spcAft>
              <a:buBlip>
                <a:blip r:embed="rId2"/>
              </a:buBlip>
            </a:pPr>
            <a:r>
              <a:rPr lang="en-ZA" sz="2400" dirty="0" smtClean="0"/>
              <a:t>The approach and scale of allocations grew with our ability to alter the natural flow in systems.</a:t>
            </a:r>
          </a:p>
          <a:p>
            <a:pPr marL="903288" indent="-342900">
              <a:spcAft>
                <a:spcPts val="600"/>
              </a:spcAft>
              <a:buBlip>
                <a:blip r:embed="rId2"/>
              </a:buBlip>
            </a:pPr>
            <a:r>
              <a:rPr lang="en-ZA" sz="2400" dirty="0" smtClean="0"/>
              <a:t>Early colonial allocations were imposed on people, leading to problems that still dog transboundary allocations to this day.</a:t>
            </a:r>
          </a:p>
          <a:p>
            <a:pPr marL="903288" indent="-342900">
              <a:spcAft>
                <a:spcPts val="600"/>
              </a:spcAft>
              <a:buBlip>
                <a:blip r:embed="rId2"/>
              </a:buBlip>
            </a:pPr>
            <a:r>
              <a:rPr lang="en-ZA" sz="2400" dirty="0" smtClean="0"/>
              <a:t>The ability to store water to cope with variability proved very beguiling and drove water allocation processes throughout the 20</a:t>
            </a:r>
            <a:r>
              <a:rPr lang="en-ZA" sz="2400" baseline="30000" dirty="0" smtClean="0"/>
              <a:t>th</a:t>
            </a:r>
            <a:r>
              <a:rPr lang="en-ZA" sz="2400" dirty="0" smtClean="0"/>
              <a:t> century.</a:t>
            </a:r>
          </a:p>
          <a:p>
            <a:pPr marL="903288" indent="-342900">
              <a:spcAft>
                <a:spcPts val="600"/>
              </a:spcAft>
              <a:buBlip>
                <a:blip r:embed="rId2"/>
              </a:buBlip>
            </a:pPr>
            <a:r>
              <a:rPr lang="en-ZA" sz="2400" dirty="0" smtClean="0"/>
              <a:t>21</a:t>
            </a:r>
            <a:r>
              <a:rPr lang="en-ZA" sz="2400" baseline="30000" dirty="0" smtClean="0"/>
              <a:t>st</a:t>
            </a:r>
            <a:r>
              <a:rPr lang="en-ZA" sz="2400" dirty="0" smtClean="0"/>
              <a:t> century approaches toward water allocation recognise the need for environmental economic growth in the face of both climate and demographic changes.  </a:t>
            </a:r>
          </a:p>
        </p:txBody>
      </p:sp>
    </p:spTree>
    <p:extLst>
      <p:ext uri="{BB962C8B-B14F-4D97-AF65-F5344CB8AC3E}">
        <p14:creationId xmlns:p14="http://schemas.microsoft.com/office/powerpoint/2010/main" val="2661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4" name="Group 14"/>
          <p:cNvGrpSpPr>
            <a:grpSpLocks/>
          </p:cNvGrpSpPr>
          <p:nvPr/>
        </p:nvGrpSpPr>
        <p:grpSpPr bwMode="auto">
          <a:xfrm>
            <a:off x="0" y="5714207"/>
            <a:ext cx="2843808" cy="1163654"/>
            <a:chOff x="0" y="3521"/>
            <a:chExt cx="1679" cy="822"/>
          </a:xfrm>
        </p:grpSpPr>
        <p:pic>
          <p:nvPicPr>
            <p:cNvPr id="25607" name="Picture 7" descr="SmallWFP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554" cy="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0" y="4147"/>
              <a:ext cx="1679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ZA" sz="1200" b="1" dirty="0">
                  <a:solidFill>
                    <a:srgbClr val="000000"/>
                  </a:solidFill>
                </a:rPr>
                <a:t>WWW.WATERFOOTPRINT.ORG</a:t>
              </a:r>
              <a:endParaRPr lang="en-GB" sz="12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5610" name="Picture 10" descr="coffee be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1700213"/>
            <a:ext cx="4730750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 descr="ma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3284538"/>
            <a:ext cx="4730750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c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4859338"/>
            <a:ext cx="4730750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95288" y="2276475"/>
            <a:ext cx="28813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2800">
                <a:solidFill>
                  <a:schemeClr val="bg1"/>
                </a:solidFill>
              </a:rPr>
              <a:t>What is a ‘Water footprint’?</a:t>
            </a: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764704"/>
            <a:ext cx="9145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BUT WHAT REALLY GRABBED MY ATTENTION…</a:t>
            </a:r>
            <a:endParaRPr lang="en-ZA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486171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191"/>
            <a:ext cx="5508625" cy="3640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Su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98863"/>
            <a:ext cx="4932362" cy="3259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Polan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588" y="179616"/>
            <a:ext cx="5364162" cy="3541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0" y="6583363"/>
            <a:ext cx="3851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200">
                <a:solidFill>
                  <a:schemeClr val="bg1"/>
                </a:solidFill>
              </a:rPr>
              <a:t>PHOTOS FROM NATIONAL GEOGRAPHIC</a:t>
            </a: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3705698"/>
            <a:ext cx="47160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ADDRESSING POVERTY MEANS MUCH HIGHER WATER AND ENERGY FOOTPRINTS</a:t>
            </a:r>
            <a:endParaRPr lang="en-ZA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51773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Meat 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65288"/>
            <a:ext cx="9361040" cy="5192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127" y="588070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ECONOMIC GROWTH REQUIRES A SEA CHANGE IN THE WAY WE USE AND ALLOCATE WATER</a:t>
            </a:r>
            <a:endParaRPr lang="en-ZA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045250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443" y="1196752"/>
            <a:ext cx="9129192" cy="451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Z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MODERN APPROACHES TO WATER ALLOCATION</a:t>
            </a:r>
            <a:endParaRPr lang="en-ZA" sz="2400" dirty="0" smtClean="0"/>
          </a:p>
          <a:p>
            <a:pPr marL="903288" indent="-342900">
              <a:spcAft>
                <a:spcPts val="600"/>
              </a:spcAft>
              <a:buBlip>
                <a:blip r:embed="rId2"/>
              </a:buBlip>
            </a:pPr>
            <a:r>
              <a:rPr lang="en-ZA" sz="2400" dirty="0" smtClean="0"/>
              <a:t>Modern approaches to water allocation planning is founded on the following;</a:t>
            </a:r>
          </a:p>
          <a:p>
            <a:pPr marL="1165225" indent="-354013">
              <a:spcAft>
                <a:spcPts val="600"/>
              </a:spcAft>
              <a:buFontTx/>
              <a:buChar char="-"/>
            </a:pPr>
            <a:r>
              <a:rPr lang="en-ZA" sz="2400" dirty="0" smtClean="0"/>
              <a:t>Deciding on how much water you have to allocate and how  you will deal with variability.</a:t>
            </a:r>
          </a:p>
          <a:p>
            <a:pPr marL="1165225" indent="-354013">
              <a:spcAft>
                <a:spcPts val="600"/>
              </a:spcAft>
              <a:buFontTx/>
              <a:buChar char="-"/>
            </a:pPr>
            <a:r>
              <a:rPr lang="en-ZA" sz="2400" dirty="0" smtClean="0"/>
              <a:t>Deciding on who gets what (reasonable and equitable use).</a:t>
            </a:r>
          </a:p>
          <a:p>
            <a:pPr marL="1165225" indent="-354013">
              <a:spcAft>
                <a:spcPts val="600"/>
              </a:spcAft>
              <a:buFontTx/>
              <a:buChar char="-"/>
            </a:pPr>
            <a:r>
              <a:rPr lang="en-ZA" sz="2400" dirty="0" smtClean="0"/>
              <a:t>Deciding on what environmental flows are required.</a:t>
            </a:r>
          </a:p>
          <a:p>
            <a:pPr marL="1165225" indent="-354013">
              <a:spcAft>
                <a:spcPts val="600"/>
              </a:spcAft>
              <a:buFontTx/>
              <a:buChar char="-"/>
            </a:pPr>
            <a:r>
              <a:rPr lang="en-ZA" sz="2400" dirty="0" smtClean="0"/>
              <a:t>Including economic modelling and other economic / energy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0852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443" y="476672"/>
            <a:ext cx="9129192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Z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SOME EXAMPLES…</a:t>
            </a:r>
            <a:endParaRPr lang="en-ZA" sz="2400" dirty="0" smtClean="0"/>
          </a:p>
        </p:txBody>
      </p:sp>
      <p:pic>
        <p:nvPicPr>
          <p:cNvPr id="9218" name="Picture 1" descr="D:\NRLC as of 082508\Ongoing Projects\Colorado River HD Study\Graphics\Colo River basin ma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E7D6"/>
              </a:clrFrom>
              <a:clrTo>
                <a:srgbClr val="F4E7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21" y="1020514"/>
            <a:ext cx="5184576" cy="629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908720"/>
            <a:ext cx="5757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Colorado River Compact (1922);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3328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7090" r="38094" b="19721"/>
          <a:stretch/>
        </p:blipFill>
        <p:spPr bwMode="auto">
          <a:xfrm>
            <a:off x="-305871" y="789367"/>
            <a:ext cx="5885983" cy="632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8"/>
          <a:stretch/>
        </p:blipFill>
        <p:spPr bwMode="auto">
          <a:xfrm>
            <a:off x="4659761" y="1246637"/>
            <a:ext cx="4104456" cy="204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25" y="3573016"/>
            <a:ext cx="4269088" cy="249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6351" y="550104"/>
            <a:ext cx="5304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Indus</a:t>
            </a:r>
            <a:endParaRPr lang="en-ZA" sz="22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597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9022</TotalTime>
  <Words>454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Quibell 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Gavin Work</dc:creator>
  <cp:lastModifiedBy>Gavin Quibell</cp:lastModifiedBy>
  <cp:revision>272</cp:revision>
  <dcterms:created xsi:type="dcterms:W3CDTF">2008-04-07T13:45:31Z</dcterms:created>
  <dcterms:modified xsi:type="dcterms:W3CDTF">2011-06-28T04:37:24Z</dcterms:modified>
</cp:coreProperties>
</file>