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 id="2147483673" r:id="rId3"/>
  </p:sldMasterIdLst>
  <p:notesMasterIdLst>
    <p:notesMasterId r:id="rId31"/>
  </p:notesMasterIdLst>
  <p:handoutMasterIdLst>
    <p:handoutMasterId r:id="rId32"/>
  </p:handoutMasterIdLst>
  <p:sldIdLst>
    <p:sldId id="506" r:id="rId4"/>
    <p:sldId id="509" r:id="rId5"/>
    <p:sldId id="508" r:id="rId6"/>
    <p:sldId id="545" r:id="rId7"/>
    <p:sldId id="546" r:id="rId8"/>
    <p:sldId id="543" r:id="rId9"/>
    <p:sldId id="544" r:id="rId10"/>
    <p:sldId id="541" r:id="rId11"/>
    <p:sldId id="542" r:id="rId12"/>
    <p:sldId id="522" r:id="rId13"/>
    <p:sldId id="528" r:id="rId14"/>
    <p:sldId id="524" r:id="rId15"/>
    <p:sldId id="526" r:id="rId16"/>
    <p:sldId id="527" r:id="rId17"/>
    <p:sldId id="529" r:id="rId18"/>
    <p:sldId id="532" r:id="rId19"/>
    <p:sldId id="533" r:id="rId20"/>
    <p:sldId id="534" r:id="rId21"/>
    <p:sldId id="535" r:id="rId22"/>
    <p:sldId id="536" r:id="rId23"/>
    <p:sldId id="537" r:id="rId24"/>
    <p:sldId id="538" r:id="rId25"/>
    <p:sldId id="531" r:id="rId26"/>
    <p:sldId id="539" r:id="rId27"/>
    <p:sldId id="540" r:id="rId28"/>
    <p:sldId id="520" r:id="rId29"/>
    <p:sldId id="521" r:id="rId30"/>
  </p:sldIdLst>
  <p:sldSz cx="9144000" cy="6858000" type="screen4x3"/>
  <p:notesSz cx="7315200" cy="9601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59" autoAdjust="0"/>
    <p:restoredTop sz="93069" autoAdjust="0"/>
  </p:normalViewPr>
  <p:slideViewPr>
    <p:cSldViewPr>
      <p:cViewPr varScale="1">
        <p:scale>
          <a:sx n="97" d="100"/>
          <a:sy n="97" d="100"/>
        </p:scale>
        <p:origin x="7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62" y="141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nl-NL"/>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E37E57B-CD57-4E8D-A8D0-2E18A0EF48F2}" type="datetimeFigureOut">
              <a:rPr lang="nl-NL" smtClean="0"/>
              <a:pPr/>
              <a:t>27-10-2017</a:t>
            </a:fld>
            <a:endParaRPr lang="nl-NL"/>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nl-NL"/>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4AD69E0-A1E4-49A4-AC5D-7119273B08B7}" type="slidenum">
              <a:rPr lang="nl-NL" smtClean="0"/>
              <a:pPr/>
              <a:t>‹N°›</a:t>
            </a:fld>
            <a:endParaRPr lang="nl-NL"/>
          </a:p>
        </p:txBody>
      </p:sp>
    </p:spTree>
    <p:extLst>
      <p:ext uri="{BB962C8B-B14F-4D97-AF65-F5344CB8AC3E}">
        <p14:creationId xmlns:p14="http://schemas.microsoft.com/office/powerpoint/2010/main" val="1132075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nl-NL"/>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72C73D-0826-43C1-BDC5-91E88D565C00}" type="datetimeFigureOut">
              <a:rPr lang="nl-NL" smtClean="0"/>
              <a:pPr/>
              <a:t>27-10-2017</a:t>
            </a:fld>
            <a:endParaRPr lang="nl-NL"/>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nl-NL"/>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nl-NL"/>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E3401DC-BF0F-4AD5-A76E-C935D1500488}" type="slidenum">
              <a:rPr lang="nl-NL" smtClean="0"/>
              <a:pPr/>
              <a:t>‹N°›</a:t>
            </a:fld>
            <a:endParaRPr lang="nl-NL"/>
          </a:p>
        </p:txBody>
      </p:sp>
    </p:spTree>
    <p:extLst>
      <p:ext uri="{BB962C8B-B14F-4D97-AF65-F5344CB8AC3E}">
        <p14:creationId xmlns:p14="http://schemas.microsoft.com/office/powerpoint/2010/main" val="346984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8CFAE589-A799-4E84-B67F-C2664A093C37}" type="slidenum">
              <a:rPr lang="en-GB" smtClean="0"/>
              <a:pPr/>
              <a:t>4</a:t>
            </a:fld>
            <a:endParaRPr lang="en-GB"/>
          </a:p>
        </p:txBody>
      </p:sp>
    </p:spTree>
    <p:extLst>
      <p:ext uri="{BB962C8B-B14F-4D97-AF65-F5344CB8AC3E}">
        <p14:creationId xmlns:p14="http://schemas.microsoft.com/office/powerpoint/2010/main" val="75781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8CFAE589-A799-4E84-B67F-C2664A093C37}" type="slidenum">
              <a:rPr lang="en-GB" smtClean="0"/>
              <a:pPr/>
              <a:t>6</a:t>
            </a:fld>
            <a:endParaRPr lang="en-GB"/>
          </a:p>
        </p:txBody>
      </p:sp>
    </p:spTree>
    <p:extLst>
      <p:ext uri="{BB962C8B-B14F-4D97-AF65-F5344CB8AC3E}">
        <p14:creationId xmlns:p14="http://schemas.microsoft.com/office/powerpoint/2010/main" val="2745230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8CFAE589-A799-4E84-B67F-C2664A093C37}" type="slidenum">
              <a:rPr lang="en-GB" smtClean="0"/>
              <a:pPr/>
              <a:t>8</a:t>
            </a:fld>
            <a:endParaRPr lang="en-GB"/>
          </a:p>
        </p:txBody>
      </p:sp>
    </p:spTree>
    <p:extLst>
      <p:ext uri="{BB962C8B-B14F-4D97-AF65-F5344CB8AC3E}">
        <p14:creationId xmlns:p14="http://schemas.microsoft.com/office/powerpoint/2010/main" val="146503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874401">
              <a:defRP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FAE589-A799-4E84-B67F-C2664A093C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39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EE377-6D6F-402F-B7AA-AC733DAAE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3105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descr="sottopancia.jpg"/>
          <p:cNvPicPr>
            <a:picLocks noChangeAspect="1"/>
          </p:cNvPicPr>
          <p:nvPr userDrawn="1"/>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userDrawn="1"/>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userDrawn="1"/>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userDrawn="1"/>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userDrawn="1"/>
        </p:nvSpPr>
        <p:spPr bwMode="auto">
          <a:xfrm>
            <a:off x="430213" y="152400"/>
            <a:ext cx="746442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l"/>
            <a:endParaRPr lang="en-US" altLang="en-US" dirty="0"/>
          </a:p>
        </p:txBody>
      </p:sp>
      <p:sp>
        <p:nvSpPr>
          <p:cNvPr id="7" name="Slide Number Placeholder 12"/>
          <p:cNvSpPr txBox="1">
            <a:spLocks/>
          </p:cNvSpPr>
          <p:nvPr userDrawn="1"/>
        </p:nvSpPr>
        <p:spPr bwMode="auto">
          <a:xfrm>
            <a:off x="8697913" y="6483350"/>
            <a:ext cx="260350" cy="268288"/>
          </a:xfrm>
          <a:prstGeom prst="rect">
            <a:avLst/>
          </a:prstGeom>
          <a:noFill/>
          <a:ln w="9525">
            <a:noFill/>
            <a:miter lim="800000"/>
            <a:headEnd/>
            <a:tailEnd/>
          </a:ln>
        </p:spPr>
        <p:txBody>
          <a:bodyPr lIns="0" tIns="0" rIns="0" bIns="0"/>
          <a:lstStyle/>
          <a:p>
            <a:fld id="{08BB1661-0A20-410C-9B95-3B28D728C9B5}" type="slidenum">
              <a:rPr lang="en-US" altLang="en-US" sz="1400" b="1">
                <a:solidFill>
                  <a:srgbClr val="0070C0"/>
                </a:solidFill>
              </a:rPr>
              <a:pPr/>
              <a:t>‹N°›</a:t>
            </a:fld>
            <a:endParaRPr lang="en-US" altLang="en-US" sz="1400" b="1">
              <a:solidFill>
                <a:srgbClr val="0070C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27-10-2017</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‹N°›</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27-10-2017</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‹N°›</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4436939" y="6505277"/>
            <a:ext cx="260077" cy="267891"/>
          </a:xfrm>
          <a:prstGeom prst="rect">
            <a:avLst/>
          </a:prstGeom>
          <a:ln/>
        </p:spPr>
        <p:txBody>
          <a:bodyPr/>
          <a:lstStyle>
            <a:lvl1pPr>
              <a:defRPr/>
            </a:lvl1pPr>
          </a:lstStyle>
          <a:p>
            <a:pPr>
              <a:defRPr/>
            </a:pPr>
            <a:fld id="{DF7B0F3C-B854-4224-87E9-6A3A5329865E}" type="slidenum">
              <a:rPr lang="en-US" altLang="en-US"/>
              <a:pPr>
                <a:defRPr/>
              </a:pPr>
              <a:t>‹N°›</a:t>
            </a:fld>
            <a:endParaRPr lang="en-US" altLang="en-US" sz="1300"/>
          </a:p>
        </p:txBody>
      </p:sp>
    </p:spTree>
    <p:extLst>
      <p:ext uri="{BB962C8B-B14F-4D97-AF65-F5344CB8AC3E}">
        <p14:creationId xmlns:p14="http://schemas.microsoft.com/office/powerpoint/2010/main" val="163501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0BE559F-78CD-4F2B-8436-2004E7D3449E}" type="slidenum">
              <a:rPr lang="en-US" smtClean="0"/>
              <a:pPr/>
              <a:t>‹N°›</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8679419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E559F-78CD-4F2B-8436-2004E7D3449E}" type="slidenum">
              <a:rPr lang="en-US" smtClean="0"/>
              <a:pPr/>
              <a:t>‹N°›</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19971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354075043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E559F-78CD-4F2B-8436-2004E7D3449E}" type="slidenum">
              <a:rPr lang="en-US" smtClean="0"/>
              <a:pPr/>
              <a:t>‹N°›</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41536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BE559F-78CD-4F2B-8436-2004E7D3449E}" type="slidenum">
              <a:rPr lang="en-US" smtClean="0"/>
              <a:pPr/>
              <a:t>‹N°›</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50142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3832352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429020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pic>
        <p:nvPicPr>
          <p:cNvPr id="4" name="Picture 8" descr="sottopancia.jpg"/>
          <p:cNvPicPr>
            <a:picLocks noChangeAspect="1"/>
          </p:cNvPicPr>
          <p:nvPr userDrawn="1"/>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5" name="Line 9"/>
          <p:cNvSpPr>
            <a:spLocks noChangeShapeType="1"/>
          </p:cNvSpPr>
          <p:nvPr userDrawn="1"/>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6" name="Line 10"/>
          <p:cNvSpPr>
            <a:spLocks noChangeShapeType="1"/>
          </p:cNvSpPr>
          <p:nvPr userDrawn="1"/>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7" name="Picture 1"/>
          <p:cNvPicPr>
            <a:picLocks noChangeAspect="1"/>
          </p:cNvPicPr>
          <p:nvPr userDrawn="1"/>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8" name="AutoShape 11"/>
          <p:cNvSpPr>
            <a:spLocks/>
          </p:cNvSpPr>
          <p:nvPr userDrawn="1"/>
        </p:nvSpPr>
        <p:spPr bwMode="auto">
          <a:xfrm>
            <a:off x="430213" y="152400"/>
            <a:ext cx="746442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l"/>
            <a:endParaRPr lang="en-US" altLang="en-US" dirty="0"/>
          </a:p>
        </p:txBody>
      </p:sp>
      <p:sp>
        <p:nvSpPr>
          <p:cNvPr id="9" name="Slide Number Placeholder 12"/>
          <p:cNvSpPr txBox="1">
            <a:spLocks/>
          </p:cNvSpPr>
          <p:nvPr userDrawn="1"/>
        </p:nvSpPr>
        <p:spPr bwMode="auto">
          <a:xfrm>
            <a:off x="8697913" y="6483350"/>
            <a:ext cx="260350" cy="268288"/>
          </a:xfrm>
          <a:prstGeom prst="rect">
            <a:avLst/>
          </a:prstGeom>
          <a:noFill/>
          <a:ln w="9525">
            <a:noFill/>
            <a:miter lim="800000"/>
            <a:headEnd/>
            <a:tailEnd/>
          </a:ln>
        </p:spPr>
        <p:txBody>
          <a:bodyPr lIns="0" tIns="0" rIns="0" bIns="0"/>
          <a:lstStyle/>
          <a:p>
            <a:fld id="{08BB1661-0A20-410C-9B95-3B28D728C9B5}" type="slidenum">
              <a:rPr lang="en-US" altLang="en-US" sz="1400" b="1">
                <a:solidFill>
                  <a:srgbClr val="0070C0"/>
                </a:solidFill>
              </a:rPr>
              <a:pPr/>
              <a:t>‹N°›</a:t>
            </a:fld>
            <a:endParaRPr lang="en-US" altLang="en-US" sz="1400" b="1">
              <a:solidFill>
                <a:srgbClr val="0070C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E559F-78CD-4F2B-8436-2004E7D3449E}" type="slidenum">
              <a:rPr lang="en-US" smtClean="0"/>
              <a:pPr/>
              <a:t>‹N°›</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8152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0BE559F-78CD-4F2B-8436-2004E7D3449E}" type="slidenum">
              <a:rPr lang="en-US" smtClean="0"/>
              <a:pPr/>
              <a:t>‹N°›</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532089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3981146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3600509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4255729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1145937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2932499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388636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419057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261176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27-10-2017</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‹N°›</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786401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2258813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1181691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1815760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D152A-B03D-42A3-A06D-51472E12645F}" type="datetimeFigureOut">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E559F-78CD-4F2B-8436-2004E7D3449E}" type="slidenum">
              <a:rPr lang="en-US" smtClean="0"/>
              <a:pPr/>
              <a:t>‹N°›</a:t>
            </a:fld>
            <a:endParaRPr lang="en-US"/>
          </a:p>
        </p:txBody>
      </p:sp>
    </p:spTree>
    <p:extLst>
      <p:ext uri="{BB962C8B-B14F-4D97-AF65-F5344CB8AC3E}">
        <p14:creationId xmlns:p14="http://schemas.microsoft.com/office/powerpoint/2010/main" val="41004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27-10-2017</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‹N°›</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27-10-2017</a:t>
            </a:fld>
            <a:endParaRPr lang="nl-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‹N°›</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27-10-2017</a:t>
            </a:fld>
            <a:endParaRPr lang="nl-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‹N°›</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27-10-2017</a:t>
            </a:fld>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‹N°›</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27-10-2017</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‹N°›</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27-10-2017</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‹N°›</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0"/>
            <a:ext cx="8280920" cy="1143000"/>
          </a:xfrm>
          <a:prstGeom prst="rect">
            <a:avLst/>
          </a:prstGeom>
        </p:spPr>
        <p:txBody>
          <a:bodyPr vert="horz" lIns="91440" tIns="45720" rIns="91440" bIns="45720" rtlCol="0" anchor="ctr">
            <a:normAutofit/>
          </a:bodyPr>
          <a:lstStyle/>
          <a:p>
            <a:r>
              <a:rPr lang="en-US" dirty="0" smtClean="0"/>
              <a:t>Click to edit Master title style</a:t>
            </a:r>
            <a:endParaRPr lang="nl-NL"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CAD152A-B03D-42A3-A06D-51472E12645F}" type="datetimeFigureOut">
              <a:rPr lang="en-US" smtClean="0"/>
              <a:pPr/>
              <a:t>10/27/2017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0BE559F-78CD-4F2B-8436-2004E7D3449E}" type="slidenum">
              <a:rPr lang="en-US" smtClean="0"/>
              <a:pPr/>
              <a:t>‹N°›</a:t>
            </a:fld>
            <a:endParaRPr lang="en-US"/>
          </a:p>
        </p:txBody>
      </p:sp>
    </p:spTree>
    <p:extLst>
      <p:ext uri="{BB962C8B-B14F-4D97-AF65-F5344CB8AC3E}">
        <p14:creationId xmlns:p14="http://schemas.microsoft.com/office/powerpoint/2010/main" val="4884503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D152A-B03D-42A3-A06D-51472E12645F}" type="datetimeFigureOut">
              <a:rPr lang="en-US" smtClean="0"/>
              <a:pPr/>
              <a:t>10/27/2017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E559F-78CD-4F2B-8436-2004E7D3449E}" type="slidenum">
              <a:rPr lang="en-US" smtClean="0"/>
              <a:pPr/>
              <a:t>‹N°›</a:t>
            </a:fld>
            <a:endParaRPr lang="en-US"/>
          </a:p>
        </p:txBody>
      </p:sp>
    </p:spTree>
    <p:extLst>
      <p:ext uri="{BB962C8B-B14F-4D97-AF65-F5344CB8AC3E}">
        <p14:creationId xmlns:p14="http://schemas.microsoft.com/office/powerpoint/2010/main" val="37962153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orasecom.org/"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3"/>
          <p:cNvSpPr>
            <a:spLocks noChangeShapeType="1"/>
          </p:cNvSpPr>
          <p:nvPr/>
        </p:nvSpPr>
        <p:spPr bwMode="auto">
          <a:xfrm>
            <a:off x="560338" y="2634258"/>
            <a:ext cx="8022208"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sp>
        <p:nvSpPr>
          <p:cNvPr id="2052" name="Line 4"/>
          <p:cNvSpPr>
            <a:spLocks noChangeShapeType="1"/>
          </p:cNvSpPr>
          <p:nvPr/>
        </p:nvSpPr>
        <p:spPr bwMode="auto">
          <a:xfrm flipV="1">
            <a:off x="514575" y="5700315"/>
            <a:ext cx="8095878"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056" name="Line 8"/>
          <p:cNvSpPr>
            <a:spLocks noChangeShapeType="1"/>
          </p:cNvSpPr>
          <p:nvPr/>
        </p:nvSpPr>
        <p:spPr bwMode="auto">
          <a:xfrm flipV="1">
            <a:off x="514575" y="6573367"/>
            <a:ext cx="8113737"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pic>
        <p:nvPicPr>
          <p:cNvPr id="2059" name="Picture 11" descr="120.png"/>
          <p:cNvPicPr>
            <a:picLocks noChangeAspect="1"/>
          </p:cNvPicPr>
          <p:nvPr/>
        </p:nvPicPr>
        <p:blipFill>
          <a:blip r:embed="rId2" cstate="print">
            <a:extLst>
              <a:ext uri="{28A0092B-C50C-407E-A947-70E740481C1C}">
                <a14:useLocalDpi xmlns:a14="http://schemas.microsoft.com/office/drawing/2010/main" val="0"/>
              </a:ext>
            </a:extLst>
          </a:blip>
          <a:srcRect b="17345"/>
          <a:stretch>
            <a:fillRect/>
          </a:stretch>
        </p:blipFill>
        <p:spPr bwMode="auto">
          <a:xfrm>
            <a:off x="172346" y="5839064"/>
            <a:ext cx="1397496" cy="677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60" name="Picture 12" descr="SDC_RV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9773" y="5895489"/>
            <a:ext cx="1106165"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1" name="Line 19"/>
          <p:cNvSpPr>
            <a:spLocks noChangeShapeType="1"/>
          </p:cNvSpPr>
          <p:nvPr/>
        </p:nvSpPr>
        <p:spPr bwMode="auto">
          <a:xfrm flipV="1">
            <a:off x="560338" y="267891"/>
            <a:ext cx="8021092"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sp>
        <p:nvSpPr>
          <p:cNvPr id="2062" name="Line 20"/>
          <p:cNvSpPr>
            <a:spLocks noChangeShapeType="1"/>
          </p:cNvSpPr>
          <p:nvPr/>
        </p:nvSpPr>
        <p:spPr bwMode="auto">
          <a:xfrm flipV="1">
            <a:off x="514575" y="6618015"/>
            <a:ext cx="8113737"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sp>
        <p:nvSpPr>
          <p:cNvPr id="2063" name="Line 21"/>
          <p:cNvSpPr>
            <a:spLocks noChangeShapeType="1"/>
          </p:cNvSpPr>
          <p:nvPr/>
        </p:nvSpPr>
        <p:spPr bwMode="auto">
          <a:xfrm flipV="1">
            <a:off x="514575" y="5661248"/>
            <a:ext cx="8095878"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sp>
        <p:nvSpPr>
          <p:cNvPr id="2064" name="Line 22"/>
          <p:cNvSpPr>
            <a:spLocks noChangeShapeType="1"/>
          </p:cNvSpPr>
          <p:nvPr/>
        </p:nvSpPr>
        <p:spPr bwMode="auto">
          <a:xfrm>
            <a:off x="559222" y="2681139"/>
            <a:ext cx="8022208"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sp>
        <p:nvSpPr>
          <p:cNvPr id="2065" name="Line 23"/>
          <p:cNvSpPr>
            <a:spLocks noChangeShapeType="1"/>
          </p:cNvSpPr>
          <p:nvPr/>
        </p:nvSpPr>
        <p:spPr bwMode="auto">
          <a:xfrm>
            <a:off x="559222" y="321469"/>
            <a:ext cx="8022208"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730" fontAlgn="base" hangingPunct="0">
              <a:spcBef>
                <a:spcPct val="0"/>
              </a:spcBef>
              <a:spcAft>
                <a:spcPct val="0"/>
              </a:spcAft>
            </a:pPr>
            <a:endParaRPr lang="en-GB" sz="2500">
              <a:solidFill>
                <a:srgbClr val="000000"/>
              </a:solidFill>
              <a:sym typeface="Helvetica Light" charset="0"/>
            </a:endParaRPr>
          </a:p>
        </p:txBody>
      </p:sp>
      <p:pic>
        <p:nvPicPr>
          <p:cNvPr id="206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3032" y="5886519"/>
            <a:ext cx="663029"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4731" y="5856756"/>
            <a:ext cx="535781" cy="5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0119" y="5834258"/>
            <a:ext cx="475506" cy="5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pic>
        <p:nvPicPr>
          <p:cNvPr id="6" name="Image 5"/>
          <p:cNvPicPr>
            <a:picLocks noChangeAspect="1"/>
          </p:cNvPicPr>
          <p:nvPr/>
        </p:nvPicPr>
        <p:blipFill>
          <a:blip r:embed="rId7"/>
          <a:stretch>
            <a:fillRect/>
          </a:stretch>
        </p:blipFill>
        <p:spPr>
          <a:xfrm>
            <a:off x="520916" y="719769"/>
            <a:ext cx="3564232" cy="1400234"/>
          </a:xfrm>
          <a:prstGeom prst="rect">
            <a:avLst/>
          </a:prstGeom>
        </p:spPr>
      </p:pic>
      <p:pic>
        <p:nvPicPr>
          <p:cNvPr id="26" name="Imag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99179" y="398489"/>
            <a:ext cx="3172780" cy="1823783"/>
          </a:xfrm>
          <a:prstGeom prst="rect">
            <a:avLst/>
          </a:prstGeom>
        </p:spPr>
      </p:pic>
      <p:sp>
        <p:nvSpPr>
          <p:cNvPr id="27" name="AutoShape 11"/>
          <p:cNvSpPr>
            <a:spLocks/>
          </p:cNvSpPr>
          <p:nvPr/>
        </p:nvSpPr>
        <p:spPr bwMode="auto">
          <a:xfrm>
            <a:off x="256724" y="3974944"/>
            <a:ext cx="863575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3600" dirty="0" smtClean="0">
                <a:solidFill>
                  <a:srgbClr val="3B7A6A"/>
                </a:solidFill>
                <a:latin typeface="Trebuchet MS" pitchFamily="34" charset="0"/>
                <a:sym typeface="Trebuchet MS" pitchFamily="34" charset="0"/>
              </a:rPr>
              <a:t>Overview of project activities</a:t>
            </a:r>
          </a:p>
          <a:p>
            <a:pPr marL="571500" indent="-571500" algn="ctr">
              <a:buFontTx/>
              <a:buChar char="-"/>
            </a:pPr>
            <a:r>
              <a:rPr lang="en-US" altLang="en-US" sz="3600" dirty="0" smtClean="0">
                <a:solidFill>
                  <a:srgbClr val="3B7A6A"/>
                </a:solidFill>
                <a:latin typeface="Trebuchet MS" pitchFamily="34" charset="0"/>
                <a:sym typeface="Trebuchet MS" pitchFamily="34" charset="0"/>
              </a:rPr>
              <a:t>May 2017 </a:t>
            </a:r>
            <a:r>
              <a:rPr lang="en-US" altLang="en-US" sz="3600" dirty="0" smtClean="0">
                <a:solidFill>
                  <a:srgbClr val="3B7A6A"/>
                </a:solidFill>
                <a:latin typeface="Trebuchet MS" pitchFamily="34" charset="0"/>
                <a:sym typeface="Trebuchet MS" pitchFamily="34" charset="0"/>
              </a:rPr>
              <a:t>to </a:t>
            </a:r>
            <a:r>
              <a:rPr lang="en-US" altLang="en-US" sz="3600" dirty="0" smtClean="0">
                <a:solidFill>
                  <a:srgbClr val="3B7A6A"/>
                </a:solidFill>
                <a:latin typeface="Trebuchet MS" pitchFamily="34" charset="0"/>
                <a:sym typeface="Trebuchet MS" pitchFamily="34" charset="0"/>
              </a:rPr>
              <a:t>October 2017 </a:t>
            </a:r>
            <a:r>
              <a:rPr lang="en-US" altLang="en-US" sz="3600" dirty="0" smtClean="0">
                <a:solidFill>
                  <a:srgbClr val="3B7A6A"/>
                </a:solidFill>
                <a:latin typeface="Trebuchet MS" pitchFamily="34" charset="0"/>
                <a:sym typeface="Trebuchet MS" pitchFamily="34" charset="0"/>
              </a:rPr>
              <a:t>– </a:t>
            </a:r>
          </a:p>
          <a:p>
            <a:pPr marL="571500" indent="-571500" algn="ctr">
              <a:buFontTx/>
              <a:buChar char="-"/>
            </a:pPr>
            <a:endParaRPr lang="en-US" altLang="en-US" sz="3600" dirty="0">
              <a:solidFill>
                <a:srgbClr val="3B7A6A"/>
              </a:solidFill>
              <a:latin typeface="Trebuchet MS" pitchFamily="34" charset="0"/>
              <a:sym typeface="Trebuchet MS" pitchFamily="34" charset="0"/>
            </a:endParaRPr>
          </a:p>
          <a:p>
            <a:pPr algn="ctr"/>
            <a:r>
              <a:rPr lang="en-US" altLang="en-US" sz="2400" i="1" dirty="0" smtClean="0">
                <a:solidFill>
                  <a:srgbClr val="3B7A6A"/>
                </a:solidFill>
                <a:latin typeface="Trebuchet MS" pitchFamily="34" charset="0"/>
                <a:sym typeface="Trebuchet MS" pitchFamily="34" charset="0"/>
              </a:rPr>
              <a:t>4</a:t>
            </a:r>
            <a:r>
              <a:rPr lang="en-US" altLang="en-US" sz="2400" i="1" baseline="30000" dirty="0" smtClean="0">
                <a:solidFill>
                  <a:srgbClr val="3B7A6A"/>
                </a:solidFill>
                <a:latin typeface="Trebuchet MS" pitchFamily="34" charset="0"/>
                <a:sym typeface="Trebuchet MS" pitchFamily="34" charset="0"/>
              </a:rPr>
              <a:t>th</a:t>
            </a:r>
            <a:r>
              <a:rPr lang="en-US" altLang="en-US" sz="2400" i="1" dirty="0" smtClean="0">
                <a:solidFill>
                  <a:srgbClr val="3B7A6A"/>
                </a:solidFill>
                <a:latin typeface="Trebuchet MS" pitchFamily="34" charset="0"/>
                <a:sym typeface="Trebuchet MS" pitchFamily="34" charset="0"/>
              </a:rPr>
              <a:t> </a:t>
            </a:r>
            <a:r>
              <a:rPr lang="en-US" altLang="en-US" sz="2400" i="1" dirty="0" smtClean="0">
                <a:solidFill>
                  <a:srgbClr val="3B7A6A"/>
                </a:solidFill>
                <a:latin typeface="Trebuchet MS" pitchFamily="34" charset="0"/>
                <a:sym typeface="Trebuchet MS" pitchFamily="34" charset="0"/>
              </a:rPr>
              <a:t>ORASECOM Ground Water Hydrology Committee Meeting </a:t>
            </a:r>
          </a:p>
          <a:p>
            <a:pPr algn="ctr"/>
            <a:r>
              <a:rPr lang="en-US" altLang="en-US" sz="2400" i="1" dirty="0" smtClean="0">
                <a:solidFill>
                  <a:srgbClr val="3B7A6A"/>
                </a:solidFill>
                <a:latin typeface="Trebuchet MS" pitchFamily="34" charset="0"/>
                <a:sym typeface="Trebuchet MS" pitchFamily="34" charset="0"/>
              </a:rPr>
              <a:t>1 November 2017</a:t>
            </a:r>
            <a:endParaRPr lang="en-US" altLang="en-US" sz="2400" i="1" dirty="0" smtClean="0">
              <a:solidFill>
                <a:srgbClr val="3B7A6A"/>
              </a:solidFill>
              <a:latin typeface="Trebuchet MS" pitchFamily="34" charset="0"/>
              <a:sym typeface="Trebuchet MS" pitchFamily="34" charset="0"/>
            </a:endParaRPr>
          </a:p>
        </p:txBody>
      </p:sp>
      <p:sp>
        <p:nvSpPr>
          <p:cNvPr id="23" name="AutoShape 11"/>
          <p:cNvSpPr>
            <a:spLocks/>
          </p:cNvSpPr>
          <p:nvPr/>
        </p:nvSpPr>
        <p:spPr bwMode="auto">
          <a:xfrm>
            <a:off x="5585316" y="6153704"/>
            <a:ext cx="330716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r"/>
            <a:r>
              <a:rPr lang="en-US" altLang="en-US" sz="2000" dirty="0" smtClean="0">
                <a:solidFill>
                  <a:srgbClr val="3B7A6A"/>
                </a:solidFill>
                <a:latin typeface="Trebuchet MS" pitchFamily="34" charset="0"/>
                <a:sym typeface="Trebuchet MS" pitchFamily="34" charset="0"/>
              </a:rPr>
              <a:t>Piet Kenabatho</a:t>
            </a:r>
            <a:endParaRPr lang="en-US" altLang="en-US" sz="2000" dirty="0" smtClean="0">
              <a:solidFill>
                <a:srgbClr val="3B7A6A"/>
              </a:solidFill>
              <a:latin typeface="Trebuchet MS" pitchFamily="34" charset="0"/>
              <a:sym typeface="Trebuchet MS" pitchFamily="34" charset="0"/>
            </a:endParaRPr>
          </a:p>
          <a:p>
            <a:pPr algn="r"/>
            <a:r>
              <a:rPr lang="en-US" altLang="en-US" sz="2000" dirty="0" smtClean="0">
                <a:solidFill>
                  <a:srgbClr val="3B7A6A"/>
                </a:solidFill>
                <a:latin typeface="Trebuchet MS" pitchFamily="34" charset="0"/>
                <a:sym typeface="Trebuchet MS" pitchFamily="34" charset="0"/>
              </a:rPr>
              <a:t>University of Botswana</a:t>
            </a:r>
            <a:endParaRPr lang="en-US" altLang="en-US" sz="2000" dirty="0" smtClean="0">
              <a:solidFill>
                <a:srgbClr val="3B7A6A"/>
              </a:solidFill>
              <a:latin typeface="Trebuchet MS" pitchFamily="34" charset="0"/>
              <a:sym typeface="Trebuchet MS" pitchFamily="34" charset="0"/>
            </a:endParaRPr>
          </a:p>
          <a:p>
            <a:pPr algn="ctr"/>
            <a:endParaRPr lang="en-US" altLang="en-US" sz="2400" i="1" dirty="0" smtClean="0">
              <a:solidFill>
                <a:srgbClr val="3B7A6A"/>
              </a:solidFill>
              <a:latin typeface="Trebuchet MS" pitchFamily="34" charset="0"/>
              <a:sym typeface="Trebuchet MS" pitchFamily="34" charset="0"/>
            </a:endParaRPr>
          </a:p>
        </p:txBody>
      </p:sp>
    </p:spTree>
    <p:extLst>
      <p:ext uri="{BB962C8B-B14F-4D97-AF65-F5344CB8AC3E}">
        <p14:creationId xmlns:p14="http://schemas.microsoft.com/office/powerpoint/2010/main" val="158091336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400" b="1" dirty="0" smtClean="0">
                <a:solidFill>
                  <a:srgbClr val="3B7A6A"/>
                </a:solidFill>
                <a:latin typeface="Trebuchet MS" pitchFamily="34" charset="0"/>
                <a:sym typeface="Trebuchet MS" pitchFamily="34" charset="0"/>
              </a:rPr>
              <a:t>Study visit to the Observatory of the Sahara and Sahel (OSS)</a:t>
            </a:r>
            <a:endParaRPr lang="en-US" altLang="en-US" sz="2400" b="1" dirty="0"/>
          </a:p>
        </p:txBody>
      </p:sp>
      <p:sp>
        <p:nvSpPr>
          <p:cNvPr id="13" name="Line 13"/>
          <p:cNvSpPr>
            <a:spLocks noChangeShapeType="1"/>
          </p:cNvSpPr>
          <p:nvPr/>
        </p:nvSpPr>
        <p:spPr bwMode="auto">
          <a:xfrm flipV="1">
            <a:off x="1271164" y="692696"/>
            <a:ext cx="6673850" cy="0"/>
          </a:xfrm>
          <a:prstGeom prst="line">
            <a:avLst/>
          </a:prstGeom>
          <a:noFill/>
          <a:ln w="25400">
            <a:solidFill>
              <a:srgbClr val="366CA6"/>
            </a:solidFill>
            <a:round/>
            <a:headEnd/>
            <a:tailEnd/>
          </a:ln>
        </p:spPr>
        <p:txBody>
          <a:bodyPr lIns="0" tIns="0" rIns="0" bIns="0" anchor="ctr"/>
          <a:lstStyle/>
          <a:p>
            <a:endParaRPr lang="en-GB"/>
          </a:p>
        </p:txBody>
      </p:sp>
      <p:sp>
        <p:nvSpPr>
          <p:cNvPr id="14" name="Content Placeholder 2"/>
          <p:cNvSpPr>
            <a:spLocks noGrp="1"/>
          </p:cNvSpPr>
          <p:nvPr>
            <p:ph idx="1"/>
          </p:nvPr>
        </p:nvSpPr>
        <p:spPr>
          <a:xfrm>
            <a:off x="52409" y="1143348"/>
            <a:ext cx="9143999" cy="2562173"/>
          </a:xfrm>
        </p:spPr>
        <p:txBody>
          <a:bodyPr>
            <a:noAutofit/>
          </a:bodyPr>
          <a:lstStyle/>
          <a:p>
            <a:r>
              <a:rPr lang="en-US" sz="2600" b="1" dirty="0" smtClean="0"/>
              <a:t>Main objective of the study visit</a:t>
            </a:r>
            <a:r>
              <a:rPr lang="en-US" sz="2600" b="1" dirty="0" smtClean="0"/>
              <a:t>: </a:t>
            </a:r>
            <a:endParaRPr lang="en-US" sz="2600" b="1" dirty="0" smtClean="0"/>
          </a:p>
          <a:p>
            <a:pPr lvl="1"/>
            <a:r>
              <a:rPr lang="en-US" sz="2200" dirty="0" smtClean="0"/>
              <a:t>Learning </a:t>
            </a:r>
            <a:r>
              <a:rPr lang="en-US" sz="2200" dirty="0"/>
              <a:t>from the experience of Tunisia, Algeria and Libya in institutionalizing cooperation over the North-Western Sahara Aquifer System (NWSAS</a:t>
            </a:r>
            <a:r>
              <a:rPr lang="en-US" sz="2200" dirty="0" smtClean="0"/>
              <a:t>).</a:t>
            </a:r>
          </a:p>
          <a:p>
            <a:pPr marL="457200" lvl="1" indent="0">
              <a:buNone/>
            </a:pPr>
            <a:endParaRPr lang="en-US" sz="2200" dirty="0" smtClean="0"/>
          </a:p>
          <a:p>
            <a:r>
              <a:rPr lang="en-US" sz="2600" b="1" dirty="0" smtClean="0"/>
              <a:t>Attended by:</a:t>
            </a:r>
          </a:p>
          <a:p>
            <a:pPr lvl="1"/>
            <a:r>
              <a:rPr lang="en-US" sz="2200" dirty="0" smtClean="0"/>
              <a:t>Department of Water Affairs (Botswana)</a:t>
            </a:r>
          </a:p>
          <a:p>
            <a:pPr lvl="1"/>
            <a:r>
              <a:rPr lang="en-US" sz="2200" dirty="0" smtClean="0"/>
              <a:t>University of Botswana</a:t>
            </a:r>
          </a:p>
          <a:p>
            <a:pPr lvl="1"/>
            <a:r>
              <a:rPr lang="en-US" sz="2200" dirty="0" smtClean="0"/>
              <a:t>Department of Water Affairs and Forestry (Namibia)</a:t>
            </a:r>
          </a:p>
          <a:p>
            <a:pPr lvl="1"/>
            <a:r>
              <a:rPr lang="en-US" sz="2200" dirty="0" err="1" smtClean="0"/>
              <a:t>NamWater</a:t>
            </a:r>
            <a:endParaRPr lang="en-US" sz="2200" dirty="0" smtClean="0"/>
          </a:p>
          <a:p>
            <a:pPr lvl="1"/>
            <a:r>
              <a:rPr lang="en-US" sz="2200" dirty="0" smtClean="0"/>
              <a:t>Council for Geoscience (South Africa)</a:t>
            </a:r>
          </a:p>
          <a:p>
            <a:pPr lvl="1"/>
            <a:r>
              <a:rPr lang="en-US" sz="2200" dirty="0" smtClean="0"/>
              <a:t>Observatory of the Sahara and the Sahel</a:t>
            </a:r>
          </a:p>
          <a:p>
            <a:pPr lvl="1"/>
            <a:r>
              <a:rPr lang="en-US" sz="2200" dirty="0" smtClean="0"/>
              <a:t>UNESCO-IHP</a:t>
            </a:r>
          </a:p>
          <a:p>
            <a:pPr lvl="1"/>
            <a:r>
              <a:rPr lang="en-US" sz="2200" dirty="0" smtClean="0"/>
              <a:t>Swiss Agency for Development and Cooperation</a:t>
            </a:r>
            <a:endParaRPr lang="en-US" sz="1800" dirty="0" smtClean="0"/>
          </a:p>
        </p:txBody>
      </p:sp>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p:txBody>
      </p:sp>
    </p:spTree>
    <p:extLst>
      <p:ext uri="{BB962C8B-B14F-4D97-AF65-F5344CB8AC3E}">
        <p14:creationId xmlns:p14="http://schemas.microsoft.com/office/powerpoint/2010/main" val="30387785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400" b="1" dirty="0" smtClean="0">
                <a:solidFill>
                  <a:srgbClr val="3B7A6A"/>
                </a:solidFill>
                <a:latin typeface="Trebuchet MS" pitchFamily="34" charset="0"/>
                <a:sym typeface="Trebuchet MS" pitchFamily="34" charset="0"/>
              </a:rPr>
              <a:t>Study visit to the Observatory of the Sahara and Sahel (OSS)</a:t>
            </a:r>
            <a:endParaRPr lang="en-US" altLang="en-US" sz="2400" b="1" dirty="0"/>
          </a:p>
        </p:txBody>
      </p:sp>
      <p:sp>
        <p:nvSpPr>
          <p:cNvPr id="13" name="Line 13"/>
          <p:cNvSpPr>
            <a:spLocks noChangeShapeType="1"/>
          </p:cNvSpPr>
          <p:nvPr/>
        </p:nvSpPr>
        <p:spPr bwMode="auto">
          <a:xfrm flipV="1">
            <a:off x="1271164" y="692696"/>
            <a:ext cx="6673850" cy="0"/>
          </a:xfrm>
          <a:prstGeom prst="line">
            <a:avLst/>
          </a:prstGeom>
          <a:noFill/>
          <a:ln w="25400">
            <a:solidFill>
              <a:srgbClr val="366CA6"/>
            </a:solidFill>
            <a:round/>
            <a:headEnd/>
            <a:tailEnd/>
          </a:ln>
        </p:spPr>
        <p:txBody>
          <a:bodyPr lIns="0" tIns="0" rIns="0" bIns="0" anchor="ctr"/>
          <a:lstStyle/>
          <a:p>
            <a:endParaRPr lang="en-GB"/>
          </a:p>
        </p:txBody>
      </p:sp>
      <p:sp>
        <p:nvSpPr>
          <p:cNvPr id="14" name="Content Placeholder 2"/>
          <p:cNvSpPr>
            <a:spLocks noGrp="1"/>
          </p:cNvSpPr>
          <p:nvPr>
            <p:ph idx="1"/>
          </p:nvPr>
        </p:nvSpPr>
        <p:spPr>
          <a:xfrm>
            <a:off x="52409" y="1143348"/>
            <a:ext cx="9143999" cy="2562173"/>
          </a:xfrm>
        </p:spPr>
        <p:txBody>
          <a:bodyPr>
            <a:noAutofit/>
          </a:bodyPr>
          <a:lstStyle/>
          <a:p>
            <a:r>
              <a:rPr lang="en-US" sz="2600" b="1" dirty="0" smtClean="0"/>
              <a:t>Rationale of the </a:t>
            </a:r>
            <a:r>
              <a:rPr lang="en-US" sz="2600" b="1" dirty="0" smtClean="0"/>
              <a:t>study visit</a:t>
            </a:r>
            <a:r>
              <a:rPr lang="en-US" sz="2600" b="1" dirty="0" smtClean="0"/>
              <a:t>: </a:t>
            </a:r>
            <a:endParaRPr lang="en-US" sz="2600" b="1" dirty="0" smtClean="0"/>
          </a:p>
          <a:p>
            <a:pPr lvl="1"/>
            <a:r>
              <a:rPr lang="en-US" sz="2200" dirty="0" smtClean="0"/>
              <a:t>The NWSAS and STAS settings are quite similar in several aspects</a:t>
            </a:r>
            <a:endParaRPr lang="en-US" sz="1800" dirty="0" smtClean="0"/>
          </a:p>
        </p:txBody>
      </p:sp>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p:txBody>
      </p:sp>
      <p:graphicFrame>
        <p:nvGraphicFramePr>
          <p:cNvPr id="20" name="Table 1"/>
          <p:cNvGraphicFramePr>
            <a:graphicFrameLocks noGrp="1"/>
          </p:cNvGraphicFramePr>
          <p:nvPr>
            <p:extLst>
              <p:ext uri="{D42A27DB-BD31-4B8C-83A1-F6EECF244321}">
                <p14:modId xmlns:p14="http://schemas.microsoft.com/office/powerpoint/2010/main" val="3135892704"/>
              </p:ext>
            </p:extLst>
          </p:nvPr>
        </p:nvGraphicFramePr>
        <p:xfrm>
          <a:off x="251521" y="2607941"/>
          <a:ext cx="8784975" cy="2661920"/>
        </p:xfrm>
        <a:graphic>
          <a:graphicData uri="http://schemas.openxmlformats.org/drawingml/2006/table">
            <a:tbl>
              <a:tblPr firstRow="1" bandRow="1">
                <a:tableStyleId>{5C22544A-7EE6-4342-B048-85BDC9FD1C3A}</a:tableStyleId>
              </a:tblPr>
              <a:tblGrid>
                <a:gridCol w="3384375">
                  <a:extLst>
                    <a:ext uri="{9D8B030D-6E8A-4147-A177-3AD203B41FA5}">
                      <a16:colId xmlns:a16="http://schemas.microsoft.com/office/drawing/2014/main" val="20000"/>
                    </a:ext>
                  </a:extLst>
                </a:gridCol>
                <a:gridCol w="2472275">
                  <a:extLst>
                    <a:ext uri="{9D8B030D-6E8A-4147-A177-3AD203B41FA5}">
                      <a16:colId xmlns:a16="http://schemas.microsoft.com/office/drawing/2014/main" val="20001"/>
                    </a:ext>
                  </a:extLst>
                </a:gridCol>
                <a:gridCol w="2928325">
                  <a:extLst>
                    <a:ext uri="{9D8B030D-6E8A-4147-A177-3AD203B41FA5}">
                      <a16:colId xmlns:a16="http://schemas.microsoft.com/office/drawing/2014/main" val="20002"/>
                    </a:ext>
                  </a:extLst>
                </a:gridCol>
              </a:tblGrid>
              <a:tr h="370840">
                <a:tc>
                  <a:txBody>
                    <a:bodyPr/>
                    <a:lstStyle/>
                    <a:p>
                      <a:endParaRPr lang="en-US" sz="1800" dirty="0"/>
                    </a:p>
                  </a:txBody>
                  <a:tcPr/>
                </a:tc>
                <a:tc>
                  <a:txBody>
                    <a:bodyPr/>
                    <a:lstStyle/>
                    <a:p>
                      <a:pPr algn="ctr"/>
                      <a:r>
                        <a:rPr lang="en-US" sz="1800" dirty="0" smtClean="0"/>
                        <a:t>NWSAS</a:t>
                      </a:r>
                      <a:endParaRPr lang="en-US" sz="1800" dirty="0"/>
                    </a:p>
                  </a:txBody>
                  <a:tcPr/>
                </a:tc>
                <a:tc>
                  <a:txBody>
                    <a:bodyPr/>
                    <a:lstStyle/>
                    <a:p>
                      <a:pPr algn="ctr"/>
                      <a:r>
                        <a:rPr lang="en-US" sz="1800" dirty="0" smtClean="0"/>
                        <a:t>STAS</a:t>
                      </a:r>
                      <a:endParaRPr lang="en-US" sz="1800" dirty="0"/>
                    </a:p>
                  </a:txBody>
                  <a:tcPr/>
                </a:tc>
                <a:extLst>
                  <a:ext uri="{0D108BD9-81ED-4DB2-BD59-A6C34878D82A}">
                    <a16:rowId xmlns:a16="http://schemas.microsoft.com/office/drawing/2014/main" val="10000"/>
                  </a:ext>
                </a:extLst>
              </a:tr>
              <a:tr h="370840">
                <a:tc>
                  <a:txBody>
                    <a:bodyPr/>
                    <a:lstStyle/>
                    <a:p>
                      <a:r>
                        <a:rPr lang="en-US" sz="1800" b="1" dirty="0" smtClean="0"/>
                        <a:t>Hydrogeology</a:t>
                      </a:r>
                      <a:r>
                        <a:rPr lang="en-US" sz="1800" b="1" baseline="0" dirty="0" smtClean="0"/>
                        <a:t> (l</a:t>
                      </a:r>
                      <a:r>
                        <a:rPr lang="en-US" sz="1800" b="1" dirty="0" smtClean="0"/>
                        <a:t>ow recharge rates)</a:t>
                      </a:r>
                      <a:endParaRPr lang="en-US" sz="1800" b="1" dirty="0"/>
                    </a:p>
                  </a:txBody>
                  <a:tcPr/>
                </a:tc>
                <a:tc>
                  <a:txBody>
                    <a:bodyPr/>
                    <a:lstStyle/>
                    <a:p>
                      <a:pPr algn="ctr"/>
                      <a:r>
                        <a:rPr lang="en-US" sz="1800" dirty="0" smtClean="0"/>
                        <a:t>Yes</a:t>
                      </a:r>
                      <a:endParaRPr lang="en-US" sz="1800" dirty="0"/>
                    </a:p>
                  </a:txBody>
                  <a:tcPr/>
                </a:tc>
                <a:tc>
                  <a:txBody>
                    <a:bodyPr/>
                    <a:lstStyle/>
                    <a:p>
                      <a:pPr algn="ctr"/>
                      <a:r>
                        <a:rPr lang="en-US" sz="1800" dirty="0" smtClean="0"/>
                        <a:t>Yes</a:t>
                      </a:r>
                      <a:endParaRPr lang="en-US" sz="1800" dirty="0"/>
                    </a:p>
                  </a:txBody>
                  <a:tcPr/>
                </a:tc>
                <a:extLst>
                  <a:ext uri="{0D108BD9-81ED-4DB2-BD59-A6C34878D82A}">
                    <a16:rowId xmlns:a16="http://schemas.microsoft.com/office/drawing/2014/main" val="10001"/>
                  </a:ext>
                </a:extLst>
              </a:tr>
              <a:tr h="370840">
                <a:tc>
                  <a:txBody>
                    <a:bodyPr/>
                    <a:lstStyle/>
                    <a:p>
                      <a:r>
                        <a:rPr lang="en-US" sz="1800" b="1" dirty="0" smtClean="0"/>
                        <a:t>Joint tools </a:t>
                      </a:r>
                    </a:p>
                    <a:p>
                      <a:r>
                        <a:rPr lang="en-US" sz="1800" b="1" dirty="0" smtClean="0"/>
                        <a:t>(Joint borehole database)</a:t>
                      </a:r>
                      <a:endParaRPr lang="en-US" sz="1800" b="1" dirty="0"/>
                    </a:p>
                  </a:txBody>
                  <a:tcPr/>
                </a:tc>
                <a:tc>
                  <a:txBody>
                    <a:bodyPr/>
                    <a:lstStyle/>
                    <a:p>
                      <a:pPr algn="ctr"/>
                      <a:r>
                        <a:rPr lang="en-US" sz="1800" dirty="0" smtClean="0"/>
                        <a:t>Yes</a:t>
                      </a:r>
                      <a:endParaRPr lang="en-US" sz="1800" dirty="0"/>
                    </a:p>
                  </a:txBody>
                  <a:tcPr/>
                </a:tc>
                <a:tc>
                  <a:txBody>
                    <a:bodyPr/>
                    <a:lstStyle/>
                    <a:p>
                      <a:pPr algn="ctr"/>
                      <a:r>
                        <a:rPr lang="en-US" sz="1800" dirty="0" smtClean="0"/>
                        <a:t>Yes</a:t>
                      </a:r>
                      <a:endParaRPr lang="en-US" sz="1800" dirty="0"/>
                    </a:p>
                  </a:txBody>
                  <a:tcPr/>
                </a:tc>
                <a:extLst>
                  <a:ext uri="{0D108BD9-81ED-4DB2-BD59-A6C34878D82A}">
                    <a16:rowId xmlns:a16="http://schemas.microsoft.com/office/drawing/2014/main" val="10002"/>
                  </a:ext>
                </a:extLst>
              </a:tr>
              <a:tr h="370840">
                <a:tc>
                  <a:txBody>
                    <a:bodyPr/>
                    <a:lstStyle/>
                    <a:p>
                      <a:r>
                        <a:rPr lang="en-US" sz="1800" b="1" dirty="0" smtClean="0"/>
                        <a:t>Joint tools </a:t>
                      </a:r>
                    </a:p>
                    <a:p>
                      <a:r>
                        <a:rPr lang="en-US" sz="1800" b="1" dirty="0" smtClean="0"/>
                        <a:t>(Numerical</a:t>
                      </a:r>
                      <a:r>
                        <a:rPr lang="en-US" sz="1800" b="1" baseline="0" dirty="0" smtClean="0"/>
                        <a:t> model)</a:t>
                      </a:r>
                      <a:endParaRPr lang="en-US" sz="1800" b="1" dirty="0"/>
                    </a:p>
                  </a:txBody>
                  <a:tcPr/>
                </a:tc>
                <a:tc>
                  <a:txBody>
                    <a:bodyPr/>
                    <a:lstStyle/>
                    <a:p>
                      <a:pPr algn="ctr"/>
                      <a:r>
                        <a:rPr lang="en-US" sz="1800" dirty="0" smtClean="0"/>
                        <a:t>Yes</a:t>
                      </a:r>
                      <a:endParaRPr lang="en-US" sz="1800" dirty="0"/>
                    </a:p>
                  </a:txBody>
                  <a:tcPr/>
                </a:tc>
                <a:tc>
                  <a:txBody>
                    <a:bodyPr/>
                    <a:lstStyle/>
                    <a:p>
                      <a:pPr algn="ctr"/>
                      <a:r>
                        <a:rPr lang="en-US" sz="1800" dirty="0" smtClean="0"/>
                        <a:t>Under preparation</a:t>
                      </a:r>
                      <a:endParaRPr lang="en-US" sz="1800" dirty="0" smtClean="0"/>
                    </a:p>
                  </a:txBody>
                  <a:tcPr/>
                </a:tc>
                <a:extLst>
                  <a:ext uri="{0D108BD9-81ED-4DB2-BD59-A6C34878D82A}">
                    <a16:rowId xmlns:a16="http://schemas.microsoft.com/office/drawing/2014/main" val="10003"/>
                  </a:ext>
                </a:extLst>
              </a:tr>
              <a:tr h="370840">
                <a:tc>
                  <a:txBody>
                    <a:bodyPr/>
                    <a:lstStyle/>
                    <a:p>
                      <a:r>
                        <a:rPr lang="en-US" sz="1800" b="1" dirty="0" smtClean="0"/>
                        <a:t>Institutional framework</a:t>
                      </a:r>
                      <a:endParaRPr lang="en-US" sz="1800" b="1" dirty="0"/>
                    </a:p>
                  </a:txBody>
                  <a:tcPr/>
                </a:tc>
                <a:tc>
                  <a:txBody>
                    <a:bodyPr/>
                    <a:lstStyle/>
                    <a:p>
                      <a:pPr algn="ctr"/>
                      <a:r>
                        <a:rPr lang="en-US" sz="1800" dirty="0" smtClean="0"/>
                        <a:t>OSS</a:t>
                      </a:r>
                      <a:endParaRPr lang="en-US" sz="1800" dirty="0"/>
                    </a:p>
                  </a:txBody>
                  <a:tcPr/>
                </a:tc>
                <a:tc>
                  <a:txBody>
                    <a:bodyPr/>
                    <a:lstStyle/>
                    <a:p>
                      <a:pPr algn="ctr"/>
                      <a:r>
                        <a:rPr lang="en-US" sz="1800" dirty="0" smtClean="0"/>
                        <a:t>ORASECOM</a:t>
                      </a:r>
                      <a:endParaRPr lang="en-US" sz="1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611991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400" b="1" dirty="0">
                <a:solidFill>
                  <a:srgbClr val="3B7A6A"/>
                </a:solidFill>
                <a:latin typeface="Trebuchet MS" pitchFamily="34" charset="0"/>
                <a:sym typeface="Trebuchet MS" pitchFamily="34" charset="0"/>
              </a:rPr>
              <a:t>North-Western Sahara Aquifer System (NWSAS)</a:t>
            </a:r>
            <a:endParaRPr lang="en-US" altLang="en-US" sz="2400" b="1" dirty="0"/>
          </a:p>
        </p:txBody>
      </p:sp>
      <p:sp>
        <p:nvSpPr>
          <p:cNvPr id="13" name="Line 13"/>
          <p:cNvSpPr>
            <a:spLocks noChangeShapeType="1"/>
          </p:cNvSpPr>
          <p:nvPr/>
        </p:nvSpPr>
        <p:spPr bwMode="auto">
          <a:xfrm flipV="1">
            <a:off x="1271164" y="692696"/>
            <a:ext cx="6673850" cy="0"/>
          </a:xfrm>
          <a:prstGeom prst="line">
            <a:avLst/>
          </a:prstGeom>
          <a:noFill/>
          <a:ln w="25400">
            <a:solidFill>
              <a:srgbClr val="366CA6"/>
            </a:solidFill>
            <a:round/>
            <a:headEnd/>
            <a:tailEnd/>
          </a:ln>
        </p:spPr>
        <p:txBody>
          <a:bodyPr lIns="0" tIns="0" rIns="0" bIns="0" anchor="ctr"/>
          <a:lstStyle/>
          <a:p>
            <a:endParaRPr lang="en-GB"/>
          </a:p>
        </p:txBody>
      </p:sp>
      <p:sp>
        <p:nvSpPr>
          <p:cNvPr id="14" name="Content Placeholder 2"/>
          <p:cNvSpPr>
            <a:spLocks noGrp="1"/>
          </p:cNvSpPr>
          <p:nvPr>
            <p:ph idx="1"/>
          </p:nvPr>
        </p:nvSpPr>
        <p:spPr>
          <a:xfrm>
            <a:off x="72185" y="914680"/>
            <a:ext cx="9143999" cy="2562173"/>
          </a:xfrm>
        </p:spPr>
        <p:txBody>
          <a:bodyPr>
            <a:noAutofit/>
          </a:bodyPr>
          <a:lstStyle/>
          <a:p>
            <a:r>
              <a:rPr lang="en-US" sz="2400" dirty="0"/>
              <a:t>The </a:t>
            </a:r>
            <a:r>
              <a:rPr lang="en-US" sz="2400" dirty="0" smtClean="0"/>
              <a:t>NWSAS is one of the largest aquifers in the world (1 million km2)</a:t>
            </a:r>
          </a:p>
          <a:p>
            <a:r>
              <a:rPr lang="en-US" sz="2400" dirty="0" smtClean="0"/>
              <a:t>Shared </a:t>
            </a:r>
            <a:r>
              <a:rPr lang="en-US" sz="2400" dirty="0"/>
              <a:t>by </a:t>
            </a:r>
            <a:r>
              <a:rPr lang="en-US" sz="2400" dirty="0" smtClean="0"/>
              <a:t>Algeria (60%), </a:t>
            </a:r>
            <a:r>
              <a:rPr lang="en-US" sz="2400" dirty="0"/>
              <a:t>Libya </a:t>
            </a:r>
            <a:r>
              <a:rPr lang="en-US" sz="2400" dirty="0" smtClean="0"/>
              <a:t>(25%) and </a:t>
            </a:r>
            <a:r>
              <a:rPr lang="en-US" sz="2400" dirty="0"/>
              <a:t>Tunisia </a:t>
            </a:r>
            <a:r>
              <a:rPr lang="en-US" sz="2400" dirty="0" smtClean="0"/>
              <a:t>(15%)</a:t>
            </a:r>
          </a:p>
          <a:p>
            <a:r>
              <a:rPr lang="en-US" sz="2400" dirty="0"/>
              <a:t>C</a:t>
            </a:r>
            <a:r>
              <a:rPr lang="en-US" sz="2400" dirty="0" smtClean="0"/>
              <a:t>ontains </a:t>
            </a:r>
            <a:r>
              <a:rPr lang="en-US" sz="2400" dirty="0"/>
              <a:t>considerable water reserves which are nevertheless lowly renewable and not fully exploitable </a:t>
            </a:r>
            <a:endParaRPr lang="en-US" sz="2400" dirty="0" smtClean="0"/>
          </a:p>
          <a:p>
            <a:r>
              <a:rPr lang="en-US" sz="2400" dirty="0" smtClean="0"/>
              <a:t>Main </a:t>
            </a:r>
            <a:r>
              <a:rPr lang="en-US" sz="2400" dirty="0"/>
              <a:t>source of water supply for domestic, agricultural and industrial activities of more than 4 million people</a:t>
            </a:r>
            <a:r>
              <a:rPr lang="en-US" sz="2400" dirty="0" smtClean="0"/>
              <a:t>.</a:t>
            </a:r>
          </a:p>
          <a:p>
            <a:r>
              <a:rPr lang="en-US" sz="2400" b="1" dirty="0" smtClean="0"/>
              <a:t>Water use in the NWSAS increased x7 over the past 50 years and has led countries to work together</a:t>
            </a:r>
            <a:endParaRPr lang="en-US" sz="2400" b="1" dirty="0"/>
          </a:p>
        </p:txBody>
      </p:sp>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p:txBody>
      </p:sp>
      <p:pic>
        <p:nvPicPr>
          <p:cNvPr id="21" name="Picture 6" descr="carte_lim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173761"/>
            <a:ext cx="5176689" cy="242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49258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400" b="1" dirty="0" smtClean="0">
                <a:solidFill>
                  <a:srgbClr val="3B7A6A"/>
                </a:solidFill>
                <a:latin typeface="Trebuchet MS" pitchFamily="34" charset="0"/>
                <a:sym typeface="Trebuchet MS" pitchFamily="34" charset="0"/>
              </a:rPr>
              <a:t>The NWSAS project</a:t>
            </a:r>
            <a:endParaRPr lang="en-US" altLang="en-US" sz="2400" b="1" dirty="0"/>
          </a:p>
        </p:txBody>
      </p:sp>
      <p:sp>
        <p:nvSpPr>
          <p:cNvPr id="13" name="Line 13"/>
          <p:cNvSpPr>
            <a:spLocks noChangeShapeType="1"/>
          </p:cNvSpPr>
          <p:nvPr/>
        </p:nvSpPr>
        <p:spPr bwMode="auto">
          <a:xfrm flipV="1">
            <a:off x="1271164" y="692696"/>
            <a:ext cx="6673850" cy="0"/>
          </a:xfrm>
          <a:prstGeom prst="line">
            <a:avLst/>
          </a:prstGeom>
          <a:noFill/>
          <a:ln w="25400">
            <a:solidFill>
              <a:srgbClr val="366CA6"/>
            </a:solidFill>
            <a:round/>
            <a:headEnd/>
            <a:tailEnd/>
          </a:ln>
        </p:spPr>
        <p:txBody>
          <a:bodyPr lIns="0" tIns="0" rIns="0" bIns="0" anchor="ctr"/>
          <a:lstStyle/>
          <a:p>
            <a:endParaRPr lang="en-GB"/>
          </a:p>
        </p:txBody>
      </p:sp>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p:txBody>
      </p:sp>
      <p:grpSp>
        <p:nvGrpSpPr>
          <p:cNvPr id="18" name="Groupe 1"/>
          <p:cNvGrpSpPr/>
          <p:nvPr/>
        </p:nvGrpSpPr>
        <p:grpSpPr>
          <a:xfrm>
            <a:off x="-577110" y="1551155"/>
            <a:ext cx="9721110" cy="4970505"/>
            <a:chOff x="-652445" y="952594"/>
            <a:chExt cx="9721110" cy="4970505"/>
          </a:xfrm>
        </p:grpSpPr>
        <p:sp>
          <p:nvSpPr>
            <p:cNvPr id="20" name="Forme 106"/>
            <p:cNvSpPr/>
            <p:nvPr/>
          </p:nvSpPr>
          <p:spPr>
            <a:xfrm rot="21319781" flipV="1">
              <a:off x="8393" y="1179856"/>
              <a:ext cx="8433837" cy="3252537"/>
            </a:xfrm>
            <a:prstGeom prst="swooshArrow">
              <a:avLst>
                <a:gd name="adj1" fmla="val 25000"/>
                <a:gd name="adj2" fmla="val 25000"/>
              </a:avLst>
            </a:prstGeom>
            <a:solidFill>
              <a:srgbClr val="8064A2">
                <a:lumMod val="40000"/>
                <a:lumOff val="60000"/>
              </a:srgbClr>
            </a:solidFill>
            <a:ln>
              <a:noFill/>
            </a:ln>
            <a:effectLst>
              <a:outerShdw blurRad="40000" dist="23000" dir="5400000" rotWithShape="0">
                <a:srgbClr val="000000">
                  <a:alpha val="35000"/>
                </a:srgbClr>
              </a:outerShdw>
            </a:effectLst>
            <a:scene3d>
              <a:camera prst="orthographicFront">
                <a:rot lat="21299992" lon="10799999" rev="10799999"/>
              </a:camera>
              <a:lightRig rig="threePt" dir="t"/>
            </a:scene3d>
          </p:spPr>
        </p:sp>
        <p:sp>
          <p:nvSpPr>
            <p:cNvPr id="25" name="CasellaDiTesto 7"/>
            <p:cNvSpPr txBox="1"/>
            <p:nvPr/>
          </p:nvSpPr>
          <p:spPr>
            <a:xfrm>
              <a:off x="-652445" y="4708151"/>
              <a:ext cx="3963104" cy="1214948"/>
            </a:xfrm>
            <a:prstGeom prst="rect">
              <a:avLst/>
            </a:prstGeom>
            <a:noFill/>
          </p:spPr>
          <p:txBody>
            <a:bodyPr wrap="square" lIns="349758" tIns="174879" rIns="349758" bIns="174879">
              <a:spAutoFit/>
            </a:bodyPr>
            <a:lstStyle/>
            <a:p>
              <a:pPr algn="ctr" defTabSz="3497580">
                <a:defRPr/>
              </a:pPr>
              <a:r>
                <a:rPr lang="en-US" sz="1400" b="1" u="sng" kern="1400" dirty="0" smtClean="0">
                  <a:solidFill>
                    <a:srgbClr val="336699"/>
                  </a:solidFill>
                  <a:latin typeface="Trebuchet MS" charset="0"/>
                  <a:ea typeface="Trebuchet MS" charset="0"/>
                  <a:cs typeface="Trebuchet MS" charset="0"/>
                </a:rPr>
                <a:t>Phase 1 (1999 – 2002): </a:t>
              </a:r>
            </a:p>
            <a:p>
              <a:pPr marL="285750" indent="-285750" algn="ctr" defTabSz="3497580">
                <a:buFontTx/>
                <a:buChar char="-"/>
                <a:defRPr/>
              </a:pPr>
              <a:r>
                <a:rPr lang="en-US" sz="1400" kern="1400" dirty="0" smtClean="0">
                  <a:solidFill>
                    <a:srgbClr val="336699"/>
                  </a:solidFill>
                  <a:latin typeface="Trebuchet MS" charset="0"/>
                  <a:ea typeface="Trebuchet MS" charset="0"/>
                  <a:cs typeface="Trebuchet MS" charset="0"/>
                </a:rPr>
                <a:t>In-depth assessment of the NWSAS</a:t>
              </a:r>
            </a:p>
            <a:p>
              <a:pPr algn="ctr" defTabSz="3497580">
                <a:defRPr/>
              </a:pPr>
              <a:r>
                <a:rPr lang="en-US" sz="1400" kern="1400" dirty="0" smtClean="0">
                  <a:solidFill>
                    <a:srgbClr val="336699"/>
                  </a:solidFill>
                  <a:latin typeface="Trebuchet MS" charset="0"/>
                  <a:ea typeface="Trebuchet MS" charset="0"/>
                  <a:cs typeface="Trebuchet MS" charset="0"/>
                </a:rPr>
                <a:t>- Development of a joint borehole database</a:t>
              </a:r>
              <a:endParaRPr lang="en-US" sz="1400" kern="1400" dirty="0" smtClean="0">
                <a:solidFill>
                  <a:srgbClr val="336699"/>
                </a:solidFill>
                <a:latin typeface="Trebuchet MS" charset="0"/>
                <a:ea typeface="Trebuchet MS" charset="0"/>
                <a:cs typeface="Trebuchet MS" charset="0"/>
              </a:endParaRPr>
            </a:p>
          </p:txBody>
        </p:sp>
        <p:sp>
          <p:nvSpPr>
            <p:cNvPr id="26" name="Ellipse 50"/>
            <p:cNvSpPr/>
            <p:nvPr/>
          </p:nvSpPr>
          <p:spPr>
            <a:xfrm>
              <a:off x="600834" y="3911993"/>
              <a:ext cx="426828" cy="443315"/>
            </a:xfrm>
            <a:prstGeom prst="ellipse">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28" name="Ellipse 50"/>
            <p:cNvSpPr/>
            <p:nvPr/>
          </p:nvSpPr>
          <p:spPr>
            <a:xfrm>
              <a:off x="2541068" y="2713439"/>
              <a:ext cx="426828" cy="443315"/>
            </a:xfrm>
            <a:prstGeom prst="ellipse">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29" name="CasellaDiTesto 7"/>
            <p:cNvSpPr txBox="1"/>
            <p:nvPr/>
          </p:nvSpPr>
          <p:spPr>
            <a:xfrm>
              <a:off x="1016490" y="3311215"/>
              <a:ext cx="3305621" cy="1430392"/>
            </a:xfrm>
            <a:prstGeom prst="rect">
              <a:avLst/>
            </a:prstGeom>
            <a:noFill/>
          </p:spPr>
          <p:txBody>
            <a:bodyPr wrap="square" lIns="349758" tIns="174879" rIns="349758" bIns="174879">
              <a:spAutoFit/>
            </a:bodyPr>
            <a:lstStyle/>
            <a:p>
              <a:pPr algn="ctr" defTabSz="3497580">
                <a:defRPr/>
              </a:pPr>
              <a:r>
                <a:rPr lang="en-US" sz="1400" b="1" u="sng" kern="1400" dirty="0" smtClean="0">
                  <a:solidFill>
                    <a:srgbClr val="336699"/>
                  </a:solidFill>
                  <a:latin typeface="Trebuchet MS" charset="0"/>
                  <a:ea typeface="Trebuchet MS" charset="0"/>
                  <a:cs typeface="Trebuchet MS" charset="0"/>
                </a:rPr>
                <a:t>2002:</a:t>
              </a:r>
            </a:p>
            <a:p>
              <a:pPr algn="ctr" defTabSz="3497580">
                <a:defRPr/>
              </a:pPr>
              <a:r>
                <a:rPr lang="en-US" sz="1400" kern="1400" dirty="0" smtClean="0">
                  <a:solidFill>
                    <a:srgbClr val="336699"/>
                  </a:solidFill>
                  <a:latin typeface="Trebuchet MS" charset="0"/>
                  <a:ea typeface="Trebuchet MS" charset="0"/>
                  <a:cs typeface="Trebuchet MS" charset="0"/>
                </a:rPr>
                <a:t>Algeria, Libya and Tunisia decide to establish a consultation mechanism for the governance of the NWSAS</a:t>
              </a:r>
              <a:endParaRPr lang="en-US" sz="1400" kern="1400" dirty="0" smtClean="0">
                <a:solidFill>
                  <a:srgbClr val="336699"/>
                </a:solidFill>
                <a:latin typeface="Trebuchet MS" charset="0"/>
                <a:ea typeface="Trebuchet MS" charset="0"/>
                <a:cs typeface="Trebuchet MS" charset="0"/>
              </a:endParaRPr>
            </a:p>
          </p:txBody>
        </p:sp>
        <p:sp>
          <p:nvSpPr>
            <p:cNvPr id="30" name="Ellipse 50"/>
            <p:cNvSpPr/>
            <p:nvPr/>
          </p:nvSpPr>
          <p:spPr>
            <a:xfrm>
              <a:off x="4538343" y="1935558"/>
              <a:ext cx="633324" cy="627038"/>
            </a:xfrm>
            <a:prstGeom prst="ellipse">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31" name="CasellaDiTesto 7"/>
            <p:cNvSpPr txBox="1"/>
            <p:nvPr/>
          </p:nvSpPr>
          <p:spPr>
            <a:xfrm>
              <a:off x="3177323" y="2938284"/>
              <a:ext cx="3191550" cy="999504"/>
            </a:xfrm>
            <a:prstGeom prst="rect">
              <a:avLst/>
            </a:prstGeom>
            <a:noFill/>
          </p:spPr>
          <p:txBody>
            <a:bodyPr wrap="square" lIns="349758" tIns="174879" rIns="349758" bIns="174879">
              <a:spAutoFit/>
            </a:bodyPr>
            <a:lstStyle/>
            <a:p>
              <a:pPr algn="ctr" defTabSz="3497580">
                <a:defRPr/>
              </a:pPr>
              <a:r>
                <a:rPr lang="en-US" sz="1400" b="1" u="sng" kern="1400" dirty="0" smtClean="0">
                  <a:solidFill>
                    <a:srgbClr val="336699"/>
                  </a:solidFill>
                  <a:latin typeface="Trebuchet MS" charset="0"/>
                  <a:ea typeface="Trebuchet MS" charset="0"/>
                  <a:cs typeface="Trebuchet MS" charset="0"/>
                </a:rPr>
                <a:t>Phase 2 (2003 – 2006): </a:t>
              </a:r>
              <a:r>
                <a:rPr lang="en-US" sz="1400" kern="1400" dirty="0" smtClean="0">
                  <a:solidFill>
                    <a:srgbClr val="336699"/>
                  </a:solidFill>
                  <a:latin typeface="Trebuchet MS" charset="0"/>
                  <a:ea typeface="Trebuchet MS" charset="0"/>
                  <a:cs typeface="Trebuchet MS" charset="0"/>
                </a:rPr>
                <a:t>Operationalization of the consultation mechanism</a:t>
              </a:r>
              <a:endParaRPr lang="en-US" sz="1400" kern="1400" dirty="0" smtClean="0">
                <a:solidFill>
                  <a:srgbClr val="336699"/>
                </a:solidFill>
                <a:latin typeface="Trebuchet MS" charset="0"/>
                <a:ea typeface="Trebuchet MS" charset="0"/>
                <a:cs typeface="Trebuchet MS" charset="0"/>
              </a:endParaRPr>
            </a:p>
          </p:txBody>
        </p:sp>
        <p:sp>
          <p:nvSpPr>
            <p:cNvPr id="33" name="Ellipse 50"/>
            <p:cNvSpPr/>
            <p:nvPr/>
          </p:nvSpPr>
          <p:spPr>
            <a:xfrm>
              <a:off x="6559765" y="1464760"/>
              <a:ext cx="826215" cy="753866"/>
            </a:xfrm>
            <a:prstGeom prst="ellipse">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34" name="CasellaDiTesto 7"/>
            <p:cNvSpPr txBox="1"/>
            <p:nvPr/>
          </p:nvSpPr>
          <p:spPr>
            <a:xfrm>
              <a:off x="5701347" y="2484976"/>
              <a:ext cx="2893981" cy="1861279"/>
            </a:xfrm>
            <a:prstGeom prst="rect">
              <a:avLst/>
            </a:prstGeom>
            <a:noFill/>
          </p:spPr>
          <p:txBody>
            <a:bodyPr wrap="square" lIns="349758" tIns="174879" rIns="349758" bIns="174879">
              <a:spAutoFit/>
            </a:bodyPr>
            <a:lstStyle/>
            <a:p>
              <a:pPr algn="ctr" defTabSz="3497580">
                <a:defRPr/>
              </a:pPr>
              <a:r>
                <a:rPr lang="en-US" sz="1400" b="1" u="sng" kern="1400" dirty="0" smtClean="0">
                  <a:solidFill>
                    <a:srgbClr val="336699"/>
                  </a:solidFill>
                  <a:latin typeface="Trebuchet MS" charset="0"/>
                  <a:ea typeface="Trebuchet MS" charset="0"/>
                  <a:cs typeface="Trebuchet MS" charset="0"/>
                </a:rPr>
                <a:t>Phase 3 (2007 – 2013):</a:t>
              </a:r>
            </a:p>
            <a:p>
              <a:pPr algn="ctr" defTabSz="3497580">
                <a:defRPr/>
              </a:pPr>
              <a:r>
                <a:rPr lang="en-US" sz="1400" kern="1400" dirty="0" smtClean="0">
                  <a:solidFill>
                    <a:srgbClr val="336699"/>
                  </a:solidFill>
                  <a:latin typeface="Trebuchet MS" charset="0"/>
                  <a:ea typeface="Trebuchet MS" charset="0"/>
                  <a:cs typeface="Trebuchet MS" charset="0"/>
                </a:rPr>
                <a:t>Elaboration </a:t>
              </a:r>
              <a:r>
                <a:rPr lang="en-US" sz="1400" kern="1400" dirty="0">
                  <a:solidFill>
                    <a:srgbClr val="336699"/>
                  </a:solidFill>
                  <a:latin typeface="Trebuchet MS" charset="0"/>
                  <a:ea typeface="Trebuchet MS" charset="0"/>
                  <a:cs typeface="Trebuchet MS" charset="0"/>
                </a:rPr>
                <a:t>of operational recommendations for the utilization, management, and measurement of water extracted for agricultural purposes</a:t>
              </a:r>
              <a:endParaRPr lang="en-US" sz="1400" kern="1400" dirty="0" smtClean="0">
                <a:solidFill>
                  <a:srgbClr val="336699"/>
                </a:solidFill>
                <a:latin typeface="Trebuchet MS" charset="0"/>
                <a:ea typeface="Trebuchet MS" charset="0"/>
                <a:cs typeface="Trebuchet MS" charset="0"/>
              </a:endParaRPr>
            </a:p>
          </p:txBody>
        </p:sp>
        <p:grpSp>
          <p:nvGrpSpPr>
            <p:cNvPr id="35" name="Groupe 72"/>
            <p:cNvGrpSpPr/>
            <p:nvPr/>
          </p:nvGrpSpPr>
          <p:grpSpPr>
            <a:xfrm>
              <a:off x="7808955" y="952594"/>
              <a:ext cx="1259710" cy="1228246"/>
              <a:chOff x="7244091" y="3132935"/>
              <a:chExt cx="3233411" cy="3329250"/>
            </a:xfrm>
          </p:grpSpPr>
          <p:sp>
            <p:nvSpPr>
              <p:cNvPr id="42" name="Rectangle à coins arrondis 71"/>
              <p:cNvSpPr/>
              <p:nvPr/>
            </p:nvSpPr>
            <p:spPr>
              <a:xfrm>
                <a:off x="7294747" y="3132935"/>
                <a:ext cx="3182755" cy="332925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
                  <a:cs typeface=""/>
                </a:endParaRPr>
              </a:p>
            </p:txBody>
          </p:sp>
          <p:grpSp>
            <p:nvGrpSpPr>
              <p:cNvPr id="43" name="Groupe 23"/>
              <p:cNvGrpSpPr>
                <a:grpSpLocks/>
              </p:cNvGrpSpPr>
              <p:nvPr/>
            </p:nvGrpSpPr>
            <p:grpSpPr bwMode="auto">
              <a:xfrm>
                <a:off x="7244091" y="3565523"/>
                <a:ext cx="3208251" cy="2207434"/>
                <a:chOff x="549569" y="4490370"/>
                <a:chExt cx="2256392" cy="1552403"/>
              </a:xfrm>
            </p:grpSpPr>
            <p:sp>
              <p:nvSpPr>
                <p:cNvPr id="44" name="Rectangle 43"/>
                <p:cNvSpPr/>
                <p:nvPr/>
              </p:nvSpPr>
              <p:spPr>
                <a:xfrm>
                  <a:off x="994014" y="4490370"/>
                  <a:ext cx="1545240" cy="1344178"/>
                </a:xfrm>
                <a:prstGeom prst="rect">
                  <a:avLst/>
                </a:prstGeom>
                <a:noFill/>
                <a:ln>
                  <a:noFill/>
                </a:ln>
                <a:effectLst/>
              </p:spPr>
            </p:sp>
            <p:sp>
              <p:nvSpPr>
                <p:cNvPr id="45" name="Rectangle 44"/>
                <p:cNvSpPr/>
                <p:nvPr/>
              </p:nvSpPr>
              <p:spPr>
                <a:xfrm>
                  <a:off x="549569" y="4698596"/>
                  <a:ext cx="2256392" cy="1344177"/>
                </a:xfrm>
                <a:prstGeom prst="rect">
                  <a:avLst/>
                </a:prstGeom>
                <a:noFill/>
                <a:ln>
                  <a:noFill/>
                </a:ln>
                <a:effectLst/>
              </p:spPr>
              <p:txBody>
                <a:bodyPr lIns="110130" tIns="0" rIns="0" bIns="0"/>
                <a:lstStyle>
                  <a:lvl1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1pPr>
                  <a:lvl2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2pPr>
                  <a:lvl3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3pPr>
                  <a:lvl4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4pPr>
                  <a:lvl5pPr defTabSz="820738" eaLnBrk="0" hangingPunct="0">
                    <a:defRPr sz="3600">
                      <a:solidFill>
                        <a:srgbClr val="000000"/>
                      </a:solidFill>
                      <a:latin typeface="Helvetica Light" pitchFamily="2" charset="0"/>
                      <a:ea typeface="Helvetica Light" pitchFamily="2" charset="0"/>
                      <a:cs typeface="Helvetica Light" pitchFamily="2" charset="0"/>
                      <a:sym typeface="Helvetica Light" pitchFamily="2" charset="0"/>
                    </a:defRPr>
                  </a:lvl5pPr>
                  <a:lvl6pPr marL="13716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6pPr>
                  <a:lvl7pPr marL="18288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7pPr>
                  <a:lvl8pPr marL="22860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8pPr>
                  <a:lvl9pPr marL="2743200" indent="914400" defTabSz="820738" eaLnBrk="0" fontAlgn="base" hangingPunct="0">
                    <a:spcBef>
                      <a:spcPct val="0"/>
                    </a:spcBef>
                    <a:spcAft>
                      <a:spcPct val="0"/>
                    </a:spcAft>
                    <a:defRPr sz="3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0" marR="0" lvl="0" indent="0" algn="ctr" defTabSz="820738" eaLnBrk="0" fontAlgn="auto" latinLnBrk="0" hangingPunct="0">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latin typeface="Calibri"/>
                      <a:ea typeface="Helvetica Light" pitchFamily="2" charset="0"/>
                      <a:cs typeface="Helvetica Light" pitchFamily="2" charset="0"/>
                      <a:sym typeface="Helvetica Light" pitchFamily="2" charset="0"/>
                    </a:rPr>
                    <a:t>Actions on the </a:t>
                  </a:r>
                  <a:r>
                    <a:rPr kumimoji="0" lang="fr-FR" sz="1800" b="0" i="0" u="none" strike="noStrike" kern="0" cap="none" spc="0" normalizeH="0" baseline="0" noProof="0" dirty="0" err="1" smtClean="0">
                      <a:ln>
                        <a:noFill/>
                      </a:ln>
                      <a:solidFill>
                        <a:prstClr val="white"/>
                      </a:solidFill>
                      <a:effectLst/>
                      <a:uLnTx/>
                      <a:uFillTx/>
                      <a:latin typeface="Calibri"/>
                      <a:ea typeface="Helvetica Light" pitchFamily="2" charset="0"/>
                      <a:cs typeface="Helvetica Light" pitchFamily="2" charset="0"/>
                      <a:sym typeface="Helvetica Light" pitchFamily="2" charset="0"/>
                    </a:rPr>
                    <a:t>ground</a:t>
                  </a:r>
                  <a:r>
                    <a:rPr kumimoji="0" lang="fr-FR" sz="1800" b="0" i="0" u="none" strike="noStrike" kern="0" cap="none" spc="0" normalizeH="0" baseline="0" noProof="0" dirty="0" smtClean="0">
                      <a:ln>
                        <a:noFill/>
                      </a:ln>
                      <a:solidFill>
                        <a:prstClr val="white"/>
                      </a:solidFill>
                      <a:effectLst/>
                      <a:uLnTx/>
                      <a:uFillTx/>
                      <a:latin typeface="Calibri"/>
                      <a:ea typeface="Helvetica Light" pitchFamily="2" charset="0"/>
                      <a:cs typeface="Helvetica Light" pitchFamily="2" charset="0"/>
                      <a:sym typeface="Helvetica Light" pitchFamily="2" charset="0"/>
                    </a:rPr>
                    <a:t>!</a:t>
                  </a:r>
                  <a:endParaRPr kumimoji="0" lang="fr-FR" sz="1800" b="0" i="0" u="none" strike="noStrike" kern="0" cap="none" spc="0" normalizeH="0" baseline="0" noProof="0" dirty="0">
                    <a:ln>
                      <a:noFill/>
                    </a:ln>
                    <a:solidFill>
                      <a:prstClr val="white"/>
                    </a:solidFill>
                    <a:effectLst/>
                    <a:uLnTx/>
                    <a:uFillTx/>
                    <a:latin typeface="Calibri"/>
                    <a:ea typeface="Helvetica Light" pitchFamily="2" charset="0"/>
                    <a:cs typeface="Helvetica Light" pitchFamily="2" charset="0"/>
                    <a:sym typeface="Helvetica Light" pitchFamily="2" charset="0"/>
                  </a:endParaRPr>
                </a:p>
              </p:txBody>
            </p:sp>
          </p:grpSp>
        </p:grpSp>
      </p:grpSp>
      <p:pic>
        <p:nvPicPr>
          <p:cNvPr id="46" name="Picture 3" descr="C:\Appareil_Photo\Atelier Régional Mécanisme\Signa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049" y="1605841"/>
            <a:ext cx="3382676" cy="139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4409" y="4804228"/>
            <a:ext cx="2399762" cy="173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69949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400" b="1" dirty="0" smtClean="0">
                <a:solidFill>
                  <a:srgbClr val="3B7A6A"/>
                </a:solidFill>
                <a:latin typeface="Trebuchet MS" pitchFamily="34" charset="0"/>
                <a:sym typeface="Trebuchet MS" pitchFamily="34" charset="0"/>
              </a:rPr>
              <a:t>The NWSAS Consultation Mechanism</a:t>
            </a:r>
            <a:endParaRPr lang="en-US" altLang="en-US" sz="2400" b="1" dirty="0"/>
          </a:p>
        </p:txBody>
      </p:sp>
      <p:sp>
        <p:nvSpPr>
          <p:cNvPr id="13" name="Line 13"/>
          <p:cNvSpPr>
            <a:spLocks noChangeShapeType="1"/>
          </p:cNvSpPr>
          <p:nvPr/>
        </p:nvSpPr>
        <p:spPr bwMode="auto">
          <a:xfrm flipV="1">
            <a:off x="1271164" y="692696"/>
            <a:ext cx="6673850" cy="0"/>
          </a:xfrm>
          <a:prstGeom prst="line">
            <a:avLst/>
          </a:prstGeom>
          <a:noFill/>
          <a:ln w="25400">
            <a:solidFill>
              <a:srgbClr val="366CA6"/>
            </a:solidFill>
            <a:round/>
            <a:headEnd/>
            <a:tailEnd/>
          </a:ln>
        </p:spPr>
        <p:txBody>
          <a:bodyPr lIns="0" tIns="0" rIns="0" bIns="0" anchor="ctr"/>
          <a:lstStyle/>
          <a:p>
            <a:endParaRPr lang="en-GB"/>
          </a:p>
        </p:txBody>
      </p:sp>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p:txBody>
      </p:sp>
      <p:sp>
        <p:nvSpPr>
          <p:cNvPr id="32" name="Content Placeholder 2"/>
          <p:cNvSpPr>
            <a:spLocks noGrp="1"/>
          </p:cNvSpPr>
          <p:nvPr>
            <p:ph idx="1"/>
          </p:nvPr>
        </p:nvSpPr>
        <p:spPr>
          <a:xfrm>
            <a:off x="72185" y="914680"/>
            <a:ext cx="9143999" cy="2562173"/>
          </a:xfrm>
        </p:spPr>
        <p:txBody>
          <a:bodyPr>
            <a:noAutofit/>
          </a:bodyPr>
          <a:lstStyle/>
          <a:p>
            <a:r>
              <a:rPr lang="en-US" sz="2400" dirty="0" smtClean="0"/>
              <a:t>The </a:t>
            </a:r>
            <a:r>
              <a:rPr lang="en-US" sz="2400" dirty="0"/>
              <a:t>main objectives of the NWSAS CM </a:t>
            </a:r>
            <a:r>
              <a:rPr lang="en-US" sz="2400" dirty="0" smtClean="0"/>
              <a:t>are:</a:t>
            </a:r>
          </a:p>
          <a:p>
            <a:pPr lvl="1"/>
            <a:r>
              <a:rPr lang="en-US" sz="2000" dirty="0" smtClean="0"/>
              <a:t>Production of indicators on the resource and water demand,</a:t>
            </a:r>
          </a:p>
          <a:p>
            <a:pPr lvl="1"/>
            <a:r>
              <a:rPr lang="en-US" sz="2000" dirty="0" smtClean="0"/>
              <a:t>Elaboration of management scenarios,</a:t>
            </a:r>
          </a:p>
          <a:p>
            <a:pPr lvl="1"/>
            <a:r>
              <a:rPr lang="en-US" sz="2000" dirty="0" smtClean="0"/>
              <a:t>Enhancement </a:t>
            </a:r>
            <a:r>
              <a:rPr lang="en-US" sz="2000" dirty="0"/>
              <a:t>and updating the </a:t>
            </a:r>
            <a:r>
              <a:rPr lang="en-US" sz="2000" dirty="0" smtClean="0"/>
              <a:t>database,</a:t>
            </a:r>
          </a:p>
          <a:p>
            <a:pPr lvl="1"/>
            <a:r>
              <a:rPr lang="en-US" sz="2000" dirty="0" smtClean="0"/>
              <a:t>Development </a:t>
            </a:r>
            <a:r>
              <a:rPr lang="en-US" sz="2000" dirty="0"/>
              <a:t>and management of joint monitoring networks</a:t>
            </a:r>
            <a:r>
              <a:rPr lang="en-US" sz="2000" dirty="0" smtClean="0"/>
              <a:t>.</a:t>
            </a:r>
          </a:p>
          <a:p>
            <a:pPr marL="457200" lvl="1" indent="0">
              <a:buNone/>
            </a:pPr>
            <a:endParaRPr lang="en-US" sz="2000" dirty="0"/>
          </a:p>
          <a:p>
            <a:r>
              <a:rPr lang="en-US" sz="2400" dirty="0" smtClean="0"/>
              <a:t>Other missions include:</a:t>
            </a:r>
            <a:endParaRPr lang="fr-FR" sz="2400" dirty="0"/>
          </a:p>
          <a:p>
            <a:pPr lvl="1"/>
            <a:r>
              <a:rPr lang="en-US" sz="2000" dirty="0" smtClean="0"/>
              <a:t>Undertake </a:t>
            </a:r>
            <a:r>
              <a:rPr lang="en-US" sz="2000" dirty="0"/>
              <a:t>joint studies and </a:t>
            </a:r>
            <a:r>
              <a:rPr lang="en-US" sz="2000" dirty="0" smtClean="0"/>
              <a:t>research,</a:t>
            </a:r>
            <a:endParaRPr lang="fr-FR" sz="2000" dirty="0"/>
          </a:p>
          <a:p>
            <a:pPr lvl="1"/>
            <a:r>
              <a:rPr lang="en-US" sz="2000" dirty="0" smtClean="0"/>
              <a:t>Define </a:t>
            </a:r>
            <a:r>
              <a:rPr lang="en-US" sz="2000" dirty="0"/>
              <a:t>exchange of data </a:t>
            </a:r>
            <a:r>
              <a:rPr lang="en-US" sz="2000" dirty="0" smtClean="0"/>
              <a:t>protocols,</a:t>
            </a:r>
            <a:endParaRPr lang="fr-FR" sz="2000" dirty="0"/>
          </a:p>
          <a:p>
            <a:pPr lvl="1"/>
            <a:r>
              <a:rPr lang="en-US" sz="2000" dirty="0" smtClean="0"/>
              <a:t>Update </a:t>
            </a:r>
            <a:r>
              <a:rPr lang="en-US" sz="2000" dirty="0"/>
              <a:t>the model and develop their </a:t>
            </a:r>
            <a:r>
              <a:rPr lang="en-US" sz="2000" dirty="0" smtClean="0"/>
              <a:t>utilization,</a:t>
            </a:r>
            <a:endParaRPr lang="fr-FR" sz="2000" dirty="0"/>
          </a:p>
          <a:p>
            <a:pPr lvl="1"/>
            <a:r>
              <a:rPr lang="en-US" sz="2000" dirty="0" smtClean="0"/>
              <a:t>Ensure </a:t>
            </a:r>
            <a:r>
              <a:rPr lang="en-US" sz="2000" dirty="0"/>
              <a:t>the application of monitoring </a:t>
            </a:r>
            <a:r>
              <a:rPr lang="en-US" sz="2000" dirty="0" smtClean="0"/>
              <a:t>indicators,</a:t>
            </a:r>
            <a:endParaRPr lang="fr-FR" sz="2000" dirty="0"/>
          </a:p>
          <a:p>
            <a:pPr lvl="1"/>
            <a:r>
              <a:rPr lang="en-US" sz="2000" dirty="0" smtClean="0"/>
              <a:t>Identify </a:t>
            </a:r>
            <a:r>
              <a:rPr lang="en-US" sz="2000" dirty="0"/>
              <a:t>risk and vulnerable </a:t>
            </a:r>
            <a:r>
              <a:rPr lang="en-US" sz="2000" dirty="0" smtClean="0"/>
              <a:t>zones,</a:t>
            </a:r>
            <a:endParaRPr lang="fr-FR" sz="2000" dirty="0"/>
          </a:p>
          <a:p>
            <a:pPr lvl="1"/>
            <a:r>
              <a:rPr lang="en-US" sz="2000" dirty="0" smtClean="0"/>
              <a:t>Organize </a:t>
            </a:r>
            <a:r>
              <a:rPr lang="en-US" sz="2000" dirty="0"/>
              <a:t>trainings, information and raising awareness </a:t>
            </a:r>
            <a:r>
              <a:rPr lang="en-US" sz="2000" dirty="0" smtClean="0"/>
              <a:t>actions,</a:t>
            </a:r>
            <a:endParaRPr lang="fr-FR" sz="2000" dirty="0"/>
          </a:p>
          <a:p>
            <a:pPr lvl="1"/>
            <a:r>
              <a:rPr lang="en-US" sz="2000" dirty="0" smtClean="0"/>
              <a:t>Publish </a:t>
            </a:r>
            <a:r>
              <a:rPr lang="en-US" sz="2000" dirty="0"/>
              <a:t>an annual report of the state of the NWSAS</a:t>
            </a:r>
            <a:r>
              <a:rPr lang="en-US" sz="2000" dirty="0" smtClean="0"/>
              <a:t>.</a:t>
            </a:r>
            <a:r>
              <a:rPr lang="fr-FR" sz="2000" dirty="0" smtClean="0"/>
              <a:t> </a:t>
            </a:r>
            <a:endParaRPr lang="en-US" sz="2000" b="1" dirty="0"/>
          </a:p>
        </p:txBody>
      </p:sp>
    </p:spTree>
    <p:extLst>
      <p:ext uri="{BB962C8B-B14F-4D97-AF65-F5344CB8AC3E}">
        <p14:creationId xmlns:p14="http://schemas.microsoft.com/office/powerpoint/2010/main" val="18866676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400" b="1" dirty="0" smtClean="0">
                <a:solidFill>
                  <a:srgbClr val="3B7A6A"/>
                </a:solidFill>
                <a:latin typeface="Trebuchet MS" pitchFamily="34" charset="0"/>
                <a:sym typeface="Trebuchet MS" pitchFamily="34" charset="0"/>
              </a:rPr>
              <a:t>Structure of the NWSAS Consultation Mechanism</a:t>
            </a:r>
            <a:endParaRPr lang="en-US" altLang="en-US" sz="2400" b="1" dirty="0"/>
          </a:p>
        </p:txBody>
      </p:sp>
      <p:sp>
        <p:nvSpPr>
          <p:cNvPr id="13" name="Line 13"/>
          <p:cNvSpPr>
            <a:spLocks noChangeShapeType="1"/>
          </p:cNvSpPr>
          <p:nvPr/>
        </p:nvSpPr>
        <p:spPr bwMode="auto">
          <a:xfrm flipV="1">
            <a:off x="1271164" y="692696"/>
            <a:ext cx="6673850" cy="0"/>
          </a:xfrm>
          <a:prstGeom prst="line">
            <a:avLst/>
          </a:prstGeom>
          <a:noFill/>
          <a:ln w="25400">
            <a:solidFill>
              <a:srgbClr val="366CA6"/>
            </a:solidFill>
            <a:round/>
            <a:headEnd/>
            <a:tailEnd/>
          </a:ln>
        </p:spPr>
        <p:txBody>
          <a:bodyPr lIns="0" tIns="0" rIns="0" bIns="0" anchor="ctr"/>
          <a:lstStyle/>
          <a:p>
            <a:endParaRPr lang="en-GB"/>
          </a:p>
        </p:txBody>
      </p:sp>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p:txBody>
      </p:sp>
      <p:grpSp>
        <p:nvGrpSpPr>
          <p:cNvPr id="14" name="Groupe 13"/>
          <p:cNvGrpSpPr/>
          <p:nvPr/>
        </p:nvGrpSpPr>
        <p:grpSpPr>
          <a:xfrm>
            <a:off x="1029650" y="1258887"/>
            <a:ext cx="7084695" cy="4340224"/>
            <a:chOff x="-1" y="0"/>
            <a:chExt cx="7085013" cy="4340227"/>
          </a:xfrm>
        </p:grpSpPr>
        <p:grpSp>
          <p:nvGrpSpPr>
            <p:cNvPr id="15" name="Group 10"/>
            <p:cNvGrpSpPr>
              <a:grpSpLocks/>
            </p:cNvGrpSpPr>
            <p:nvPr/>
          </p:nvGrpSpPr>
          <p:grpSpPr bwMode="auto">
            <a:xfrm>
              <a:off x="-1" y="0"/>
              <a:ext cx="7035795" cy="4340227"/>
              <a:chOff x="0" y="0"/>
              <a:chExt cx="10620" cy="4968"/>
            </a:xfrm>
          </p:grpSpPr>
          <p:sp>
            <p:nvSpPr>
              <p:cNvPr id="17" name="Text Box 11"/>
              <p:cNvSpPr txBox="1">
                <a:spLocks noChangeArrowheads="1"/>
              </p:cNvSpPr>
              <p:nvPr/>
            </p:nvSpPr>
            <p:spPr bwMode="auto">
              <a:xfrm>
                <a:off x="7740" y="1955"/>
                <a:ext cx="2520" cy="900"/>
              </a:xfrm>
              <a:prstGeom prst="rect">
                <a:avLst/>
              </a:prstGeom>
              <a:solidFill>
                <a:srgbClr val="66FFFF"/>
              </a:solidFill>
              <a:ln w="9525">
                <a:solidFill>
                  <a:srgbClr val="000000"/>
                </a:solidFill>
                <a:miter lim="800000"/>
                <a:headEnd/>
                <a:tailEnd/>
              </a:ln>
            </p:spPr>
            <p:txBody>
              <a:bodyPr/>
              <a:lstStyle/>
              <a:p>
                <a:pPr marL="0" marR="0" algn="ctr" eaLnBrk="0" fontAlgn="base" hangingPunct="0">
                  <a:spcBef>
                    <a:spcPts val="0"/>
                  </a:spcBef>
                  <a:spcAft>
                    <a:spcPts val="0"/>
                  </a:spcAft>
                </a:pPr>
                <a:r>
                  <a:rPr lang="fr-FR" sz="1400" b="1" kern="1200">
                    <a:solidFill>
                      <a:srgbClr val="002060"/>
                    </a:solidFill>
                    <a:effectLst/>
                    <a:latin typeface="Trebuchet MS" panose="020B0603020202020204" pitchFamily="34" charset="0"/>
                    <a:ea typeface="MS Mincho" panose="02020609040205080304" pitchFamily="49" charset="-128"/>
                    <a:cs typeface="Arial" panose="020B0604020202020204" pitchFamily="34" charset="0"/>
                  </a:rPr>
                  <a:t>NATIONAL COMMITTEES</a:t>
                </a:r>
                <a:endParaRPr lang="fr-FR" sz="1200">
                  <a:effectLst/>
                  <a:latin typeface="Times New Roman" panose="02020603050405020304" pitchFamily="18" charset="0"/>
                  <a:ea typeface="MS Mincho" panose="02020609040205080304" pitchFamily="49" charset="-128"/>
                </a:endParaRPr>
              </a:p>
            </p:txBody>
          </p:sp>
          <p:sp>
            <p:nvSpPr>
              <p:cNvPr id="18" name="Text Box 12"/>
              <p:cNvSpPr txBox="1">
                <a:spLocks noChangeArrowheads="1"/>
              </p:cNvSpPr>
              <p:nvPr/>
            </p:nvSpPr>
            <p:spPr bwMode="auto">
              <a:xfrm>
                <a:off x="9180" y="2675"/>
                <a:ext cx="1380" cy="540"/>
              </a:xfrm>
              <a:prstGeom prst="rect">
                <a:avLst/>
              </a:prstGeom>
              <a:solidFill>
                <a:srgbClr val="FFFFFF"/>
              </a:solidFill>
              <a:ln w="9525">
                <a:solidFill>
                  <a:srgbClr val="000000"/>
                </a:solidFill>
                <a:miter lim="800000"/>
                <a:headEnd/>
                <a:tailEnd/>
              </a:ln>
            </p:spPr>
            <p:txBody>
              <a:bodyPr/>
              <a:lstStyle/>
              <a:p>
                <a:pPr marL="0" marR="0" eaLnBrk="0" fontAlgn="base" hangingPunct="0">
                  <a:spcBef>
                    <a:spcPts val="0"/>
                  </a:spcBef>
                  <a:spcAft>
                    <a:spcPts val="0"/>
                  </a:spcAft>
                </a:pPr>
                <a:r>
                  <a:rPr lang="fr-FR" sz="1400" kern="1200">
                    <a:solidFill>
                      <a:srgbClr val="000000"/>
                    </a:solidFill>
                    <a:effectLst/>
                    <a:latin typeface="Trebuchet MS" panose="020B0603020202020204" pitchFamily="34" charset="0"/>
                    <a:ea typeface="MS Mincho" panose="02020609040205080304" pitchFamily="49" charset="-128"/>
                    <a:cs typeface="Arial" panose="020B0604020202020204" pitchFamily="34" charset="0"/>
                  </a:rPr>
                  <a:t>Algeria</a:t>
                </a:r>
                <a:endParaRPr lang="fr-FR" sz="1200">
                  <a:effectLst/>
                  <a:latin typeface="Times New Roman" panose="02020603050405020304" pitchFamily="18" charset="0"/>
                  <a:ea typeface="MS Mincho" panose="02020609040205080304" pitchFamily="49" charset="-128"/>
                </a:endParaRPr>
              </a:p>
            </p:txBody>
          </p:sp>
          <p:sp>
            <p:nvSpPr>
              <p:cNvPr id="20" name="Text Box 13"/>
              <p:cNvSpPr txBox="1">
                <a:spLocks noChangeArrowheads="1"/>
              </p:cNvSpPr>
              <p:nvPr/>
            </p:nvSpPr>
            <p:spPr bwMode="auto">
              <a:xfrm>
                <a:off x="9360" y="3095"/>
                <a:ext cx="1260" cy="480"/>
              </a:xfrm>
              <a:prstGeom prst="rect">
                <a:avLst/>
              </a:prstGeom>
              <a:solidFill>
                <a:srgbClr val="FFFFFF"/>
              </a:solidFill>
              <a:ln w="9525">
                <a:solidFill>
                  <a:srgbClr val="000000"/>
                </a:solidFill>
                <a:miter lim="800000"/>
                <a:headEnd/>
                <a:tailEnd/>
              </a:ln>
            </p:spPr>
            <p:txBody>
              <a:bodyPr/>
              <a:lstStyle/>
              <a:p>
                <a:pPr marL="0" marR="0" eaLnBrk="0" fontAlgn="base" hangingPunct="0">
                  <a:spcBef>
                    <a:spcPts val="0"/>
                  </a:spcBef>
                  <a:spcAft>
                    <a:spcPts val="0"/>
                  </a:spcAft>
                </a:pPr>
                <a:r>
                  <a:rPr lang="fr-FR" sz="1400" kern="1200">
                    <a:solidFill>
                      <a:srgbClr val="000000"/>
                    </a:solidFill>
                    <a:effectLst/>
                    <a:latin typeface="Trebuchet MS" panose="020B0603020202020204" pitchFamily="34" charset="0"/>
                    <a:ea typeface="MS Mincho" panose="02020609040205080304" pitchFamily="49" charset="-128"/>
                    <a:cs typeface="Arial" panose="020B0604020202020204" pitchFamily="34" charset="0"/>
                  </a:rPr>
                  <a:t>Libya</a:t>
                </a:r>
                <a:endParaRPr lang="fr-FR" sz="1200">
                  <a:effectLst/>
                  <a:latin typeface="Times New Roman" panose="02020603050405020304" pitchFamily="18" charset="0"/>
                  <a:ea typeface="MS Mincho" panose="02020609040205080304" pitchFamily="49" charset="-128"/>
                </a:endParaRPr>
              </a:p>
            </p:txBody>
          </p:sp>
          <p:cxnSp>
            <p:nvCxnSpPr>
              <p:cNvPr id="21" name="Line 14"/>
              <p:cNvCxnSpPr/>
              <p:nvPr/>
            </p:nvCxnSpPr>
            <p:spPr bwMode="auto">
              <a:xfrm>
                <a:off x="4882" y="887"/>
                <a:ext cx="21" cy="889"/>
              </a:xfrm>
              <a:prstGeom prst="line">
                <a:avLst/>
              </a:prstGeom>
              <a:noFill/>
              <a:ln w="38100">
                <a:solidFill>
                  <a:srgbClr val="000000"/>
                </a:solidFill>
                <a:round/>
                <a:headEnd/>
                <a:tailEnd type="triangle" w="med" len="me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noFill/>
                  </a14:hiddenFill>
                </a:ext>
              </a:extLst>
            </p:spPr>
          </p:cxnSp>
          <p:cxnSp>
            <p:nvCxnSpPr>
              <p:cNvPr id="22" name="Line 15"/>
              <p:cNvCxnSpPr/>
              <p:nvPr/>
            </p:nvCxnSpPr>
            <p:spPr bwMode="auto">
              <a:xfrm>
                <a:off x="1138" y="2418"/>
                <a:ext cx="2" cy="1159"/>
              </a:xfrm>
              <a:prstGeom prst="line">
                <a:avLst/>
              </a:prstGeom>
              <a:noFill/>
              <a:ln w="38100">
                <a:solidFill>
                  <a:srgbClr val="000000"/>
                </a:solidFill>
                <a:round/>
                <a:headEnd/>
                <a:tailEnd type="triangle" w="med" len="me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noFill/>
                  </a14:hiddenFill>
                </a:ext>
              </a:extLst>
            </p:spPr>
          </p:cxnSp>
          <p:cxnSp>
            <p:nvCxnSpPr>
              <p:cNvPr id="23" name="Line 16"/>
              <p:cNvCxnSpPr/>
              <p:nvPr/>
            </p:nvCxnSpPr>
            <p:spPr bwMode="auto">
              <a:xfrm>
                <a:off x="1198" y="2419"/>
                <a:ext cx="1620" cy="0"/>
              </a:xfrm>
              <a:prstGeom prst="line">
                <a:avLst/>
              </a:prstGeom>
              <a:noFill/>
              <a:ln w="38100">
                <a:solidFill>
                  <a:srgbClr val="000000"/>
                </a:solidFill>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noFill/>
                  </a14:hiddenFill>
                </a:ext>
              </a:extLst>
            </p:spPr>
          </p:cxnSp>
          <p:cxnSp>
            <p:nvCxnSpPr>
              <p:cNvPr id="24" name="Line 17"/>
              <p:cNvCxnSpPr/>
              <p:nvPr/>
            </p:nvCxnSpPr>
            <p:spPr bwMode="auto">
              <a:xfrm>
                <a:off x="6660" y="2495"/>
                <a:ext cx="1080" cy="0"/>
              </a:xfrm>
              <a:prstGeom prst="line">
                <a:avLst/>
              </a:prstGeom>
              <a:noFill/>
              <a:ln w="38100">
                <a:solidFill>
                  <a:srgbClr val="000000"/>
                </a:solidFill>
                <a:prstDash val="sysDot"/>
                <a:round/>
                <a:headEnd type="triangle" w="med" len="med"/>
                <a:tailEnd type="triangle" w="med" len="me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noFill/>
                  </a14:hiddenFill>
                </a:ext>
              </a:extLst>
            </p:spPr>
          </p:cxnSp>
          <p:cxnSp>
            <p:nvCxnSpPr>
              <p:cNvPr id="25" name="Line 18"/>
              <p:cNvCxnSpPr/>
              <p:nvPr/>
            </p:nvCxnSpPr>
            <p:spPr bwMode="auto">
              <a:xfrm>
                <a:off x="2520" y="4329"/>
                <a:ext cx="1080" cy="0"/>
              </a:xfrm>
              <a:prstGeom prst="line">
                <a:avLst/>
              </a:prstGeom>
              <a:noFill/>
              <a:ln w="38100">
                <a:solidFill>
                  <a:srgbClr val="000000"/>
                </a:solidFill>
                <a:prstDash val="sysDot"/>
                <a:round/>
                <a:headEnd type="triangle" w="med" len="med"/>
                <a:tailEnd type="triangle" w="med" len="me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noFill/>
                  </a14:hiddenFill>
                </a:ext>
              </a:extLst>
            </p:spPr>
          </p:cxnSp>
          <p:cxnSp>
            <p:nvCxnSpPr>
              <p:cNvPr id="26" name="Line 19"/>
              <p:cNvCxnSpPr/>
              <p:nvPr/>
            </p:nvCxnSpPr>
            <p:spPr bwMode="auto">
              <a:xfrm>
                <a:off x="8820" y="2855"/>
                <a:ext cx="0" cy="1474"/>
              </a:xfrm>
              <a:prstGeom prst="line">
                <a:avLst/>
              </a:prstGeom>
              <a:noFill/>
              <a:ln w="38100">
                <a:solidFill>
                  <a:srgbClr val="000000"/>
                </a:solidFill>
                <a:prstDash val="sysDot"/>
                <a:round/>
                <a:headEnd type="triangle" w="med" len="me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noFill/>
                  </a14:hiddenFill>
                </a:ext>
              </a:extLst>
            </p:spPr>
          </p:cxnSp>
          <p:cxnSp>
            <p:nvCxnSpPr>
              <p:cNvPr id="28" name="Line 20"/>
              <p:cNvCxnSpPr/>
              <p:nvPr/>
            </p:nvCxnSpPr>
            <p:spPr bwMode="auto">
              <a:xfrm flipH="1">
                <a:off x="6660" y="4329"/>
                <a:ext cx="2160" cy="0"/>
              </a:xfrm>
              <a:prstGeom prst="line">
                <a:avLst/>
              </a:prstGeom>
              <a:noFill/>
              <a:ln w="38100">
                <a:solidFill>
                  <a:srgbClr val="000000"/>
                </a:solidFill>
                <a:prstDash val="sysDot"/>
                <a:round/>
                <a:headEnd/>
                <a:tailEnd type="triangle" w="med" len="me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noFill/>
                  </a14:hiddenFill>
                </a:ext>
              </a:extLst>
            </p:spPr>
          </p:cxnSp>
          <p:sp>
            <p:nvSpPr>
              <p:cNvPr id="29" name="Text Box 21"/>
              <p:cNvSpPr txBox="1">
                <a:spLocks noChangeArrowheads="1"/>
              </p:cNvSpPr>
              <p:nvPr/>
            </p:nvSpPr>
            <p:spPr bwMode="auto">
              <a:xfrm>
                <a:off x="2049" y="0"/>
                <a:ext cx="6120" cy="800"/>
              </a:xfrm>
              <a:prstGeom prst="rect">
                <a:avLst/>
              </a:prstGeom>
              <a:solidFill>
                <a:srgbClr val="66FFFF"/>
              </a:solidFill>
              <a:ln w="9525">
                <a:solidFill>
                  <a:srgbClr val="000000"/>
                </a:solidFill>
                <a:miter lim="800000"/>
                <a:headEnd/>
                <a:tailEnd/>
              </a:ln>
            </p:spPr>
            <p:txBody>
              <a:bodyPr/>
              <a:lstStyle/>
              <a:p>
                <a:pPr marL="0" marR="0" algn="ctr" eaLnBrk="0" fontAlgn="base" hangingPunct="0">
                  <a:spcBef>
                    <a:spcPts val="0"/>
                  </a:spcBef>
                  <a:spcAft>
                    <a:spcPts val="0"/>
                  </a:spcAft>
                </a:pPr>
                <a:r>
                  <a:rPr lang="en-US" sz="1400" b="1" kern="1200">
                    <a:solidFill>
                      <a:srgbClr val="002060"/>
                    </a:solidFill>
                    <a:effectLst/>
                    <a:latin typeface="Trebuchet MS" panose="020B0603020202020204" pitchFamily="34" charset="0"/>
                    <a:ea typeface="MS Mincho" panose="02020609040205080304" pitchFamily="49" charset="-128"/>
                    <a:cs typeface="Arial" panose="020B0604020202020204" pitchFamily="34" charset="0"/>
                  </a:rPr>
                  <a:t>MINISTER’S COUNCIL</a:t>
                </a:r>
                <a:endParaRPr lang="fr-FR" sz="1200">
                  <a:effectLst/>
                  <a:latin typeface="Times New Roman" panose="02020603050405020304" pitchFamily="18" charset="0"/>
                  <a:ea typeface="MS Mincho" panose="02020609040205080304" pitchFamily="49" charset="-128"/>
                </a:endParaRPr>
              </a:p>
              <a:p>
                <a:pPr marL="0" marR="0" algn="ctr" eaLnBrk="0" fontAlgn="base" hangingPunct="0">
                  <a:spcBef>
                    <a:spcPts val="0"/>
                  </a:spcBef>
                  <a:spcAft>
                    <a:spcPts val="0"/>
                  </a:spcAft>
                </a:pPr>
                <a:r>
                  <a:rPr lang="en-US" sz="1400" b="1" kern="1200">
                    <a:solidFill>
                      <a:srgbClr val="002060"/>
                    </a:solidFill>
                    <a:effectLst/>
                    <a:latin typeface="Trebuchet MS" panose="020B0603020202020204" pitchFamily="34" charset="0"/>
                    <a:ea typeface="MS Mincho" panose="02020609040205080304" pitchFamily="49" charset="-128"/>
                    <a:cs typeface="Arial" panose="020B0604020202020204" pitchFamily="34" charset="0"/>
                  </a:rPr>
                  <a:t> IN CHARGE OF NWSAS WATER</a:t>
                </a:r>
                <a:endParaRPr lang="fr-FR" sz="1200">
                  <a:effectLst/>
                  <a:latin typeface="Times New Roman" panose="02020603050405020304" pitchFamily="18" charset="0"/>
                  <a:ea typeface="MS Mincho" panose="02020609040205080304" pitchFamily="49" charset="-128"/>
                </a:endParaRPr>
              </a:p>
              <a:p>
                <a:pPr marL="0" marR="0" algn="ctr" eaLnBrk="0" fontAlgn="base" hangingPunct="0">
                  <a:spcBef>
                    <a:spcPts val="0"/>
                  </a:spcBef>
                  <a:spcAft>
                    <a:spcPts val="0"/>
                  </a:spcAft>
                </a:pPr>
                <a:r>
                  <a:rPr lang="en-US" sz="1400" b="1" kern="1200">
                    <a:solidFill>
                      <a:srgbClr val="002060"/>
                    </a:solidFill>
                    <a:effectLst/>
                    <a:latin typeface="Trebuchet MS" panose="020B0603020202020204" pitchFamily="34" charset="0"/>
                    <a:ea typeface="MS Mincho" panose="02020609040205080304" pitchFamily="49" charset="-128"/>
                    <a:cs typeface="Arial" panose="020B0604020202020204" pitchFamily="34" charset="0"/>
                  </a:rPr>
                  <a:t> </a:t>
                </a:r>
                <a:r>
                  <a:rPr lang="fr-FR" sz="1400" b="1" kern="1200">
                    <a:solidFill>
                      <a:srgbClr val="002060"/>
                    </a:solidFill>
                    <a:effectLst/>
                    <a:latin typeface="Trebuchet MS" panose="020B0603020202020204" pitchFamily="34" charset="0"/>
                    <a:ea typeface="MS Mincho" panose="02020609040205080304" pitchFamily="49" charset="-128"/>
                    <a:cs typeface="Arial" panose="020B0604020202020204" pitchFamily="34" charset="0"/>
                  </a:rPr>
                  <a:t>(Algeria, Libya, Tunisia)</a:t>
                </a:r>
                <a:endParaRPr lang="fr-FR" sz="1200">
                  <a:effectLst/>
                  <a:latin typeface="Times New Roman" panose="02020603050405020304" pitchFamily="18" charset="0"/>
                  <a:ea typeface="MS Mincho" panose="02020609040205080304" pitchFamily="49" charset="-128"/>
                </a:endParaRPr>
              </a:p>
            </p:txBody>
          </p:sp>
          <p:sp>
            <p:nvSpPr>
              <p:cNvPr id="30" name="Text Box 22"/>
              <p:cNvSpPr txBox="1">
                <a:spLocks noChangeArrowheads="1"/>
              </p:cNvSpPr>
              <p:nvPr/>
            </p:nvSpPr>
            <p:spPr bwMode="auto">
              <a:xfrm>
                <a:off x="3600" y="3969"/>
                <a:ext cx="2880" cy="999"/>
              </a:xfrm>
              <a:prstGeom prst="rect">
                <a:avLst/>
              </a:prstGeom>
              <a:solidFill>
                <a:srgbClr val="66FFFF"/>
              </a:solidFill>
              <a:ln w="9525">
                <a:solidFill>
                  <a:srgbClr val="000000"/>
                </a:solidFill>
                <a:miter lim="800000"/>
                <a:headEnd/>
                <a:tailEnd/>
              </a:ln>
            </p:spPr>
            <p:txBody>
              <a:bodyPr/>
              <a:lstStyle/>
              <a:p>
                <a:pPr marL="0" marR="0" algn="ctr" eaLnBrk="0" fontAlgn="base" hangingPunct="0">
                  <a:spcBef>
                    <a:spcPts val="0"/>
                  </a:spcBef>
                  <a:spcAft>
                    <a:spcPts val="0"/>
                  </a:spcAft>
                </a:pPr>
                <a:r>
                  <a:rPr lang="en-US" sz="1400" b="1" kern="1200">
                    <a:solidFill>
                      <a:srgbClr val="000000"/>
                    </a:solidFill>
                    <a:effectLst/>
                    <a:latin typeface="Trebuchet MS" panose="020B0603020202020204" pitchFamily="34" charset="0"/>
                    <a:ea typeface="MS Mincho" panose="02020609040205080304" pitchFamily="49" charset="-128"/>
                    <a:cs typeface="Arial" panose="020B0604020202020204" pitchFamily="34" charset="0"/>
                  </a:rPr>
                  <a:t>COORDINATION UNIT (CU) OF THE CONSULTATION MECHANISM</a:t>
                </a:r>
                <a:endParaRPr lang="fr-FR" sz="1200">
                  <a:effectLst/>
                  <a:latin typeface="Times New Roman" panose="02020603050405020304" pitchFamily="18" charset="0"/>
                  <a:ea typeface="MS Mincho" panose="02020609040205080304" pitchFamily="49" charset="-128"/>
                </a:endParaRPr>
              </a:p>
            </p:txBody>
          </p:sp>
          <p:cxnSp>
            <p:nvCxnSpPr>
              <p:cNvPr id="31" name="Line 23"/>
              <p:cNvCxnSpPr/>
              <p:nvPr/>
            </p:nvCxnSpPr>
            <p:spPr bwMode="auto">
              <a:xfrm>
                <a:off x="4860" y="3249"/>
                <a:ext cx="0" cy="720"/>
              </a:xfrm>
              <a:prstGeom prst="line">
                <a:avLst/>
              </a:prstGeom>
              <a:noFill/>
              <a:ln w="38100">
                <a:solidFill>
                  <a:srgbClr val="000000"/>
                </a:solidFill>
                <a:round/>
                <a:headEnd/>
                <a:tailEnd type="triangle" w="med" len="me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noFill/>
                  </a14:hiddenFill>
                </a:ext>
              </a:extLst>
            </p:spPr>
          </p:cxnSp>
          <p:sp>
            <p:nvSpPr>
              <p:cNvPr id="33" name="Text Box 24"/>
              <p:cNvSpPr txBox="1">
                <a:spLocks noChangeArrowheads="1"/>
              </p:cNvSpPr>
              <p:nvPr/>
            </p:nvSpPr>
            <p:spPr bwMode="auto">
              <a:xfrm>
                <a:off x="0" y="3609"/>
                <a:ext cx="2520" cy="1119"/>
              </a:xfrm>
              <a:prstGeom prst="rect">
                <a:avLst/>
              </a:prstGeom>
              <a:solidFill>
                <a:srgbClr val="66FFFF"/>
              </a:solidFill>
              <a:ln w="9525">
                <a:solidFill>
                  <a:srgbClr val="000000"/>
                </a:solidFill>
                <a:miter lim="800000"/>
                <a:headEnd/>
                <a:tailEnd/>
              </a:ln>
            </p:spPr>
            <p:txBody>
              <a:bodyPr/>
              <a:lstStyle/>
              <a:p>
                <a:pPr marL="0" marR="0" algn="ctr" eaLnBrk="0" fontAlgn="base" hangingPunct="0">
                  <a:spcBef>
                    <a:spcPts val="0"/>
                  </a:spcBef>
                  <a:spcAft>
                    <a:spcPts val="0"/>
                  </a:spcAft>
                </a:pPr>
                <a:r>
                  <a:rPr lang="en-US" sz="1400" b="1" kern="1200">
                    <a:solidFill>
                      <a:srgbClr val="000000"/>
                    </a:solidFill>
                    <a:effectLst/>
                    <a:latin typeface="Trebuchet MS" panose="020B0603020202020204" pitchFamily="34" charset="0"/>
                    <a:ea typeface="MS Mincho" panose="02020609040205080304" pitchFamily="49" charset="-128"/>
                    <a:cs typeface="Arial" panose="020B0604020202020204" pitchFamily="34" charset="0"/>
                  </a:rPr>
                  <a:t>AD HOC WORKING GROUPS</a:t>
                </a:r>
                <a:endParaRPr lang="fr-FR" sz="1200">
                  <a:effectLst/>
                  <a:latin typeface="Times New Roman" panose="02020603050405020304" pitchFamily="18" charset="0"/>
                  <a:ea typeface="MS Mincho" panose="02020609040205080304" pitchFamily="49" charset="-128"/>
                </a:endParaRPr>
              </a:p>
              <a:p>
                <a:pPr marL="0" marR="0" algn="ctr" eaLnBrk="0" fontAlgn="base" hangingPunct="0">
                  <a:spcBef>
                    <a:spcPts val="0"/>
                  </a:spcBef>
                  <a:spcAft>
                    <a:spcPts val="0"/>
                  </a:spcAft>
                </a:pPr>
                <a:r>
                  <a:rPr lang="en-US" sz="1400" b="1" kern="1200">
                    <a:solidFill>
                      <a:srgbClr val="000000"/>
                    </a:solidFill>
                    <a:effectLst/>
                    <a:latin typeface="Trebuchet MS" panose="020B0603020202020204" pitchFamily="34" charset="0"/>
                    <a:ea typeface="MS Mincho" panose="02020609040205080304" pitchFamily="49" charset="-128"/>
                    <a:cs typeface="Arial" panose="020B0604020202020204" pitchFamily="34" charset="0"/>
                  </a:rPr>
                  <a:t>(AWG)</a:t>
                </a:r>
                <a:endParaRPr lang="fr-FR" sz="1200">
                  <a:effectLst/>
                  <a:latin typeface="Times New Roman" panose="02020603050405020304" pitchFamily="18" charset="0"/>
                  <a:ea typeface="MS Mincho" panose="02020609040205080304" pitchFamily="49" charset="-128"/>
                </a:endParaRPr>
              </a:p>
            </p:txBody>
          </p:sp>
          <p:sp>
            <p:nvSpPr>
              <p:cNvPr id="34" name="Text Box 25"/>
              <p:cNvSpPr txBox="1">
                <a:spLocks noChangeArrowheads="1"/>
              </p:cNvSpPr>
              <p:nvPr/>
            </p:nvSpPr>
            <p:spPr bwMode="auto">
              <a:xfrm>
                <a:off x="3060" y="1809"/>
                <a:ext cx="3540" cy="1440"/>
              </a:xfrm>
              <a:prstGeom prst="rect">
                <a:avLst/>
              </a:prstGeom>
              <a:solidFill>
                <a:srgbClr val="66FFFF"/>
              </a:solidFill>
              <a:ln w="9525">
                <a:solidFill>
                  <a:srgbClr val="000000"/>
                </a:solidFill>
                <a:miter lim="800000"/>
                <a:headEnd/>
                <a:tailEnd/>
              </a:ln>
            </p:spPr>
            <p:txBody>
              <a:bodyPr/>
              <a:lstStyle/>
              <a:p>
                <a:pPr marL="0" marR="0" algn="ctr" eaLnBrk="0" fontAlgn="base" hangingPunct="0">
                  <a:spcBef>
                    <a:spcPts val="0"/>
                  </a:spcBef>
                  <a:spcAft>
                    <a:spcPts val="0"/>
                  </a:spcAft>
                </a:pPr>
                <a:r>
                  <a:rPr lang="en-US" sz="1400" b="1" kern="1200">
                    <a:solidFill>
                      <a:srgbClr val="000000"/>
                    </a:solidFill>
                    <a:effectLst/>
                    <a:latin typeface="Trebuchet MS" panose="020B0603020202020204" pitchFamily="34" charset="0"/>
                    <a:ea typeface="MS Mincho" panose="02020609040205080304" pitchFamily="49" charset="-128"/>
                    <a:cs typeface="Arial" panose="020B0604020202020204" pitchFamily="34" charset="0"/>
                  </a:rPr>
                  <a:t>PERMANENT TECHNICAL COMMITTEE (PTC)</a:t>
                </a:r>
                <a:endParaRPr lang="fr-FR" sz="1200">
                  <a:effectLst/>
                  <a:latin typeface="Times New Roman" panose="02020603050405020304" pitchFamily="18" charset="0"/>
                  <a:ea typeface="MS Mincho" panose="02020609040205080304" pitchFamily="49" charset="-128"/>
                </a:endParaRPr>
              </a:p>
              <a:p>
                <a:pPr marL="0" marR="0" algn="ctr" eaLnBrk="0" fontAlgn="base" hangingPunct="0">
                  <a:spcBef>
                    <a:spcPts val="0"/>
                  </a:spcBef>
                  <a:spcAft>
                    <a:spcPts val="0"/>
                  </a:spcAft>
                </a:pPr>
                <a:r>
                  <a:rPr lang="en-US" sz="1400" b="1" kern="1200">
                    <a:solidFill>
                      <a:srgbClr val="000000"/>
                    </a:solidFill>
                    <a:effectLst/>
                    <a:latin typeface="Trebuchet MS" panose="020B0603020202020204" pitchFamily="34" charset="0"/>
                    <a:ea typeface="MS Mincho" panose="02020609040205080304" pitchFamily="49" charset="-128"/>
                    <a:cs typeface="Arial" panose="020B0604020202020204" pitchFamily="34" charset="0"/>
                  </a:rPr>
                  <a:t>- ANRH (Algeria)</a:t>
                </a:r>
                <a:endParaRPr lang="fr-FR" sz="1200">
                  <a:effectLst/>
                  <a:latin typeface="Times New Roman" panose="02020603050405020304" pitchFamily="18" charset="0"/>
                  <a:ea typeface="MS Mincho" panose="02020609040205080304" pitchFamily="49" charset="-128"/>
                </a:endParaRPr>
              </a:p>
              <a:p>
                <a:pPr marL="0" marR="0" algn="ctr" eaLnBrk="0" fontAlgn="base" hangingPunct="0">
                  <a:spcBef>
                    <a:spcPts val="0"/>
                  </a:spcBef>
                  <a:spcAft>
                    <a:spcPts val="0"/>
                  </a:spcAft>
                </a:pPr>
                <a:r>
                  <a:rPr lang="en-US" sz="1400" b="1" kern="1200">
                    <a:solidFill>
                      <a:srgbClr val="000000"/>
                    </a:solidFill>
                    <a:effectLst/>
                    <a:latin typeface="Trebuchet MS" panose="020B0603020202020204" pitchFamily="34" charset="0"/>
                    <a:ea typeface="MS Mincho" panose="02020609040205080304" pitchFamily="49" charset="-128"/>
                    <a:cs typeface="Arial" panose="020B0604020202020204" pitchFamily="34" charset="0"/>
                  </a:rPr>
                  <a:t> </a:t>
                </a:r>
                <a:r>
                  <a:rPr lang="fr-FR" sz="1400" b="1" kern="1200">
                    <a:solidFill>
                      <a:srgbClr val="000000"/>
                    </a:solidFill>
                    <a:effectLst/>
                    <a:latin typeface="Trebuchet MS" panose="020B0603020202020204" pitchFamily="34" charset="0"/>
                    <a:ea typeface="MS Mincho" panose="02020609040205080304" pitchFamily="49" charset="-128"/>
                    <a:cs typeface="Arial" panose="020B0604020202020204" pitchFamily="34" charset="0"/>
                  </a:rPr>
                  <a:t>- DGRE (Tunisia)</a:t>
                </a:r>
                <a:endParaRPr lang="fr-FR" sz="1200">
                  <a:effectLst/>
                  <a:latin typeface="Times New Roman" panose="02020603050405020304" pitchFamily="18" charset="0"/>
                  <a:ea typeface="MS Mincho" panose="02020609040205080304" pitchFamily="49" charset="-128"/>
                </a:endParaRPr>
              </a:p>
              <a:p>
                <a:pPr marL="0" marR="0" algn="ctr" eaLnBrk="0" fontAlgn="base" hangingPunct="0">
                  <a:spcBef>
                    <a:spcPts val="0"/>
                  </a:spcBef>
                  <a:spcAft>
                    <a:spcPts val="0"/>
                  </a:spcAft>
                </a:pPr>
                <a:r>
                  <a:rPr lang="fr-FR" sz="1400" b="1" kern="1200">
                    <a:solidFill>
                      <a:srgbClr val="000000"/>
                    </a:solidFill>
                    <a:effectLst/>
                    <a:latin typeface="Trebuchet MS" panose="020B0603020202020204" pitchFamily="34" charset="0"/>
                    <a:ea typeface="MS Mincho" panose="02020609040205080304" pitchFamily="49" charset="-128"/>
                    <a:cs typeface="Arial" panose="020B0604020202020204" pitchFamily="34" charset="0"/>
                  </a:rPr>
                  <a:t> -GWA (Libya)</a:t>
                </a:r>
                <a:endParaRPr lang="fr-FR" sz="1200">
                  <a:effectLst/>
                  <a:latin typeface="Times New Roman" panose="02020603050405020304" pitchFamily="18" charset="0"/>
                  <a:ea typeface="MS Mincho" panose="02020609040205080304" pitchFamily="49" charset="-128"/>
                </a:endParaRPr>
              </a:p>
            </p:txBody>
          </p:sp>
        </p:grpSp>
        <p:sp>
          <p:nvSpPr>
            <p:cNvPr id="16" name="Text Box 26"/>
            <p:cNvSpPr txBox="1">
              <a:spLocks noChangeArrowheads="1"/>
            </p:cNvSpPr>
            <p:nvPr/>
          </p:nvSpPr>
          <p:spPr bwMode="auto">
            <a:xfrm>
              <a:off x="6284912" y="3024188"/>
              <a:ext cx="800100" cy="431800"/>
            </a:xfrm>
            <a:prstGeom prst="rect">
              <a:avLst/>
            </a:prstGeom>
            <a:solidFill>
              <a:srgbClr val="FFFFFF"/>
            </a:solidFill>
            <a:ln w="9525">
              <a:solidFill>
                <a:srgbClr val="000000"/>
              </a:solidFill>
              <a:miter lim="800000"/>
              <a:headEnd/>
              <a:tailEnd/>
            </a:ln>
          </p:spPr>
          <p:txBody>
            <a:bodyPr/>
            <a:lstStyle/>
            <a:p>
              <a:pPr marL="0" marR="0" eaLnBrk="0" fontAlgn="base" hangingPunct="0">
                <a:spcBef>
                  <a:spcPts val="0"/>
                </a:spcBef>
                <a:spcAft>
                  <a:spcPts val="0"/>
                </a:spcAft>
              </a:pPr>
              <a:r>
                <a:rPr lang="fr-FR" sz="1400" kern="1200">
                  <a:solidFill>
                    <a:srgbClr val="000000"/>
                  </a:solidFill>
                  <a:effectLst/>
                  <a:latin typeface="Trebuchet MS" panose="020B0603020202020204" pitchFamily="34" charset="0"/>
                  <a:ea typeface="MS Mincho" panose="02020609040205080304" pitchFamily="49" charset="-128"/>
                  <a:cs typeface="Arial" panose="020B0604020202020204" pitchFamily="34" charset="0"/>
                </a:rPr>
                <a:t>Tunisia</a:t>
              </a:r>
              <a:endParaRPr lang="fr-FR" sz="1200">
                <a:effectLst/>
                <a:latin typeface="Times New Roman" panose="02020603050405020304" pitchFamily="18" charset="0"/>
                <a:ea typeface="MS Mincho" panose="02020609040205080304" pitchFamily="49" charset="-128"/>
              </a:endParaRPr>
            </a:p>
          </p:txBody>
        </p:sp>
      </p:grpSp>
      <p:grpSp>
        <p:nvGrpSpPr>
          <p:cNvPr id="35" name="Group 27"/>
          <p:cNvGrpSpPr/>
          <p:nvPr/>
        </p:nvGrpSpPr>
        <p:grpSpPr bwMode="auto">
          <a:xfrm>
            <a:off x="6300192" y="5220471"/>
            <a:ext cx="4909820" cy="1257300"/>
            <a:chOff x="0" y="0"/>
            <a:chExt cx="9000" cy="1980"/>
          </a:xfrm>
        </p:grpSpPr>
        <p:sp>
          <p:nvSpPr>
            <p:cNvPr id="36" name="AutoShape 28"/>
            <p:cNvSpPr>
              <a:spLocks noChangeAspect="1" noChangeArrowheads="1"/>
            </p:cNvSpPr>
            <p:nvPr/>
          </p:nvSpPr>
          <p:spPr bwMode="auto">
            <a:xfrm>
              <a:off x="0" y="0"/>
              <a:ext cx="9000" cy="1980"/>
            </a:xfrm>
            <a:prstGeom prst="rect">
              <a:avLst/>
            </a:prstGeom>
            <a:noFill/>
            <a:ln>
              <a:noFill/>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a:lstStyle/>
            <a:p>
              <a:endParaRPr lang="fr-FR"/>
            </a:p>
          </p:txBody>
        </p:sp>
        <p:cxnSp>
          <p:nvCxnSpPr>
            <p:cNvPr id="37" name="Line 29"/>
            <p:cNvCxnSpPr/>
            <p:nvPr/>
          </p:nvCxnSpPr>
          <p:spPr bwMode="auto">
            <a:xfrm>
              <a:off x="540" y="1168"/>
              <a:ext cx="1080" cy="0"/>
            </a:xfrm>
            <a:prstGeom prst="line">
              <a:avLst/>
            </a:prstGeom>
            <a:noFill/>
            <a:ln w="38100">
              <a:solidFill>
                <a:srgbClr val="000000"/>
              </a:solidFill>
              <a:prstDash val="sysDot"/>
              <a:round/>
              <a:headEnd type="triangle" w="med" len="med"/>
              <a:tailEnd type="triangle" w="med" len="me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noFill/>
                </a14:hiddenFill>
              </a:ext>
            </a:extLst>
          </p:spPr>
        </p:cxnSp>
        <p:cxnSp>
          <p:nvCxnSpPr>
            <p:cNvPr id="38" name="Line 30"/>
            <p:cNvCxnSpPr/>
            <p:nvPr/>
          </p:nvCxnSpPr>
          <p:spPr bwMode="auto">
            <a:xfrm>
              <a:off x="540" y="720"/>
              <a:ext cx="1080" cy="1"/>
            </a:xfrm>
            <a:prstGeom prst="line">
              <a:avLst/>
            </a:prstGeom>
            <a:noFill/>
            <a:ln w="38100">
              <a:solidFill>
                <a:srgbClr val="000000"/>
              </a:solidFill>
              <a:round/>
              <a:headEnd/>
              <a:tailEnd type="triangle" w="med" len="me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noFill/>
                </a14:hiddenFill>
              </a:ext>
            </a:extLst>
          </p:spPr>
        </p:cxnSp>
        <p:sp>
          <p:nvSpPr>
            <p:cNvPr id="39" name="Text Box 31"/>
            <p:cNvSpPr txBox="1">
              <a:spLocks noChangeArrowheads="1"/>
            </p:cNvSpPr>
            <p:nvPr/>
          </p:nvSpPr>
          <p:spPr bwMode="auto">
            <a:xfrm>
              <a:off x="360" y="540"/>
              <a:ext cx="4320" cy="1080"/>
            </a:xfrm>
            <a:prstGeom prst="rect">
              <a:avLst/>
            </a:prstGeom>
            <a:solidFill>
              <a:srgbClr val="FFFFFF"/>
            </a:solidFill>
            <a:ln w="9525">
              <a:solidFill>
                <a:srgbClr val="000000"/>
              </a:solidFill>
              <a:miter lim="800000"/>
              <a:headEnd/>
              <a:tailEnd/>
            </a:ln>
          </p:spPr>
          <p:txBody>
            <a:bodyPr/>
            <a:lstStyle/>
            <a:p>
              <a:pPr marL="0" marR="0" eaLnBrk="0" fontAlgn="base" hangingPunct="0">
                <a:spcBef>
                  <a:spcPts val="0"/>
                </a:spcBef>
                <a:spcAft>
                  <a:spcPts val="0"/>
                </a:spcAft>
              </a:pPr>
              <a:r>
                <a:rPr lang="fr-FR" sz="1200" kern="12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Hierarchical relation 	      Functional relation </a:t>
              </a:r>
              <a:endParaRPr lang="fr-FR" sz="1200">
                <a:effectLst/>
                <a:latin typeface="Times New Roman" panose="02020603050405020304" pitchFamily="18" charset="0"/>
                <a:ea typeface="MS Mincho" panose="02020609040205080304" pitchFamily="49" charset="-128"/>
              </a:endParaRPr>
            </a:p>
          </p:txBody>
        </p:sp>
        <p:cxnSp>
          <p:nvCxnSpPr>
            <p:cNvPr id="40" name="Line 32"/>
            <p:cNvCxnSpPr/>
            <p:nvPr/>
          </p:nvCxnSpPr>
          <p:spPr bwMode="auto">
            <a:xfrm>
              <a:off x="540" y="720"/>
              <a:ext cx="1080" cy="0"/>
            </a:xfrm>
            <a:prstGeom prst="line">
              <a:avLst/>
            </a:prstGeom>
            <a:noFill/>
            <a:ln w="38100">
              <a:solidFill>
                <a:srgbClr val="000000"/>
              </a:solidFill>
              <a:round/>
              <a:headEnd/>
              <a:tailEnd type="triangle" w="med" len="me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noFill/>
                </a14:hiddenFill>
              </a:ext>
            </a:extLst>
          </p:spPr>
        </p:cxnSp>
        <p:cxnSp>
          <p:nvCxnSpPr>
            <p:cNvPr id="41" name="Line 33"/>
            <p:cNvCxnSpPr/>
            <p:nvPr/>
          </p:nvCxnSpPr>
          <p:spPr bwMode="auto">
            <a:xfrm>
              <a:off x="540" y="1080"/>
              <a:ext cx="1080" cy="0"/>
            </a:xfrm>
            <a:prstGeom prst="line">
              <a:avLst/>
            </a:prstGeom>
            <a:noFill/>
            <a:ln w="38100">
              <a:solidFill>
                <a:srgbClr val="000000"/>
              </a:solidFill>
              <a:prstDash val="sysDot"/>
              <a:round/>
              <a:headEnd/>
              <a:tailEnd type="triangle" w="med" len="me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noFill/>
                </a14:hiddenFill>
              </a:ext>
            </a:extLst>
          </p:spPr>
        </p:cxnSp>
      </p:grpSp>
    </p:spTree>
    <p:extLst>
      <p:ext uri="{BB962C8B-B14F-4D97-AF65-F5344CB8AC3E}">
        <p14:creationId xmlns:p14="http://schemas.microsoft.com/office/powerpoint/2010/main" val="273716983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86200"/>
            <a:ext cx="8610600" cy="1905000"/>
          </a:xfrm>
        </p:spPr>
        <p:txBody>
          <a:bodyPr>
            <a:noAutofit/>
          </a:bodyPr>
          <a:lstStyle/>
          <a:p>
            <a:r>
              <a:rPr lang="en-US" sz="2000" dirty="0" smtClean="0"/>
              <a:t> </a:t>
            </a:r>
            <a:r>
              <a:rPr lang="en-US" sz="2000" b="1" dirty="0"/>
              <a:t>Regional Meeting on Transboundary Aquifers Cooperation in Africa </a:t>
            </a:r>
            <a:endParaRPr lang="en-US" sz="2000" b="1" dirty="0" smtClean="0"/>
          </a:p>
          <a:p>
            <a:r>
              <a:rPr lang="en-US" sz="2000" dirty="0" smtClean="0"/>
              <a:t> </a:t>
            </a:r>
            <a:r>
              <a:rPr lang="en-US" sz="2000" b="1" dirty="0"/>
              <a:t>Observatory of the Sahara and the Sahel (OSS), Tunis, Tunisia </a:t>
            </a:r>
            <a:endParaRPr lang="en-US" sz="2000" b="1" dirty="0" smtClean="0"/>
          </a:p>
          <a:p>
            <a:r>
              <a:rPr lang="en-US" sz="2000" b="1" dirty="0" smtClean="0">
                <a:solidFill>
                  <a:schemeClr val="tx1"/>
                </a:solidFill>
              </a:rPr>
              <a:t>Maria Amakali</a:t>
            </a:r>
          </a:p>
          <a:p>
            <a:r>
              <a:rPr lang="en-US" sz="2000" b="1" dirty="0" smtClean="0">
                <a:solidFill>
                  <a:schemeClr val="tx1"/>
                </a:solidFill>
              </a:rPr>
              <a:t>Namibia</a:t>
            </a:r>
          </a:p>
          <a:p>
            <a:r>
              <a:rPr lang="en-US" sz="2000" dirty="0" smtClean="0"/>
              <a:t>6 September 2017</a:t>
            </a:r>
            <a:endParaRPr lang="en-US" sz="2000" dirty="0"/>
          </a:p>
        </p:txBody>
      </p:sp>
      <p:sp>
        <p:nvSpPr>
          <p:cNvPr id="2" name="Title 1"/>
          <p:cNvSpPr>
            <a:spLocks noGrp="1"/>
          </p:cNvSpPr>
          <p:nvPr>
            <p:ph type="ctrTitle"/>
          </p:nvPr>
        </p:nvSpPr>
        <p:spPr>
          <a:xfrm>
            <a:off x="685800" y="1285860"/>
            <a:ext cx="7772400" cy="2228850"/>
          </a:xfrm>
        </p:spPr>
        <p:txBody>
          <a:bodyPr>
            <a:noAutofit/>
          </a:bodyPr>
          <a:lstStyle/>
          <a:p>
            <a:r>
              <a:rPr lang="en-US" sz="2800" b="1" dirty="0" smtClean="0"/>
              <a:t>Nesting </a:t>
            </a:r>
            <a:r>
              <a:rPr lang="en-US" sz="2800" b="1" dirty="0"/>
              <a:t>a Multi-Country Cooperation Mechanism (MCCM) for the </a:t>
            </a:r>
            <a:r>
              <a:rPr lang="en-US" sz="2800" b="1" dirty="0" err="1"/>
              <a:t>Stampriet</a:t>
            </a:r>
            <a:r>
              <a:rPr lang="en-US" sz="2800" b="1" dirty="0"/>
              <a:t> Transboundary Aquifer System (STAS) in </a:t>
            </a:r>
            <a:r>
              <a:rPr lang="en-US" sz="2800" b="1" dirty="0" smtClean="0"/>
              <a:t>ORASECOM</a:t>
            </a:r>
            <a:r>
              <a:rPr sz="2800" b="1" smtClean="0"/>
              <a:t/>
            </a:r>
            <a:br>
              <a:rPr sz="2800" b="1" smtClean="0"/>
            </a:br>
            <a:endParaRPr lang="en-US" sz="2800" b="1" dirty="0"/>
          </a:p>
        </p:txBody>
      </p:sp>
    </p:spTree>
    <p:extLst>
      <p:ext uri="{BB962C8B-B14F-4D97-AF65-F5344CB8AC3E}">
        <p14:creationId xmlns:p14="http://schemas.microsoft.com/office/powerpoint/2010/main" val="1670943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457200"/>
            <a:ext cx="3886200" cy="609600"/>
          </a:xfrm>
        </p:spPr>
        <p:txBody>
          <a:bodyPr>
            <a:normAutofit fontScale="90000"/>
          </a:bodyPr>
          <a:lstStyle/>
          <a:p>
            <a:r>
              <a:rPr lang="en-US" b="1" dirty="0" smtClean="0">
                <a:solidFill>
                  <a:srgbClr val="0070C0"/>
                </a:solidFill>
                <a:hlinkClick r:id="rId2"/>
              </a:rPr>
              <a:t>www.orasecom.org</a:t>
            </a:r>
            <a:endParaRPr lang="en-GB" dirty="0"/>
          </a:p>
        </p:txBody>
      </p:sp>
      <p:sp>
        <p:nvSpPr>
          <p:cNvPr id="4" name="Content Placeholder 2"/>
          <p:cNvSpPr>
            <a:spLocks noGrp="1"/>
          </p:cNvSpPr>
          <p:nvPr>
            <p:ph sz="quarter" idx="1"/>
          </p:nvPr>
        </p:nvSpPr>
        <p:spPr>
          <a:xfrm>
            <a:off x="457200" y="1752600"/>
            <a:ext cx="8229600" cy="4724400"/>
          </a:xfrm>
        </p:spPr>
        <p:txBody>
          <a:bodyPr>
            <a:noAutofit/>
          </a:bodyPr>
          <a:lstStyle/>
          <a:p>
            <a:pPr>
              <a:lnSpc>
                <a:spcPts val="2600"/>
              </a:lnSpc>
              <a:spcBef>
                <a:spcPts val="0"/>
              </a:spcBef>
              <a:defRPr/>
            </a:pPr>
            <a:r>
              <a:rPr lang="en-US" sz="2400" dirty="0" smtClean="0">
                <a:ea typeface="Calibri" panose="020F0502020204030204" pitchFamily="34" charset="0"/>
                <a:cs typeface="Arial" panose="020B0604020202020204" pitchFamily="34" charset="0"/>
              </a:rPr>
              <a:t>Roles and functions of ORASECOM are changing</a:t>
            </a:r>
          </a:p>
          <a:p>
            <a:pPr>
              <a:lnSpc>
                <a:spcPts val="2600"/>
              </a:lnSpc>
              <a:spcBef>
                <a:spcPts val="0"/>
              </a:spcBef>
              <a:defRPr/>
            </a:pPr>
            <a:r>
              <a:rPr lang="en-US" sz="2400" dirty="0" smtClean="0">
                <a:cs typeface="Arial" panose="020B0604020202020204" pitchFamily="34" charset="0"/>
              </a:rPr>
              <a:t>Towards integrated basin wide management, equitable allocation, benefit sharing and regional integration</a:t>
            </a:r>
          </a:p>
          <a:p>
            <a:pPr algn="just">
              <a:lnSpc>
                <a:spcPts val="2600"/>
              </a:lnSpc>
            </a:pPr>
            <a:r>
              <a:rPr lang="en-GB" sz="2400" dirty="0"/>
              <a:t>Basin </a:t>
            </a:r>
            <a:r>
              <a:rPr lang="en-GB" sz="2400" dirty="0" smtClean="0"/>
              <a:t>Wide </a:t>
            </a:r>
            <a:r>
              <a:rPr lang="en-US" sz="2400" dirty="0" smtClean="0"/>
              <a:t>IWRM </a:t>
            </a:r>
            <a:r>
              <a:rPr lang="en-US" sz="2400" dirty="0"/>
              <a:t>Plan is </a:t>
            </a:r>
            <a:r>
              <a:rPr lang="en-US" sz="2400" i="1" dirty="0"/>
              <a:t>“to provide a framework for sustainable development and management of the water resources, taking into account the need for improved distribution and equitable allocation of benefits, in order to contribute towards socio-economic </a:t>
            </a:r>
            <a:r>
              <a:rPr lang="en-US" sz="2400" i="1" dirty="0" err="1"/>
              <a:t>upliftment</a:t>
            </a:r>
            <a:r>
              <a:rPr lang="en-US" sz="2400" i="1" dirty="0"/>
              <a:t> of communities within the basin, and ensure future water security for the basin States.”</a:t>
            </a:r>
          </a:p>
          <a:p>
            <a:pPr algn="just">
              <a:lnSpc>
                <a:spcPts val="2600"/>
              </a:lnSpc>
            </a:pPr>
            <a:r>
              <a:rPr lang="en-GB" sz="2400" dirty="0" smtClean="0"/>
              <a:t>Plan </a:t>
            </a:r>
            <a:r>
              <a:rPr lang="en-GB" sz="2400" dirty="0"/>
              <a:t>is an expression of optimal use of water resources through joint actions of all 4 Member States</a:t>
            </a:r>
          </a:p>
          <a:p>
            <a:pPr>
              <a:lnSpc>
                <a:spcPts val="2600"/>
              </a:lnSpc>
              <a:spcBef>
                <a:spcPts val="0"/>
              </a:spcBef>
              <a:defRPr/>
            </a:pPr>
            <a:r>
              <a:rPr lang="en-US" sz="2400" dirty="0" smtClean="0">
                <a:cs typeface="Arial" panose="020B0604020202020204" pitchFamily="34" charset="0"/>
              </a:rPr>
              <a:t>Plan projects will be coordinated, facilitated and managed at basin level – Secretariat</a:t>
            </a:r>
          </a:p>
        </p:txBody>
      </p:sp>
      <p:pic>
        <p:nvPicPr>
          <p:cNvPr id="5" name="Content Placeholder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5118" t="10313" r="63580" b="75520"/>
          <a:stretch>
            <a:fillRect/>
          </a:stretch>
        </p:blipFill>
        <p:spPr bwMode="auto">
          <a:xfrm>
            <a:off x="527050" y="228600"/>
            <a:ext cx="38163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184064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à coins arrondis 1073741835"/>
          <p:cNvSpPr>
            <a:spLocks noChangeArrowheads="1"/>
          </p:cNvSpPr>
          <p:nvPr/>
        </p:nvSpPr>
        <p:spPr bwMode="auto">
          <a:xfrm>
            <a:off x="92043" y="188639"/>
            <a:ext cx="8131009" cy="4354381"/>
          </a:xfrm>
          <a:prstGeom prst="roundRect">
            <a:avLst>
              <a:gd name="adj" fmla="val 16667"/>
            </a:avLst>
          </a:prstGeom>
          <a:noFill/>
          <a:ln w="19050">
            <a:solidFill>
              <a:schemeClr val="accent1">
                <a:lumMod val="75000"/>
              </a:schemeClr>
            </a:solidFill>
            <a:prstDash val="dashDot"/>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ZoneTexte 126"/>
          <p:cNvSpPr txBox="1">
            <a:spLocks noChangeArrowheads="1"/>
          </p:cNvSpPr>
          <p:nvPr/>
        </p:nvSpPr>
        <p:spPr bwMode="auto">
          <a:xfrm rot="16200000">
            <a:off x="7733843" y="1810987"/>
            <a:ext cx="1688694" cy="505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4F81BD">
                    <a:lumMod val="75000"/>
                  </a:srgbClr>
                </a:solidFill>
                <a:effectLst/>
                <a:uLnTx/>
                <a:uFillTx/>
                <a:latin typeface="Calibri"/>
                <a:ea typeface="Cambria" charset="0"/>
                <a:cs typeface="+mn-cs"/>
              </a:rPr>
              <a:t>ORASECOM Structure</a:t>
            </a:r>
            <a:endParaRPr kumimoji="0" lang="en-US" sz="1600" b="1" i="0" u="none" strike="noStrike" kern="0" cap="none" spc="0" normalizeH="0" baseline="0" noProof="0" dirty="0" smtClean="0">
              <a:ln>
                <a:noFill/>
              </a:ln>
              <a:solidFill>
                <a:srgbClr val="4F81BD">
                  <a:lumMod val="75000"/>
                </a:srgbClr>
              </a:solidFill>
              <a:effectLst/>
              <a:uLnTx/>
              <a:uFillTx/>
              <a:latin typeface="Tahoma" pitchFamily="4" charset="0"/>
              <a:ea typeface="ヒラギノ角ゴ Pro W3" pitchFamily="4" charset="-128"/>
              <a:cs typeface="+mn-cs"/>
            </a:endParaRPr>
          </a:p>
        </p:txBody>
      </p:sp>
      <p:sp>
        <p:nvSpPr>
          <p:cNvPr id="148" name="Zone de texte 1073741827"/>
          <p:cNvSpPr txBox="1">
            <a:spLocks noChangeArrowheads="1"/>
          </p:cNvSpPr>
          <p:nvPr/>
        </p:nvSpPr>
        <p:spPr bwMode="auto">
          <a:xfrm rot="16200000">
            <a:off x="1457326" y="5747382"/>
            <a:ext cx="1756589" cy="354805"/>
          </a:xfrm>
          <a:prstGeom prst="rect">
            <a:avLst/>
          </a:prstGeom>
          <a:solidFill>
            <a:srgbClr val="FFC000"/>
          </a:solidFill>
          <a:ln w="635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ヒラギノ角ゴ Pro W3" pitchFamily="4" charset="-128"/>
                <a:cs typeface="+mn-cs"/>
              </a:rPr>
              <a:t>(Hydrogeology + Model)</a:t>
            </a:r>
            <a:endParaRPr kumimoji="0" lang="en-US" sz="1200" b="0" i="0" u="none" strike="noStrike" kern="0" cap="none" spc="0" normalizeH="0" baseline="0" noProof="0" dirty="0" smtClean="0">
              <a:ln>
                <a:noFill/>
              </a:ln>
              <a:solidFill>
                <a:prstClr val="black"/>
              </a:solidFill>
              <a:effectLst/>
              <a:uLnTx/>
              <a:uFillTx/>
              <a:latin typeface="Calibri"/>
              <a:ea typeface="ヒラギノ角ゴ Pro W3" pitchFamily="4" charset="-128"/>
              <a:cs typeface="+mn-cs"/>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cs typeface="+mn-cs"/>
            </a:endParaRPr>
          </a:p>
        </p:txBody>
      </p:sp>
      <p:sp>
        <p:nvSpPr>
          <p:cNvPr id="149" name="Zone de texte 1073741829"/>
          <p:cNvSpPr txBox="1">
            <a:spLocks noChangeArrowheads="1"/>
          </p:cNvSpPr>
          <p:nvPr/>
        </p:nvSpPr>
        <p:spPr bwMode="auto">
          <a:xfrm rot="16200000">
            <a:off x="1820963" y="5765683"/>
            <a:ext cx="1756589" cy="318202"/>
          </a:xfrm>
          <a:prstGeom prst="rect">
            <a:avLst/>
          </a:prstGeom>
          <a:solidFill>
            <a:srgbClr val="FBD4B4"/>
          </a:solidFill>
          <a:ln w="6350">
            <a:solidFill>
              <a:srgbClr val="FBD4B4"/>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Times New Roman" pitchFamily="4" charset="0"/>
                <a:cs typeface="+mn-cs"/>
              </a:rPr>
              <a:t> (Legal and institutional)</a:t>
            </a:r>
            <a:endParaRPr kumimoji="0" lang="en-US" sz="1200" b="0" i="0" u="none" strike="noStrike" kern="0" cap="none" spc="0" normalizeH="0" baseline="0" noProof="0" dirty="0" smtClean="0">
              <a:ln>
                <a:noFill/>
              </a:ln>
              <a:solidFill>
                <a:prstClr val="black"/>
              </a:solidFill>
              <a:effectLst/>
              <a:uLnTx/>
              <a:uFillTx/>
              <a:latin typeface="Calibri"/>
              <a:ea typeface="ヒラギノ角ゴ Pro W3" pitchFamily="4" charset="-128"/>
              <a:cs typeface="+mn-cs"/>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cs typeface="+mn-cs"/>
            </a:endParaRPr>
          </a:p>
        </p:txBody>
      </p:sp>
      <p:sp>
        <p:nvSpPr>
          <p:cNvPr id="150" name="Zone de texte 71694"/>
          <p:cNvSpPr txBox="1">
            <a:spLocks noChangeArrowheads="1"/>
          </p:cNvSpPr>
          <p:nvPr/>
        </p:nvSpPr>
        <p:spPr bwMode="auto">
          <a:xfrm rot="16200000">
            <a:off x="2168917" y="5771594"/>
            <a:ext cx="1756590" cy="306377"/>
          </a:xfrm>
          <a:prstGeom prst="rect">
            <a:avLst/>
          </a:prstGeom>
          <a:solidFill>
            <a:srgbClr val="8064A2">
              <a:lumMod val="40000"/>
              <a:lumOff val="60000"/>
            </a:srgbClr>
          </a:solidFill>
          <a:ln w="6350">
            <a:solidFill>
              <a:srgbClr val="8064A2">
                <a:lumMod val="40000"/>
                <a:lumOff val="60000"/>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libri"/>
                <a:ea typeface="Times New Roman" pitchFamily="4" charset="0"/>
                <a:cs typeface="+mn-cs"/>
              </a:rPr>
              <a:t> (</a:t>
            </a:r>
            <a:r>
              <a:rPr kumimoji="0" lang="en-US" sz="1400" b="0" i="0" u="none" strike="noStrike" kern="0" cap="none" spc="0" normalizeH="0" baseline="0" noProof="0" dirty="0" smtClean="0">
                <a:ln>
                  <a:noFill/>
                </a:ln>
                <a:solidFill>
                  <a:srgbClr val="000000"/>
                </a:solidFill>
                <a:effectLst/>
                <a:uLnTx/>
                <a:uFillTx/>
                <a:latin typeface="Calibri"/>
                <a:ea typeface="Times New Roman" pitchFamily="4" charset="0"/>
                <a:cs typeface="+mn-cs"/>
              </a:rPr>
              <a:t>Gender)</a:t>
            </a:r>
            <a:endParaRPr kumimoji="0" lang="en-US" sz="1400" b="0" i="0" u="none" strike="noStrike" kern="0" cap="none" spc="0" normalizeH="0" baseline="0" noProof="0" dirty="0" smtClean="0">
              <a:ln>
                <a:noFill/>
              </a:ln>
              <a:solidFill>
                <a:prstClr val="black"/>
              </a:solidFill>
              <a:effectLst/>
              <a:uLnTx/>
              <a:uFillTx/>
              <a:latin typeface="Calibri"/>
              <a:ea typeface="ヒラギノ角ゴ Pro W3" pitchFamily="4" charset="-128"/>
              <a:cs typeface="+mn-cs"/>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cs typeface="+mn-cs"/>
            </a:endParaRPr>
          </a:p>
        </p:txBody>
      </p:sp>
      <p:sp>
        <p:nvSpPr>
          <p:cNvPr id="174" name="Oval 173"/>
          <p:cNvSpPr/>
          <p:nvPr/>
        </p:nvSpPr>
        <p:spPr>
          <a:xfrm>
            <a:off x="6337071" y="3353937"/>
            <a:ext cx="1511529" cy="989463"/>
          </a:xfrm>
          <a:prstGeom prst="ellipse">
            <a:avLst/>
          </a:prstGeom>
          <a:solidFill>
            <a:schemeClr val="accent3"/>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6" name="Content Placeholder 2"/>
          <p:cNvSpPr>
            <a:spLocks noGrp="1"/>
          </p:cNvSpPr>
          <p:nvPr>
            <p:ph idx="1"/>
          </p:nvPr>
        </p:nvSpPr>
        <p:spPr>
          <a:xfrm>
            <a:off x="6487868" y="3526957"/>
            <a:ext cx="1208332" cy="644351"/>
          </a:xfrm>
        </p:spPr>
        <p:txBody>
          <a:bodyPr>
            <a:noAutofit/>
          </a:bodyPr>
          <a:lstStyle/>
          <a:p>
            <a:pPr marL="0" lvl="0" indent="0" algn="ctr">
              <a:buNone/>
            </a:pPr>
            <a:r>
              <a:rPr lang="en-GB" sz="1200" b="1" dirty="0" smtClean="0">
                <a:solidFill>
                  <a:schemeClr val="bg1"/>
                </a:solidFill>
              </a:rPr>
              <a:t>SADC-GMI</a:t>
            </a:r>
          </a:p>
          <a:p>
            <a:pPr marL="0" lvl="0" indent="0" algn="ctr">
              <a:buNone/>
            </a:pPr>
            <a:r>
              <a:rPr lang="en-GB" sz="1200" b="1" dirty="0" smtClean="0">
                <a:solidFill>
                  <a:schemeClr val="bg1"/>
                </a:solidFill>
              </a:rPr>
              <a:t>(Invited Member)</a:t>
            </a:r>
          </a:p>
        </p:txBody>
      </p:sp>
      <p:cxnSp>
        <p:nvCxnSpPr>
          <p:cNvPr id="416" name="Straight Arrow Connector 31"/>
          <p:cNvCxnSpPr>
            <a:stCxn id="37" idx="5"/>
            <a:endCxn id="50" idx="0"/>
          </p:cNvCxnSpPr>
          <p:nvPr/>
        </p:nvCxnSpPr>
        <p:spPr>
          <a:xfrm>
            <a:off x="2664701" y="2233593"/>
            <a:ext cx="523955" cy="3255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0" name="Straight Arrow Connector 30"/>
          <p:cNvCxnSpPr>
            <a:endCxn id="46" idx="0"/>
          </p:cNvCxnSpPr>
          <p:nvPr/>
        </p:nvCxnSpPr>
        <p:spPr>
          <a:xfrm>
            <a:off x="2326093" y="2287810"/>
            <a:ext cx="87200" cy="2630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8" name="Zone de texte 1073741827"/>
          <p:cNvSpPr txBox="1">
            <a:spLocks noChangeArrowheads="1"/>
          </p:cNvSpPr>
          <p:nvPr/>
        </p:nvSpPr>
        <p:spPr bwMode="auto">
          <a:xfrm rot="16200000">
            <a:off x="2981325" y="5767644"/>
            <a:ext cx="1756589" cy="354805"/>
          </a:xfrm>
          <a:prstGeom prst="rect">
            <a:avLst/>
          </a:prstGeom>
          <a:solidFill>
            <a:srgbClr val="FFC000"/>
          </a:solidFill>
          <a:ln w="635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ヒラギノ角ゴ Pro W3" pitchFamily="4" charset="-128"/>
                <a:cs typeface="+mn-cs"/>
              </a:rPr>
              <a:t>(Hydrogeology + Model)</a:t>
            </a:r>
            <a:endParaRPr kumimoji="0" lang="en-US" sz="1200" b="0" i="0" u="none" strike="noStrike" kern="0" cap="none" spc="0" normalizeH="0" baseline="0" noProof="0" dirty="0" smtClean="0">
              <a:ln>
                <a:noFill/>
              </a:ln>
              <a:solidFill>
                <a:prstClr val="black"/>
              </a:solidFill>
              <a:effectLst/>
              <a:uLnTx/>
              <a:uFillTx/>
              <a:latin typeface="Calibri"/>
              <a:ea typeface="ヒラギノ角ゴ Pro W3" pitchFamily="4" charset="-128"/>
              <a:cs typeface="+mn-cs"/>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cs typeface="+mn-cs"/>
            </a:endParaRPr>
          </a:p>
        </p:txBody>
      </p:sp>
      <p:sp>
        <p:nvSpPr>
          <p:cNvPr id="559" name="Zone de texte 1073741829"/>
          <p:cNvSpPr txBox="1">
            <a:spLocks noChangeArrowheads="1"/>
          </p:cNvSpPr>
          <p:nvPr/>
        </p:nvSpPr>
        <p:spPr bwMode="auto">
          <a:xfrm rot="16200000">
            <a:off x="3333110" y="5785945"/>
            <a:ext cx="1756589" cy="318202"/>
          </a:xfrm>
          <a:prstGeom prst="rect">
            <a:avLst/>
          </a:prstGeom>
          <a:solidFill>
            <a:srgbClr val="FBD4B4"/>
          </a:solidFill>
          <a:ln w="6350">
            <a:solidFill>
              <a:srgbClr val="FBD4B4"/>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Times New Roman" pitchFamily="4" charset="0"/>
                <a:cs typeface="+mn-cs"/>
              </a:rPr>
              <a:t> (Legal and institutional)</a:t>
            </a:r>
            <a:endParaRPr kumimoji="0" lang="en-US" sz="1200" b="0" i="0" u="none" strike="noStrike" kern="0" cap="none" spc="0" normalizeH="0" baseline="0" noProof="0" dirty="0" smtClean="0">
              <a:ln>
                <a:noFill/>
              </a:ln>
              <a:solidFill>
                <a:prstClr val="black"/>
              </a:solidFill>
              <a:effectLst/>
              <a:uLnTx/>
              <a:uFillTx/>
              <a:latin typeface="Calibri"/>
              <a:ea typeface="ヒラギノ角ゴ Pro W3" pitchFamily="4" charset="-128"/>
              <a:cs typeface="+mn-cs"/>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cs typeface="+mn-cs"/>
            </a:endParaRPr>
          </a:p>
        </p:txBody>
      </p:sp>
      <p:sp>
        <p:nvSpPr>
          <p:cNvPr id="560" name="Zone de texte 71694"/>
          <p:cNvSpPr txBox="1">
            <a:spLocks noChangeArrowheads="1"/>
          </p:cNvSpPr>
          <p:nvPr/>
        </p:nvSpPr>
        <p:spPr bwMode="auto">
          <a:xfrm rot="16200000">
            <a:off x="3687237" y="5791858"/>
            <a:ext cx="1756590" cy="306377"/>
          </a:xfrm>
          <a:prstGeom prst="rect">
            <a:avLst/>
          </a:prstGeom>
          <a:solidFill>
            <a:srgbClr val="8064A2">
              <a:lumMod val="40000"/>
              <a:lumOff val="60000"/>
            </a:srgbClr>
          </a:solidFill>
          <a:ln w="6350">
            <a:solidFill>
              <a:srgbClr val="8064A2">
                <a:lumMod val="40000"/>
                <a:lumOff val="60000"/>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libri"/>
                <a:ea typeface="Times New Roman" pitchFamily="4" charset="0"/>
                <a:cs typeface="+mn-cs"/>
              </a:rPr>
              <a:t> (</a:t>
            </a:r>
            <a:r>
              <a:rPr kumimoji="0" lang="en-US" sz="1400" b="0" i="0" u="none" strike="noStrike" kern="0" cap="none" spc="0" normalizeH="0" baseline="0" noProof="0" dirty="0" smtClean="0">
                <a:ln>
                  <a:noFill/>
                </a:ln>
                <a:solidFill>
                  <a:srgbClr val="000000"/>
                </a:solidFill>
                <a:effectLst/>
                <a:uLnTx/>
                <a:uFillTx/>
                <a:latin typeface="Calibri"/>
                <a:ea typeface="Times New Roman" pitchFamily="4" charset="0"/>
                <a:cs typeface="+mn-cs"/>
              </a:rPr>
              <a:t>Gender)</a:t>
            </a:r>
            <a:endParaRPr kumimoji="0" lang="en-US" sz="1400" b="0" i="0" u="none" strike="noStrike" kern="0" cap="none" spc="0" normalizeH="0" baseline="0" noProof="0" dirty="0" smtClean="0">
              <a:ln>
                <a:noFill/>
              </a:ln>
              <a:solidFill>
                <a:prstClr val="black"/>
              </a:solidFill>
              <a:effectLst/>
              <a:uLnTx/>
              <a:uFillTx/>
              <a:latin typeface="Calibri"/>
              <a:ea typeface="ヒラギノ角ゴ Pro W3" pitchFamily="4" charset="-128"/>
              <a:cs typeface="+mn-cs"/>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cs typeface="+mn-cs"/>
            </a:endParaRPr>
          </a:p>
        </p:txBody>
      </p:sp>
      <p:sp>
        <p:nvSpPr>
          <p:cNvPr id="566" name="Zone de texte 1073741827"/>
          <p:cNvSpPr txBox="1">
            <a:spLocks noChangeArrowheads="1"/>
          </p:cNvSpPr>
          <p:nvPr/>
        </p:nvSpPr>
        <p:spPr bwMode="auto">
          <a:xfrm rot="16200000">
            <a:off x="4505326" y="5776795"/>
            <a:ext cx="1756589" cy="354805"/>
          </a:xfrm>
          <a:prstGeom prst="rect">
            <a:avLst/>
          </a:prstGeom>
          <a:solidFill>
            <a:srgbClr val="FFC000"/>
          </a:solidFill>
          <a:ln w="635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ヒラギノ角ゴ Pro W3" pitchFamily="4" charset="-128"/>
                <a:cs typeface="+mn-cs"/>
              </a:rPr>
              <a:t>(Hydrogeology + Model)</a:t>
            </a:r>
            <a:endParaRPr kumimoji="0" lang="en-US" sz="1200" b="0" i="0" u="none" strike="noStrike" kern="0" cap="none" spc="0" normalizeH="0" baseline="0" noProof="0" dirty="0" smtClean="0">
              <a:ln>
                <a:noFill/>
              </a:ln>
              <a:solidFill>
                <a:prstClr val="black"/>
              </a:solidFill>
              <a:effectLst/>
              <a:uLnTx/>
              <a:uFillTx/>
              <a:latin typeface="Calibri"/>
              <a:ea typeface="ヒラギノ角ゴ Pro W3" pitchFamily="4" charset="-128"/>
              <a:cs typeface="+mn-cs"/>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cs typeface="+mn-cs"/>
            </a:endParaRPr>
          </a:p>
        </p:txBody>
      </p:sp>
      <p:sp>
        <p:nvSpPr>
          <p:cNvPr id="567" name="Zone de texte 1073741829"/>
          <p:cNvSpPr txBox="1">
            <a:spLocks noChangeArrowheads="1"/>
          </p:cNvSpPr>
          <p:nvPr/>
        </p:nvSpPr>
        <p:spPr bwMode="auto">
          <a:xfrm rot="16200000">
            <a:off x="4870814" y="5795096"/>
            <a:ext cx="1756589" cy="318202"/>
          </a:xfrm>
          <a:prstGeom prst="rect">
            <a:avLst/>
          </a:prstGeom>
          <a:solidFill>
            <a:srgbClr val="FBD4B4"/>
          </a:solidFill>
          <a:ln w="6350">
            <a:solidFill>
              <a:srgbClr val="FBD4B4"/>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Times New Roman" pitchFamily="4" charset="0"/>
                <a:cs typeface="+mn-cs"/>
              </a:rPr>
              <a:t> (Legal and institutional)</a:t>
            </a:r>
            <a:endParaRPr kumimoji="0" lang="en-US" sz="1200" b="0" i="0" u="none" strike="noStrike" kern="0" cap="none" spc="0" normalizeH="0" baseline="0" noProof="0" dirty="0" smtClean="0">
              <a:ln>
                <a:noFill/>
              </a:ln>
              <a:solidFill>
                <a:prstClr val="black"/>
              </a:solidFill>
              <a:effectLst/>
              <a:uLnTx/>
              <a:uFillTx/>
              <a:latin typeface="Calibri"/>
              <a:ea typeface="ヒラギノ角ゴ Pro W3" pitchFamily="4" charset="-128"/>
              <a:cs typeface="+mn-cs"/>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cs typeface="+mn-cs"/>
            </a:endParaRPr>
          </a:p>
        </p:txBody>
      </p:sp>
      <p:sp>
        <p:nvSpPr>
          <p:cNvPr id="568" name="Zone de texte 71694"/>
          <p:cNvSpPr txBox="1">
            <a:spLocks noChangeArrowheads="1"/>
          </p:cNvSpPr>
          <p:nvPr/>
        </p:nvSpPr>
        <p:spPr bwMode="auto">
          <a:xfrm rot="16200000">
            <a:off x="5216917" y="5801007"/>
            <a:ext cx="1756590" cy="306377"/>
          </a:xfrm>
          <a:prstGeom prst="rect">
            <a:avLst/>
          </a:prstGeom>
          <a:solidFill>
            <a:srgbClr val="8064A2">
              <a:lumMod val="40000"/>
              <a:lumOff val="60000"/>
            </a:srgbClr>
          </a:solidFill>
          <a:ln w="6350">
            <a:solidFill>
              <a:srgbClr val="8064A2">
                <a:lumMod val="40000"/>
                <a:lumOff val="60000"/>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libri"/>
                <a:ea typeface="Times New Roman" pitchFamily="4" charset="0"/>
                <a:cs typeface="+mn-cs"/>
              </a:rPr>
              <a:t> (</a:t>
            </a:r>
            <a:r>
              <a:rPr kumimoji="0" lang="en-US" sz="1400" b="0" i="0" u="none" strike="noStrike" kern="0" cap="none" spc="0" normalizeH="0" baseline="0" noProof="0" dirty="0" smtClean="0">
                <a:ln>
                  <a:noFill/>
                </a:ln>
                <a:solidFill>
                  <a:srgbClr val="000000"/>
                </a:solidFill>
                <a:effectLst/>
                <a:uLnTx/>
                <a:uFillTx/>
                <a:latin typeface="Calibri"/>
                <a:ea typeface="Times New Roman" pitchFamily="4" charset="0"/>
                <a:cs typeface="+mn-cs"/>
              </a:rPr>
              <a:t>Gender)</a:t>
            </a:r>
            <a:endParaRPr kumimoji="0" lang="en-US" sz="1400" b="0" i="0" u="none" strike="noStrike" kern="0" cap="none" spc="0" normalizeH="0" baseline="0" noProof="0" dirty="0" smtClean="0">
              <a:ln>
                <a:noFill/>
              </a:ln>
              <a:solidFill>
                <a:prstClr val="black"/>
              </a:solidFill>
              <a:effectLst/>
              <a:uLnTx/>
              <a:uFillTx/>
              <a:latin typeface="Calibri"/>
              <a:ea typeface="ヒラギノ角ゴ Pro W3" pitchFamily="4" charset="-128"/>
              <a:cs typeface="+mn-cs"/>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Times New Roman" pitchFamily="4" charset="0"/>
              <a:ea typeface="Times New Roman" pitchFamily="4" charset="0"/>
              <a:cs typeface="+mn-cs"/>
            </a:endParaRPr>
          </a:p>
        </p:txBody>
      </p:sp>
      <p:cxnSp>
        <p:nvCxnSpPr>
          <p:cNvPr id="575" name="Straight Connector 574"/>
          <p:cNvCxnSpPr/>
          <p:nvPr/>
        </p:nvCxnSpPr>
        <p:spPr>
          <a:xfrm>
            <a:off x="5680207" y="3886200"/>
            <a:ext cx="568193" cy="0"/>
          </a:xfrm>
          <a:prstGeom prst="line">
            <a:avLst/>
          </a:prstGeom>
          <a:ln w="1905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262647" y="457200"/>
            <a:ext cx="8771106" cy="6413812"/>
            <a:chOff x="-139184" y="457200"/>
            <a:chExt cx="8771106" cy="6413812"/>
          </a:xfrm>
        </p:grpSpPr>
        <p:grpSp>
          <p:nvGrpSpPr>
            <p:cNvPr id="12" name="Group 11"/>
            <p:cNvGrpSpPr/>
            <p:nvPr/>
          </p:nvGrpSpPr>
          <p:grpSpPr>
            <a:xfrm>
              <a:off x="-139184" y="1905001"/>
              <a:ext cx="8771106" cy="4966011"/>
              <a:chOff x="-88477" y="1759182"/>
              <a:chExt cx="8867195" cy="5048297"/>
            </a:xfrm>
          </p:grpSpPr>
          <p:grpSp>
            <p:nvGrpSpPr>
              <p:cNvPr id="17" name="Groupe 11"/>
              <p:cNvGrpSpPr/>
              <p:nvPr/>
            </p:nvGrpSpPr>
            <p:grpSpPr>
              <a:xfrm>
                <a:off x="-88477" y="1759182"/>
                <a:ext cx="7563689" cy="1070660"/>
                <a:chOff x="-372918" y="2003516"/>
                <a:chExt cx="6414959" cy="1422823"/>
              </a:xfrm>
            </p:grpSpPr>
            <p:sp>
              <p:nvSpPr>
                <p:cNvPr id="37" name="Oval 15"/>
                <p:cNvSpPr/>
                <p:nvPr/>
              </p:nvSpPr>
              <p:spPr>
                <a:xfrm>
                  <a:off x="215097" y="2003516"/>
                  <a:ext cx="1724025" cy="520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16"/>
                <p:cNvSpPr/>
                <p:nvPr/>
              </p:nvSpPr>
              <p:spPr>
                <a:xfrm>
                  <a:off x="4165616" y="2026769"/>
                  <a:ext cx="1876425" cy="987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 Box 2"/>
                <p:cNvSpPr txBox="1">
                  <a:spLocks noChangeArrowheads="1"/>
                </p:cNvSpPr>
                <p:nvPr/>
              </p:nvSpPr>
              <p:spPr bwMode="auto">
                <a:xfrm>
                  <a:off x="547974" y="2032931"/>
                  <a:ext cx="1068779" cy="507261"/>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Calibri"/>
                      <a:cs typeface="Times New Roman"/>
                    </a:rPr>
                    <a:t>TASK TEAMS</a:t>
                  </a:r>
                  <a:endParaRPr kumimoji="0" lang="fr-FR" sz="16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40" name="Text Box 2"/>
                <p:cNvSpPr txBox="1">
                  <a:spLocks noChangeArrowheads="1"/>
                </p:cNvSpPr>
                <p:nvPr/>
              </p:nvSpPr>
              <p:spPr bwMode="auto">
                <a:xfrm>
                  <a:off x="4129864" y="2087998"/>
                  <a:ext cx="1781299" cy="963243"/>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Calibri"/>
                      <a:cs typeface="Times New Roman"/>
                    </a:rPr>
                    <a:t>ORASECOM</a:t>
                  </a:r>
                  <a:endParaRPr kumimoji="0" lang="fr-FR" sz="16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Calibri"/>
                      <a:cs typeface="Times New Roman"/>
                    </a:rPr>
                    <a:t>SECRETARIAT</a:t>
                  </a:r>
                  <a:endParaRPr kumimoji="0" lang="fr-FR" sz="16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44" name="Rounded Rectangle 2"/>
                <p:cNvSpPr/>
                <p:nvPr/>
              </p:nvSpPr>
              <p:spPr>
                <a:xfrm>
                  <a:off x="-133745" y="2854045"/>
                  <a:ext cx="488576" cy="561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22"/>
                <p:cNvSpPr/>
                <p:nvPr/>
              </p:nvSpPr>
              <p:spPr>
                <a:xfrm>
                  <a:off x="541775" y="2873889"/>
                  <a:ext cx="527212" cy="552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Rounded Rectangle 23"/>
                <p:cNvSpPr/>
                <p:nvPr/>
              </p:nvSpPr>
              <p:spPr>
                <a:xfrm>
                  <a:off x="1202001" y="2876073"/>
                  <a:ext cx="538162" cy="550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Text Box 2"/>
                <p:cNvSpPr txBox="1">
                  <a:spLocks noChangeArrowheads="1"/>
                </p:cNvSpPr>
                <p:nvPr/>
              </p:nvSpPr>
              <p:spPr bwMode="auto">
                <a:xfrm>
                  <a:off x="-372918" y="2876101"/>
                  <a:ext cx="943748" cy="459446"/>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Calibri"/>
                      <a:ea typeface="Calibri"/>
                      <a:cs typeface="Times New Roman"/>
                    </a:rPr>
                    <a:t>CTT</a:t>
                  </a:r>
                  <a:endParaRPr kumimoji="0" lang="fr-FR" sz="14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48" name="Text Box 2"/>
                <p:cNvSpPr txBox="1">
                  <a:spLocks noChangeArrowheads="1"/>
                </p:cNvSpPr>
                <p:nvPr/>
              </p:nvSpPr>
              <p:spPr bwMode="auto">
                <a:xfrm>
                  <a:off x="602848" y="2909212"/>
                  <a:ext cx="388852" cy="459446"/>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Calibri"/>
                      <a:ea typeface="Calibri"/>
                      <a:cs typeface="Times New Roman"/>
                    </a:rPr>
                    <a:t>FTT</a:t>
                  </a:r>
                  <a:endParaRPr kumimoji="0" lang="fr-FR" sz="14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49" name="Text Box 2"/>
                <p:cNvSpPr txBox="1">
                  <a:spLocks noChangeArrowheads="1"/>
                </p:cNvSpPr>
                <p:nvPr/>
              </p:nvSpPr>
              <p:spPr bwMode="auto">
                <a:xfrm>
                  <a:off x="1202001" y="2930809"/>
                  <a:ext cx="581142" cy="459446"/>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Calibri"/>
                      <a:ea typeface="Calibri"/>
                      <a:cs typeface="Times New Roman"/>
                    </a:rPr>
                    <a:t>LTT</a:t>
                  </a:r>
                  <a:endParaRPr kumimoji="0" lang="fr-FR" sz="14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50" name="Rounded Rectangle 27"/>
                <p:cNvSpPr/>
                <p:nvPr/>
              </p:nvSpPr>
              <p:spPr>
                <a:xfrm>
                  <a:off x="1848478" y="2887280"/>
                  <a:ext cx="574827" cy="533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Text Box 2"/>
                <p:cNvSpPr txBox="1">
                  <a:spLocks noChangeArrowheads="1"/>
                </p:cNvSpPr>
                <p:nvPr/>
              </p:nvSpPr>
              <p:spPr bwMode="auto">
                <a:xfrm>
                  <a:off x="1892814" y="2887280"/>
                  <a:ext cx="492290" cy="41578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Calibri"/>
                      <a:ea typeface="Calibri"/>
                      <a:cs typeface="Times New Roman"/>
                    </a:rPr>
                    <a:t>TTT</a:t>
                  </a:r>
                  <a:endParaRPr kumimoji="0" lang="fr-FR" sz="1400" b="0" i="0" u="none" strike="noStrike" kern="1200" cap="none" spc="0" normalizeH="0" baseline="0" noProof="0" dirty="0">
                    <a:ln>
                      <a:noFill/>
                    </a:ln>
                    <a:solidFill>
                      <a:prstClr val="black"/>
                    </a:solidFill>
                    <a:effectLst/>
                    <a:uLnTx/>
                    <a:uFillTx/>
                    <a:latin typeface="Calibri"/>
                    <a:ea typeface="Calibri"/>
                    <a:cs typeface="Times New Roman"/>
                  </a:endParaRPr>
                </a:p>
              </p:txBody>
            </p:sp>
            <p:cxnSp>
              <p:nvCxnSpPr>
                <p:cNvPr id="52" name="Straight Arrow Connector 29"/>
                <p:cNvCxnSpPr>
                  <a:endCxn id="45" idx="0"/>
                </p:cNvCxnSpPr>
                <p:nvPr/>
              </p:nvCxnSpPr>
              <p:spPr>
                <a:xfrm flipH="1">
                  <a:off x="805381" y="2499863"/>
                  <a:ext cx="34028" cy="3740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8" name="Straight Arrow Connector 30"/>
              <p:cNvCxnSpPr/>
              <p:nvPr/>
            </p:nvCxnSpPr>
            <p:spPr>
              <a:xfrm flipH="1">
                <a:off x="610542" y="2055215"/>
                <a:ext cx="233593" cy="320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ounded Rectangle 9"/>
              <p:cNvSpPr>
                <a:spLocks noChangeArrowheads="1"/>
              </p:cNvSpPr>
              <p:nvPr/>
            </p:nvSpPr>
            <p:spPr bwMode="auto">
              <a:xfrm>
                <a:off x="2969601" y="3599853"/>
                <a:ext cx="2571449" cy="405743"/>
              </a:xfrm>
              <a:prstGeom prst="roundRect">
                <a:avLst>
                  <a:gd name="adj" fmla="val 16667"/>
                </a:avLst>
              </a:prstGeom>
              <a:solidFill>
                <a:srgbClr val="9BBB59"/>
              </a:solidFill>
              <a:ln w="25400">
                <a:solidFill>
                  <a:srgbClr val="4E6128"/>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Ground Water </a:t>
                </a:r>
                <a:r>
                  <a:rPr kumimoji="0" lang="fr-FR" altLang="fr-FR" sz="1400" b="1" i="0" u="none" strike="noStrike" kern="1200" cap="none" spc="0" normalizeH="0" baseline="0" noProof="0" dirty="0" err="1" smtClean="0">
                    <a:ln>
                      <a:noFill/>
                    </a:ln>
                    <a:solidFill>
                      <a:prstClr val="black"/>
                    </a:solidFill>
                    <a:effectLst/>
                    <a:uLnTx/>
                    <a:uFillTx/>
                    <a:latin typeface="Calibri" pitchFamily="34" charset="0"/>
                    <a:ea typeface="Calibri" pitchFamily="34" charset="0"/>
                    <a:cs typeface="Times New Roman" pitchFamily="18" charset="0"/>
                  </a:rPr>
                  <a:t>Hydrology</a:t>
                </a:r>
                <a:r>
                  <a:rPr kumimoji="0" lang="fr-FR" altLang="fr-FR" sz="1400" b="1"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 </a:t>
                </a:r>
                <a:r>
                  <a:rPr kumimoji="0" lang="fr-FR" altLang="fr-FR" sz="1400" b="1" i="0" u="none" strike="noStrike" kern="1200" cap="none" spc="0" normalizeH="0" baseline="0" noProof="0" dirty="0" err="1" smtClean="0">
                    <a:ln>
                      <a:noFill/>
                    </a:ln>
                    <a:solidFill>
                      <a:prstClr val="black"/>
                    </a:solidFill>
                    <a:effectLst/>
                    <a:uLnTx/>
                    <a:uFillTx/>
                    <a:latin typeface="Calibri" pitchFamily="34" charset="0"/>
                    <a:ea typeface="Calibri" pitchFamily="34" charset="0"/>
                    <a:cs typeface="Times New Roman" pitchFamily="18" charset="0"/>
                  </a:rPr>
                  <a:t>Committee</a:t>
                </a:r>
                <a:r>
                  <a:rPr kumimoji="0" lang="fr-FR" altLang="fr-FR" sz="1400" b="1"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  </a:t>
                </a:r>
              </a:p>
            </p:txBody>
          </p:sp>
          <p:sp>
            <p:nvSpPr>
              <p:cNvPr id="24" name="ZoneTexte 126"/>
              <p:cNvSpPr txBox="1">
                <a:spLocks noChangeArrowheads="1"/>
              </p:cNvSpPr>
              <p:nvPr/>
            </p:nvSpPr>
            <p:spPr bwMode="auto">
              <a:xfrm rot="16200000">
                <a:off x="7227496" y="5161208"/>
                <a:ext cx="2597395" cy="505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4F81BD">
                        <a:lumMod val="75000"/>
                      </a:srgbClr>
                    </a:solidFill>
                    <a:effectLst/>
                    <a:uLnTx/>
                    <a:uFillTx/>
                    <a:latin typeface="Calibri"/>
                    <a:ea typeface="Cambria" charset="0"/>
                    <a:cs typeface="+mn-cs"/>
                  </a:rPr>
                  <a:t>Focal Points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4F81BD">
                        <a:lumMod val="75000"/>
                      </a:srgbClr>
                    </a:solidFill>
                    <a:effectLst/>
                    <a:uLnTx/>
                    <a:uFillTx/>
                    <a:latin typeface="Calibri"/>
                    <a:ea typeface="Cambria" charset="0"/>
                    <a:cs typeface="+mn-cs"/>
                  </a:rPr>
                  <a:t>(current GGRETA project)</a:t>
                </a:r>
                <a:endParaRPr kumimoji="0" lang="en-US" sz="1600" b="1" i="0" u="none" strike="noStrike" kern="0" cap="none" spc="0" normalizeH="0" baseline="0" noProof="0" dirty="0" smtClean="0">
                  <a:ln>
                    <a:noFill/>
                  </a:ln>
                  <a:solidFill>
                    <a:srgbClr val="4F81BD">
                      <a:lumMod val="75000"/>
                    </a:srgbClr>
                  </a:solidFill>
                  <a:effectLst/>
                  <a:uLnTx/>
                  <a:uFillTx/>
                  <a:latin typeface="Tahoma" pitchFamily="4" charset="0"/>
                  <a:ea typeface="ヒラギノ角ゴ Pro W3" pitchFamily="4" charset="-128"/>
                  <a:cs typeface="+mn-cs"/>
                </a:endParaRPr>
              </a:p>
            </p:txBody>
          </p:sp>
          <p:sp>
            <p:nvSpPr>
              <p:cNvPr id="27" name="Rectangle à coins arrondis 1073741835"/>
              <p:cNvSpPr>
                <a:spLocks noChangeArrowheads="1"/>
              </p:cNvSpPr>
              <p:nvPr/>
            </p:nvSpPr>
            <p:spPr bwMode="auto">
              <a:xfrm>
                <a:off x="4575" y="4473008"/>
                <a:ext cx="8167826" cy="2334471"/>
              </a:xfrm>
              <a:prstGeom prst="roundRect">
                <a:avLst>
                  <a:gd name="adj" fmla="val 16667"/>
                </a:avLst>
              </a:prstGeom>
              <a:noFill/>
              <a:ln w="19050">
                <a:solidFill>
                  <a:schemeClr val="accent1">
                    <a:lumMod val="75000"/>
                  </a:schemeClr>
                </a:solidFill>
                <a:prstDash val="dashDot"/>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8" name="Left Brace 7"/>
            <p:cNvSpPr/>
            <p:nvPr/>
          </p:nvSpPr>
          <p:spPr>
            <a:xfrm rot="5400000">
              <a:off x="3846270" y="-268530"/>
              <a:ext cx="487054" cy="3860006"/>
            </a:xfrm>
            <a:prstGeom prst="leftBrace">
              <a:avLst>
                <a:gd name="adj1" fmla="val 8333"/>
                <a:gd name="adj2" fmla="val 49073"/>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27"/>
            <p:cNvSpPr txBox="1"/>
            <p:nvPr/>
          </p:nvSpPr>
          <p:spPr>
            <a:xfrm>
              <a:off x="3048000" y="3048000"/>
              <a:ext cx="1981200" cy="523220"/>
            </a:xfrm>
            <a:prstGeom prst="rect">
              <a:avLst/>
            </a:prstGeom>
            <a:solidFill>
              <a:schemeClr val="tx2">
                <a:lumMod val="20000"/>
                <a:lumOff val="80000"/>
              </a:schemeClr>
            </a:solidFill>
            <a:ln w="1270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a:ea typeface="+mn-ea"/>
                  <a:cs typeface="+mn-cs"/>
                </a:rPr>
                <a:t>Water Resources Quality Working Group</a:t>
              </a:r>
            </a:p>
          </p:txBody>
        </p:sp>
        <p:cxnSp>
          <p:nvCxnSpPr>
            <p:cNvPr id="30" name="Elbow Connector 29"/>
            <p:cNvCxnSpPr>
              <a:stCxn id="50" idx="2"/>
              <a:endCxn id="28" idx="1"/>
            </p:cNvCxnSpPr>
            <p:nvPr/>
          </p:nvCxnSpPr>
          <p:spPr>
            <a:xfrm rot="16200000" flipH="1">
              <a:off x="2739673" y="3001283"/>
              <a:ext cx="355478" cy="2611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50" idx="2"/>
              <a:endCxn id="19" idx="1"/>
            </p:cNvCxnSpPr>
            <p:nvPr/>
          </p:nvCxnSpPr>
          <p:spPr>
            <a:xfrm rot="16200000" flipH="1">
              <a:off x="2355739" y="3385218"/>
              <a:ext cx="961103" cy="9893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24200" y="457200"/>
              <a:ext cx="2362200"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Calibri"/>
                  <a:ea typeface="+mn-ea"/>
                  <a:cs typeface="+mn-cs"/>
                </a:rPr>
                <a:t>Forum of the Parties </a:t>
              </a:r>
            </a:p>
          </p:txBody>
        </p:sp>
        <p:sp>
          <p:nvSpPr>
            <p:cNvPr id="53" name="TextBox 52"/>
            <p:cNvSpPr txBox="1"/>
            <p:nvPr/>
          </p:nvSpPr>
          <p:spPr>
            <a:xfrm>
              <a:off x="2971800" y="1066800"/>
              <a:ext cx="2644718" cy="369332"/>
            </a:xfrm>
            <a:prstGeom prst="rect">
              <a:avLst/>
            </a:prstGeom>
            <a:solidFill>
              <a:schemeClr val="accent3">
                <a:lumMod val="40000"/>
                <a:lumOff val="60000"/>
              </a:schemeClr>
            </a:solidFill>
            <a:ln>
              <a:solidFill>
                <a:srgbClr val="92D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Calibri"/>
                  <a:ea typeface="+mn-ea"/>
                  <a:cs typeface="+mn-cs"/>
                </a:rPr>
                <a:t>Council of Commissioners</a:t>
              </a: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 </a:t>
              </a:r>
            </a:p>
          </p:txBody>
        </p:sp>
        <p:cxnSp>
          <p:nvCxnSpPr>
            <p:cNvPr id="60" name="Straight Connector 59"/>
            <p:cNvCxnSpPr/>
            <p:nvPr/>
          </p:nvCxnSpPr>
          <p:spPr>
            <a:xfrm>
              <a:off x="4130469" y="826532"/>
              <a:ext cx="0" cy="24026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Down Arrow Callout 22"/>
          <p:cNvSpPr/>
          <p:nvPr/>
        </p:nvSpPr>
        <p:spPr>
          <a:xfrm rot="10800000">
            <a:off x="1141508" y="4058513"/>
            <a:ext cx="5106978" cy="943437"/>
          </a:xfrm>
          <a:prstGeom prst="down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TextBox 68"/>
          <p:cNvSpPr txBox="1"/>
          <p:nvPr/>
        </p:nvSpPr>
        <p:spPr>
          <a:xfrm>
            <a:off x="2349928" y="4667824"/>
            <a:ext cx="796743" cy="307777"/>
          </a:xfrm>
          <a:prstGeom prst="rect">
            <a:avLst/>
          </a:prstGeom>
          <a:solidFill>
            <a:schemeClr val="tx2">
              <a:lumMod val="40000"/>
              <a:lumOff val="60000"/>
            </a:schemeClr>
          </a:solidFill>
          <a:effectLst>
            <a:innerShdw blurRad="63500" dist="50800" dir="27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FP - BW</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0" name="TextBox 69"/>
          <p:cNvSpPr txBox="1"/>
          <p:nvPr/>
        </p:nvSpPr>
        <p:spPr>
          <a:xfrm>
            <a:off x="3892716" y="4667824"/>
            <a:ext cx="793339" cy="307777"/>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FP - NA</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1" name="TextBox 70"/>
          <p:cNvSpPr txBox="1"/>
          <p:nvPr/>
        </p:nvSpPr>
        <p:spPr>
          <a:xfrm>
            <a:off x="5371856" y="4667824"/>
            <a:ext cx="803922" cy="307777"/>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FP - ZA</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1197716" y="4683771"/>
            <a:ext cx="781263" cy="307777"/>
          </a:xfrm>
          <a:prstGeom prst="rect">
            <a:avLst/>
          </a:prstGeom>
          <a:solidFill>
            <a:schemeClr val="accent3"/>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a:ea typeface="+mn-ea"/>
                <a:cs typeface="+mn-cs"/>
              </a:rPr>
              <a:t>FP - LS</a:t>
            </a:r>
          </a:p>
        </p:txBody>
      </p:sp>
      <p:sp>
        <p:nvSpPr>
          <p:cNvPr id="3" name="Rectangle 2"/>
          <p:cNvSpPr/>
          <p:nvPr/>
        </p:nvSpPr>
        <p:spPr>
          <a:xfrm>
            <a:off x="1538708" y="4339433"/>
            <a:ext cx="443281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1F497D"/>
                </a:solidFill>
                <a:effectLst/>
                <a:uLnTx/>
                <a:uFillTx/>
                <a:latin typeface="Calibri"/>
                <a:ea typeface="+mn-ea"/>
                <a:cs typeface="+mn-cs"/>
              </a:rPr>
              <a:t>STAS Multi-Country Cooperation Mechanism</a:t>
            </a:r>
            <a:endParaRPr kumimoji="0" lang="en-US" sz="1800" b="1" i="0"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021295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a:bodyPr>
          <a:lstStyle/>
          <a:p>
            <a:r>
              <a:rPr lang="en-US" sz="4000" b="1" dirty="0" smtClean="0"/>
              <a:t>Advantages</a:t>
            </a:r>
            <a:endParaRPr lang="en-US" sz="4000" b="1" dirty="0"/>
          </a:p>
        </p:txBody>
      </p:sp>
      <p:sp>
        <p:nvSpPr>
          <p:cNvPr id="3" name="Content Placeholder 2"/>
          <p:cNvSpPr>
            <a:spLocks noGrp="1"/>
          </p:cNvSpPr>
          <p:nvPr>
            <p:ph sz="quarter" idx="1"/>
          </p:nvPr>
        </p:nvSpPr>
        <p:spPr>
          <a:xfrm>
            <a:off x="533400" y="1524000"/>
            <a:ext cx="8305800" cy="4572000"/>
          </a:xfrm>
        </p:spPr>
        <p:txBody>
          <a:bodyPr>
            <a:normAutofit lnSpcReduction="10000"/>
          </a:bodyPr>
          <a:lstStyle/>
          <a:p>
            <a:r>
              <a:rPr lang="en-GB" dirty="0" smtClean="0"/>
              <a:t>Support IWRM  </a:t>
            </a:r>
            <a:r>
              <a:rPr lang="en-GB" sz="1500" dirty="0" smtClean="0"/>
              <a:t>“a process which promotes the coordinated development and management of water, land and related resources in order to maximise economic and social welfare in an equitable manner without compromising the sustainability of vital ecosystems”</a:t>
            </a:r>
          </a:p>
          <a:p>
            <a:r>
              <a:rPr lang="en-US" dirty="0" smtClean="0"/>
              <a:t>Institutional, technical and policy support</a:t>
            </a:r>
          </a:p>
          <a:p>
            <a:r>
              <a:rPr lang="en-US" dirty="0" smtClean="0"/>
              <a:t>Legal foundation </a:t>
            </a:r>
          </a:p>
          <a:p>
            <a:pPr lvl="1"/>
            <a:r>
              <a:rPr lang="en-US" dirty="0" smtClean="0"/>
              <a:t>Revised Agreement – </a:t>
            </a:r>
            <a:r>
              <a:rPr lang="en-US" sz="1500" dirty="0" smtClean="0"/>
              <a:t>(</a:t>
            </a:r>
            <a:r>
              <a:rPr lang="en-ZA" sz="1500" dirty="0"/>
              <a:t>The object of the Commission shall be to initiate, enhance, and maintain greater collaboration between the Parties on matters </a:t>
            </a:r>
            <a:r>
              <a:rPr lang="en-ZA" sz="1500" dirty="0" smtClean="0"/>
              <a:t>relating: </a:t>
            </a:r>
            <a:r>
              <a:rPr lang="en-ZA" sz="1500" dirty="0"/>
              <a:t>Groundwater management and </a:t>
            </a:r>
            <a:r>
              <a:rPr lang="en-ZA" sz="1500" dirty="0" smtClean="0"/>
              <a:t>use)</a:t>
            </a:r>
            <a:endParaRPr lang="en-US" sz="1500" dirty="0" smtClean="0"/>
          </a:p>
          <a:p>
            <a:pPr lvl="1"/>
            <a:r>
              <a:rPr lang="en-US" dirty="0" smtClean="0"/>
              <a:t>IWRM Plan  </a:t>
            </a:r>
            <a:r>
              <a:rPr lang="en-US" sz="1500" dirty="0" smtClean="0"/>
              <a:t>(</a:t>
            </a:r>
            <a:r>
              <a:rPr lang="en-GB" sz="1400" dirty="0" smtClean="0"/>
              <a:t>1.1</a:t>
            </a:r>
            <a:r>
              <a:rPr lang="en-GB" sz="1400" dirty="0"/>
              <a:t>: Surface and groundwater assessments  </a:t>
            </a:r>
          </a:p>
          <a:p>
            <a:pPr marL="457200" lvl="1" indent="0">
              <a:buNone/>
            </a:pPr>
            <a:r>
              <a:rPr lang="en-GB" sz="1400" dirty="0"/>
              <a:t>1.1.1: Update hydrology for catchments as required 1.1.2: Improve assessments of aquifers (storage capacities, recharge rates, sustainable yields and other characteristics) </a:t>
            </a:r>
            <a:endParaRPr lang="en-US" sz="1400" dirty="0" smtClean="0"/>
          </a:p>
          <a:p>
            <a:r>
              <a:rPr lang="en-US" dirty="0" smtClean="0"/>
              <a:t>Funding arrangements </a:t>
            </a:r>
          </a:p>
          <a:p>
            <a:pPr lvl="1"/>
            <a:r>
              <a:rPr lang="en-US" dirty="0" smtClean="0"/>
              <a:t>Country support to TTT/FP members </a:t>
            </a:r>
          </a:p>
          <a:p>
            <a:pPr lvl="1"/>
            <a:r>
              <a:rPr lang="en-US" dirty="0" smtClean="0"/>
              <a:t>Opportunities for project support</a:t>
            </a:r>
          </a:p>
        </p:txBody>
      </p:sp>
    </p:spTree>
    <p:extLst>
      <p:ext uri="{BB962C8B-B14F-4D97-AF65-F5344CB8AC3E}">
        <p14:creationId xmlns:p14="http://schemas.microsoft.com/office/powerpoint/2010/main" val="2996753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b="1" smtClean="0">
                <a:solidFill>
                  <a:srgbClr val="3B7A6A"/>
                </a:solidFill>
                <a:latin typeface="Trebuchet MS" pitchFamily="34" charset="0"/>
                <a:sym typeface="Trebuchet MS" pitchFamily="34" charset="0"/>
              </a:rPr>
              <a:t>The </a:t>
            </a:r>
            <a:r>
              <a:rPr lang="en-US" altLang="en-US" sz="2800" b="1" dirty="0" err="1" smtClean="0">
                <a:solidFill>
                  <a:srgbClr val="3B7A6A"/>
                </a:solidFill>
                <a:latin typeface="Trebuchet MS" pitchFamily="34" charset="0"/>
                <a:sym typeface="Trebuchet MS" pitchFamily="34" charset="0"/>
              </a:rPr>
              <a:t>Stampriet</a:t>
            </a:r>
            <a:r>
              <a:rPr lang="en-US" altLang="en-US" sz="2800" b="1" dirty="0" smtClean="0">
                <a:solidFill>
                  <a:srgbClr val="3B7A6A"/>
                </a:solidFill>
                <a:latin typeface="Trebuchet MS" pitchFamily="34" charset="0"/>
                <a:sym typeface="Trebuchet MS" pitchFamily="34" charset="0"/>
              </a:rPr>
              <a:t> </a:t>
            </a:r>
            <a:r>
              <a:rPr lang="en-US" altLang="en-US" sz="2800" b="1" dirty="0" err="1" smtClean="0">
                <a:solidFill>
                  <a:srgbClr val="3B7A6A"/>
                </a:solidFill>
                <a:latin typeface="Trebuchet MS" pitchFamily="34" charset="0"/>
                <a:sym typeface="Trebuchet MS" pitchFamily="34" charset="0"/>
              </a:rPr>
              <a:t>Transboundary</a:t>
            </a:r>
            <a:r>
              <a:rPr lang="en-US" altLang="en-US" sz="2800" b="1" dirty="0" smtClean="0">
                <a:solidFill>
                  <a:srgbClr val="3B7A6A"/>
                </a:solidFill>
                <a:latin typeface="Trebuchet MS" pitchFamily="34" charset="0"/>
                <a:sym typeface="Trebuchet MS" pitchFamily="34" charset="0"/>
              </a:rPr>
              <a:t> Aquifer System (STAS)</a:t>
            </a:r>
            <a:endParaRPr lang="en-US" altLang="en-US" sz="2800" b="1" dirty="0"/>
          </a:p>
        </p:txBody>
      </p:sp>
      <p:sp>
        <p:nvSpPr>
          <p:cNvPr id="13" name="Line 13"/>
          <p:cNvSpPr>
            <a:spLocks noChangeShapeType="1"/>
          </p:cNvSpPr>
          <p:nvPr/>
        </p:nvSpPr>
        <p:spPr bwMode="auto">
          <a:xfrm flipV="1">
            <a:off x="1287484" y="764704"/>
            <a:ext cx="6673850" cy="0"/>
          </a:xfrm>
          <a:prstGeom prst="line">
            <a:avLst/>
          </a:prstGeom>
          <a:noFill/>
          <a:ln w="25400">
            <a:solidFill>
              <a:srgbClr val="366CA6"/>
            </a:solidFill>
            <a:round/>
            <a:headEnd/>
            <a:tailEnd/>
          </a:ln>
        </p:spPr>
        <p:txBody>
          <a:bodyPr lIns="0" tIns="0" rIns="0" bIns="0" anchor="ctr"/>
          <a:lstStyle/>
          <a:p>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876" y="1042518"/>
            <a:ext cx="5007620" cy="4042666"/>
          </a:xfrm>
          <a:prstGeom prst="rect">
            <a:avLst/>
          </a:prstGeom>
        </p:spPr>
      </p:pic>
      <p:sp>
        <p:nvSpPr>
          <p:cNvPr id="16" name="Content Placeholder 2"/>
          <p:cNvSpPr>
            <a:spLocks noGrp="1"/>
          </p:cNvSpPr>
          <p:nvPr>
            <p:ph idx="1"/>
          </p:nvPr>
        </p:nvSpPr>
        <p:spPr>
          <a:xfrm>
            <a:off x="66797" y="1058101"/>
            <a:ext cx="4500585" cy="3581400"/>
          </a:xfrm>
        </p:spPr>
        <p:txBody>
          <a:bodyPr>
            <a:noAutofit/>
          </a:bodyPr>
          <a:lstStyle/>
          <a:p>
            <a:r>
              <a:rPr lang="en-US" sz="1800" dirty="0" smtClean="0"/>
              <a:t>The STAS lies </a:t>
            </a:r>
            <a:r>
              <a:rPr lang="en-US" sz="1800" b="1" dirty="0" smtClean="0"/>
              <a:t>entirely within the Orange-</a:t>
            </a:r>
            <a:r>
              <a:rPr lang="en-US" sz="1800" b="1" dirty="0" err="1" smtClean="0"/>
              <a:t>Senqu</a:t>
            </a:r>
            <a:r>
              <a:rPr lang="en-US" sz="1800" b="1" dirty="0" smtClean="0"/>
              <a:t> River Basin</a:t>
            </a:r>
            <a:r>
              <a:rPr lang="en-US" sz="1800" dirty="0" smtClean="0"/>
              <a:t>.</a:t>
            </a:r>
          </a:p>
          <a:p>
            <a:r>
              <a:rPr lang="en-GB" sz="1800" dirty="0" smtClean="0"/>
              <a:t>The STAS covers a total area of 86 647km² (73% of the area in Namibia, 19% in Botswana, and 8% in South Africa).</a:t>
            </a:r>
            <a:endParaRPr lang="en-US" sz="1800" dirty="0" smtClean="0"/>
          </a:p>
          <a:p>
            <a:r>
              <a:rPr lang="en-US" sz="1800" dirty="0"/>
              <a:t>The STAS is a large farming area with approximately 1200 farms (mostly in Namibia), out of which 80 are irrigation farms</a:t>
            </a:r>
          </a:p>
          <a:p>
            <a:r>
              <a:rPr lang="en-US" sz="1800" dirty="0"/>
              <a:t>Groundwater use: 52% irrigation, 32% stock watering, 16% domestic use</a:t>
            </a:r>
          </a:p>
          <a:p>
            <a:r>
              <a:rPr lang="en-US" sz="1800" dirty="0"/>
              <a:t>No mining and industrial activities</a:t>
            </a:r>
          </a:p>
          <a:p>
            <a:r>
              <a:rPr lang="en-US" sz="1800" dirty="0"/>
              <a:t>Area lightly populated (approximately 50 000 inhabitants)</a:t>
            </a:r>
          </a:p>
          <a:p>
            <a:r>
              <a:rPr lang="en-US" sz="1800" dirty="0"/>
              <a:t>Annual groundwater abstraction: 20Mm</a:t>
            </a:r>
            <a:r>
              <a:rPr lang="en-US" sz="1800" baseline="30000" dirty="0"/>
              <a:t>3</a:t>
            </a:r>
            <a:r>
              <a:rPr lang="en-US" sz="1800" dirty="0"/>
              <a:t> (around 70% in the </a:t>
            </a:r>
            <a:r>
              <a:rPr lang="en-US" sz="1800" dirty="0" err="1"/>
              <a:t>Stampriet</a:t>
            </a:r>
            <a:r>
              <a:rPr lang="en-US" sz="1800" dirty="0"/>
              <a:t> area) </a:t>
            </a:r>
          </a:p>
        </p:txBody>
      </p:sp>
      <p:sp>
        <p:nvSpPr>
          <p:cNvPr id="14"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5"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7" name="Groupe 9"/>
          <p:cNvGrpSpPr/>
          <p:nvPr/>
        </p:nvGrpSpPr>
        <p:grpSpPr>
          <a:xfrm>
            <a:off x="395536" y="6345225"/>
            <a:ext cx="8461151" cy="285750"/>
            <a:chOff x="251520" y="3356992"/>
            <a:chExt cx="8461151" cy="285750"/>
          </a:xfrm>
        </p:grpSpPr>
        <p:pic>
          <p:nvPicPr>
            <p:cNvPr id="18" name="Image 6"/>
            <p:cNvPicPr>
              <a:picLocks noChangeAspect="1"/>
            </p:cNvPicPr>
            <p:nvPr/>
          </p:nvPicPr>
          <p:blipFill>
            <a:blip r:embed="rId3"/>
            <a:stretch>
              <a:fillRect/>
            </a:stretch>
          </p:blipFill>
          <p:spPr>
            <a:xfrm>
              <a:off x="251520" y="3356992"/>
              <a:ext cx="6877050" cy="285750"/>
            </a:xfrm>
            <a:prstGeom prst="rect">
              <a:avLst/>
            </a:prstGeom>
          </p:spPr>
        </p:pic>
        <p:pic>
          <p:nvPicPr>
            <p:cNvPr id="19" name="Image 8"/>
            <p:cNvPicPr>
              <a:picLocks noChangeAspect="1"/>
            </p:cNvPicPr>
            <p:nvPr/>
          </p:nvPicPr>
          <p:blipFill>
            <a:blip r:embed="rId4"/>
            <a:stretch>
              <a:fillRect/>
            </a:stretch>
          </p:blipFill>
          <p:spPr>
            <a:xfrm>
              <a:off x="7236296" y="3380804"/>
              <a:ext cx="1476375" cy="238125"/>
            </a:xfrm>
            <a:prstGeom prst="rect">
              <a:avLst/>
            </a:prstGeom>
          </p:spPr>
        </p:pic>
      </p:grpSp>
    </p:spTree>
    <p:extLst>
      <p:ext uri="{BB962C8B-B14F-4D97-AF65-F5344CB8AC3E}">
        <p14:creationId xmlns:p14="http://schemas.microsoft.com/office/powerpoint/2010/main" val="168654916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0" marR="0" lvl="0" indent="0" algn="ctr" defTabSz="410730" rtl="0" eaLnBrk="1"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smtClean="0">
              <a:ln>
                <a:noFill/>
              </a:ln>
              <a:solidFill>
                <a:srgbClr val="000000"/>
              </a:solidFill>
              <a:effectLst/>
              <a:uLnTx/>
              <a:uFillTx/>
              <a:latin typeface="Helvetica Light" charset="0"/>
              <a:sym typeface="Helvetica Light" charset="0"/>
            </a:endParaRPr>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marL="0" marR="0" lvl="0" indent="0" algn="ctr" defTabSz="410730" rtl="0" eaLnBrk="0" fontAlgn="base" latinLnBrk="0" hangingPunct="0">
              <a:lnSpc>
                <a:spcPct val="100000"/>
              </a:lnSpc>
              <a:spcBef>
                <a:spcPct val="0"/>
              </a:spcBef>
              <a:spcAft>
                <a:spcPct val="0"/>
              </a:spcAft>
              <a:buClrTx/>
              <a:buSzTx/>
              <a:buFontTx/>
              <a:buNone/>
              <a:tabLst/>
              <a:defRPr/>
            </a:pPr>
            <a:endParaRPr kumimoji="0" lang="fr-FR" altLang="fr-FR" sz="2500" b="0" i="0" u="none" strike="noStrike" kern="1200" cap="none" spc="0" normalizeH="0" baseline="0" noProof="0">
              <a:ln>
                <a:noFill/>
              </a:ln>
              <a:solidFill>
                <a:srgbClr val="000000"/>
              </a:solidFill>
              <a:effectLst/>
              <a:uLnTx/>
              <a:uFillTx/>
              <a:latin typeface="Perpetua"/>
              <a:ea typeface="+mn-ea"/>
              <a:cs typeface="+mn-cs"/>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marL="0" marR="0" lvl="0" indent="0" algn="ctr" defTabSz="410730" rtl="0" eaLnBrk="0" fontAlgn="base" latinLnBrk="0" hangingPunct="0">
              <a:lnSpc>
                <a:spcPct val="100000"/>
              </a:lnSpc>
              <a:spcBef>
                <a:spcPct val="0"/>
              </a:spcBef>
              <a:spcAft>
                <a:spcPct val="0"/>
              </a:spcAft>
              <a:buClrTx/>
              <a:buSzTx/>
              <a:buFontTx/>
              <a:buNone/>
              <a:tabLst/>
              <a:defRPr/>
            </a:pPr>
            <a:r>
              <a:rPr kumimoji="0" lang="en-GB" altLang="fr-FR" sz="11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sym typeface="Helvetica Light" charset="0"/>
              </a:rPr>
              <a:t> </a:t>
            </a:r>
            <a:endParaRPr kumimoji="0" lang="en-GB" altLang="fr-FR" sz="2500" b="0" i="0" u="none" strike="noStrike" kern="1200" cap="none" spc="0" normalizeH="0" baseline="0" noProof="0">
              <a:ln>
                <a:noFill/>
              </a:ln>
              <a:solidFill>
                <a:srgbClr val="000000"/>
              </a:solidFill>
              <a:effectLst/>
              <a:uLnTx/>
              <a:uFillTx/>
              <a:latin typeface="Perpetua"/>
              <a:ea typeface="+mn-ea"/>
              <a:cs typeface="+mn-cs"/>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marL="0" marR="0" lvl="0" indent="0" algn="ctr" defTabSz="410730" rtl="0" eaLnBrk="0" fontAlgn="base" latinLnBrk="0" hangingPunct="0">
              <a:lnSpc>
                <a:spcPct val="100000"/>
              </a:lnSpc>
              <a:spcBef>
                <a:spcPct val="0"/>
              </a:spcBef>
              <a:spcAft>
                <a:spcPct val="0"/>
              </a:spcAft>
              <a:buClrTx/>
              <a:buSzTx/>
              <a:buFontTx/>
              <a:buNone/>
              <a:tabLst/>
              <a:defRPr/>
            </a:pPr>
            <a:r>
              <a:rPr kumimoji="0" lang="en-GB" altLang="fr-FR" sz="11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sym typeface="Helvetica Light" charset="0"/>
              </a:rPr>
              <a:t> </a:t>
            </a:r>
            <a:endParaRPr kumimoji="0" lang="en-GB" altLang="fr-FR" sz="2500" b="0" i="0" u="none" strike="noStrike" kern="1200" cap="none" spc="0" normalizeH="0" baseline="0" noProof="0">
              <a:ln>
                <a:noFill/>
              </a:ln>
              <a:solidFill>
                <a:srgbClr val="000000"/>
              </a:solidFill>
              <a:effectLst/>
              <a:uLnTx/>
              <a:uFillTx/>
              <a:latin typeface="Perpetua"/>
              <a:ea typeface="+mn-ea"/>
              <a:cs typeface="+mn-cs"/>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marL="0" marR="0" lvl="0" indent="0" algn="ctr" defTabSz="410730" rtl="0" eaLnBrk="0" fontAlgn="base" latinLnBrk="0" hangingPunct="0">
              <a:lnSpc>
                <a:spcPct val="100000"/>
              </a:lnSpc>
              <a:spcBef>
                <a:spcPct val="0"/>
              </a:spcBef>
              <a:spcAft>
                <a:spcPct val="0"/>
              </a:spcAft>
              <a:buClrTx/>
              <a:buSzTx/>
              <a:buFontTx/>
              <a:buNone/>
              <a:tabLst>
                <a:tab pos="800100" algn="l"/>
              </a:tabLst>
              <a:defRPr/>
            </a:pPr>
            <a:endParaRPr kumimoji="0" lang="fr-FR" altLang="fr-FR" sz="3600" b="0" i="0" u="none" strike="noStrike" kern="1200" cap="none" spc="0" normalizeH="0" baseline="0" noProof="0" smtClean="0">
              <a:ln>
                <a:noFill/>
              </a:ln>
              <a:solidFill>
                <a:srgbClr val="000000"/>
              </a:solidFill>
              <a:effectLst/>
              <a:uLnTx/>
              <a:uFillTx/>
              <a:latin typeface="Helvetica Light" charset="0"/>
              <a:sym typeface="Helvetica Light" charset="0"/>
            </a:endParaRPr>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12" name="AutoShape 11"/>
          <p:cNvSpPr>
            <a:spLocks/>
          </p:cNvSpPr>
          <p:nvPr/>
        </p:nvSpPr>
        <p:spPr bwMode="auto">
          <a:xfrm>
            <a:off x="228600" y="304800"/>
            <a:ext cx="7704855"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smtClean="0">
                <a:ln>
                  <a:noFill/>
                </a:ln>
                <a:solidFill>
                  <a:srgbClr val="DBF5F9">
                    <a:lumMod val="25000"/>
                  </a:srgbClr>
                </a:solidFill>
                <a:effectLst/>
                <a:uLnTx/>
                <a:uFillTx/>
                <a:latin typeface="Franklin Gothic Book" panose="020B0503020102020204" pitchFamily="34" charset="0"/>
                <a:ea typeface="+mn-ea"/>
                <a:cs typeface="+mn-cs"/>
                <a:sym typeface="Trebuchet MS" pitchFamily="34" charset="0"/>
              </a:rPr>
              <a:t>Rationale for a STAS MCCM</a:t>
            </a:r>
            <a:endParaRPr kumimoji="0" lang="en-US" altLang="en-US" sz="3200" b="1" i="0" u="none" strike="noStrike" kern="1200" cap="none" spc="0" normalizeH="0" baseline="0" noProof="0" dirty="0">
              <a:ln>
                <a:noFill/>
              </a:ln>
              <a:solidFill>
                <a:srgbClr val="DBF5F9">
                  <a:lumMod val="25000"/>
                </a:srgbClr>
              </a:solidFill>
              <a:effectLst/>
              <a:uLnTx/>
              <a:uFillTx/>
              <a:latin typeface="Franklin Gothic Book" panose="020B0503020102020204" pitchFamily="34" charset="0"/>
              <a:ea typeface="+mn-ea"/>
              <a:cs typeface="+mn-cs"/>
            </a:endParaRPr>
          </a:p>
        </p:txBody>
      </p:sp>
      <p:sp>
        <p:nvSpPr>
          <p:cNvPr id="14" name="Content Placeholder 2"/>
          <p:cNvSpPr>
            <a:spLocks noGrp="1"/>
          </p:cNvSpPr>
          <p:nvPr>
            <p:ph sz="quarter" idx="1"/>
          </p:nvPr>
        </p:nvSpPr>
        <p:spPr>
          <a:xfrm>
            <a:off x="457200" y="1117601"/>
            <a:ext cx="8229600" cy="5511799"/>
          </a:xfrm>
        </p:spPr>
        <p:txBody>
          <a:bodyPr>
            <a:noAutofit/>
          </a:bodyPr>
          <a:lstStyle/>
          <a:p>
            <a:pPr lvl="0"/>
            <a:r>
              <a:rPr lang="en-GB" sz="2000" b="1" dirty="0" smtClean="0"/>
              <a:t>Over-arching objective:</a:t>
            </a:r>
            <a:r>
              <a:rPr lang="en-GB" sz="2000" dirty="0" smtClean="0"/>
              <a:t> </a:t>
            </a:r>
            <a:r>
              <a:rPr lang="en-GB" sz="2000" dirty="0"/>
              <a:t>T</a:t>
            </a:r>
            <a:r>
              <a:rPr lang="en-GB" sz="2000" dirty="0" smtClean="0"/>
              <a:t>ransitioning from GGRETA project-driven cooperation to institutionalized cooperation </a:t>
            </a:r>
          </a:p>
          <a:p>
            <a:pPr marL="0" lvl="0" indent="0">
              <a:buNone/>
            </a:pPr>
            <a:endParaRPr lang="en-GB" sz="1100" dirty="0" smtClean="0"/>
          </a:p>
          <a:p>
            <a:pPr lvl="0"/>
            <a:r>
              <a:rPr lang="en-GB" sz="2000" b="1" dirty="0" smtClean="0"/>
              <a:t>Short-term objective:</a:t>
            </a:r>
            <a:r>
              <a:rPr lang="en-GB" sz="2000" dirty="0" smtClean="0"/>
              <a:t> </a:t>
            </a:r>
          </a:p>
          <a:p>
            <a:pPr lvl="1"/>
            <a:r>
              <a:rPr lang="en-GB" sz="2000" dirty="0"/>
              <a:t>C</a:t>
            </a:r>
            <a:r>
              <a:rPr lang="en-GB" sz="2000" dirty="0" smtClean="0"/>
              <a:t>ontinue joint study &amp; characterization of STAS, and generate flow of data feeding the STAS numerical model</a:t>
            </a:r>
          </a:p>
          <a:p>
            <a:pPr lvl="1"/>
            <a:r>
              <a:rPr lang="en-GB" sz="2000" dirty="0" smtClean="0"/>
              <a:t>Reporting of activities at each meeting of the Ground Water Hydrology Committee (GWHC) – Technical TT – Council – Forum of Parties</a:t>
            </a:r>
          </a:p>
          <a:p>
            <a:pPr marL="457200" lvl="1" indent="0">
              <a:buNone/>
            </a:pPr>
            <a:endParaRPr lang="en-GB" sz="1100" dirty="0" smtClean="0"/>
          </a:p>
          <a:p>
            <a:pPr lvl="0"/>
            <a:r>
              <a:rPr lang="en-GB" sz="2000" b="1" dirty="0" smtClean="0"/>
              <a:t>Long-term objective:</a:t>
            </a:r>
            <a:r>
              <a:rPr lang="en-GB" sz="2000" dirty="0" smtClean="0"/>
              <a:t> Move from data collection &amp; exchange to joint strategizing/advising STAS countries on management of STAS resources</a:t>
            </a:r>
          </a:p>
          <a:p>
            <a:pPr marL="0" lvl="0" indent="0">
              <a:buNone/>
            </a:pPr>
            <a:endParaRPr lang="en-AU" sz="2000" dirty="0" smtClean="0"/>
          </a:p>
          <a:p>
            <a:pPr lvl="0"/>
            <a:r>
              <a:rPr lang="en-GB" sz="2000" b="1" dirty="0" smtClean="0"/>
              <a:t>Value-added:</a:t>
            </a:r>
            <a:r>
              <a:rPr lang="en-GB" sz="2000" dirty="0" smtClean="0"/>
              <a:t> </a:t>
            </a:r>
          </a:p>
          <a:p>
            <a:pPr lvl="1"/>
            <a:r>
              <a:rPr lang="en-GB" sz="2000" dirty="0" smtClean="0"/>
              <a:t>STAS vision/perspective</a:t>
            </a:r>
          </a:p>
          <a:p>
            <a:pPr lvl="1"/>
            <a:r>
              <a:rPr lang="en-GB" sz="2000" dirty="0" smtClean="0"/>
              <a:t>consistency of direction &amp; purpose of domestic actions</a:t>
            </a:r>
          </a:p>
          <a:p>
            <a:pPr lvl="1"/>
            <a:r>
              <a:rPr lang="en-GB" sz="2000" dirty="0" smtClean="0"/>
              <a:t>joint control of data &amp; information feeding the STAS numerical model</a:t>
            </a:r>
            <a:endParaRPr lang="en-AU" sz="2000" dirty="0"/>
          </a:p>
        </p:txBody>
      </p:sp>
    </p:spTree>
    <p:extLst>
      <p:ext uri="{BB962C8B-B14F-4D97-AF65-F5344CB8AC3E}">
        <p14:creationId xmlns:p14="http://schemas.microsoft.com/office/powerpoint/2010/main" val="132201035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r>
              <a:rPr lang="en-US" sz="4000" b="1" dirty="0" smtClean="0"/>
              <a:t>Future Functions</a:t>
            </a:r>
            <a:endParaRPr lang="en-US" sz="4000" b="1" dirty="0"/>
          </a:p>
        </p:txBody>
      </p:sp>
      <p:sp>
        <p:nvSpPr>
          <p:cNvPr id="3" name="Content Placeholder 2"/>
          <p:cNvSpPr>
            <a:spLocks noGrp="1"/>
          </p:cNvSpPr>
          <p:nvPr>
            <p:ph sz="quarter" idx="1"/>
          </p:nvPr>
        </p:nvSpPr>
        <p:spPr>
          <a:xfrm>
            <a:off x="457200" y="1371600"/>
            <a:ext cx="8229600" cy="5105400"/>
          </a:xfrm>
        </p:spPr>
        <p:txBody>
          <a:bodyPr>
            <a:normAutofit fontScale="92500" lnSpcReduction="10000"/>
          </a:bodyPr>
          <a:lstStyle/>
          <a:p>
            <a:pPr lvl="0"/>
            <a:r>
              <a:rPr lang="en-GB" dirty="0" smtClean="0"/>
              <a:t>Aquifer </a:t>
            </a:r>
            <a:r>
              <a:rPr lang="en-GB" dirty="0"/>
              <a:t>and aquifer-related data collection &amp; exchange,</a:t>
            </a:r>
            <a:endParaRPr lang="en-US" dirty="0"/>
          </a:p>
          <a:p>
            <a:pPr lvl="0"/>
            <a:r>
              <a:rPr lang="en-GB" dirty="0" smtClean="0"/>
              <a:t>Developing </a:t>
            </a:r>
            <a:r>
              <a:rPr lang="en-GB" dirty="0"/>
              <a:t>and maintaining the STAS joint borehole database and numerical model,</a:t>
            </a:r>
            <a:endParaRPr lang="en-US" dirty="0"/>
          </a:p>
          <a:p>
            <a:pPr lvl="0"/>
            <a:r>
              <a:rPr lang="en-GB" dirty="0" smtClean="0"/>
              <a:t>Managing </a:t>
            </a:r>
            <a:r>
              <a:rPr lang="en-GB" dirty="0"/>
              <a:t>the data flow feeding the STAS model, </a:t>
            </a:r>
            <a:endParaRPr lang="en-US" dirty="0"/>
          </a:p>
          <a:p>
            <a:pPr lvl="0"/>
            <a:r>
              <a:rPr lang="en-GB" dirty="0" smtClean="0"/>
              <a:t>Set-up </a:t>
            </a:r>
            <a:r>
              <a:rPr lang="en-GB" dirty="0"/>
              <a:t>the framework and </a:t>
            </a:r>
            <a:r>
              <a:rPr lang="en-GB" dirty="0" err="1"/>
              <a:t>workplan</a:t>
            </a:r>
            <a:r>
              <a:rPr lang="en-GB" dirty="0"/>
              <a:t> for joint monitoring activities</a:t>
            </a:r>
            <a:endParaRPr lang="en-US" dirty="0"/>
          </a:p>
          <a:p>
            <a:pPr lvl="0"/>
            <a:r>
              <a:rPr lang="en-GB" dirty="0" smtClean="0"/>
              <a:t>Promoting </a:t>
            </a:r>
            <a:r>
              <a:rPr lang="en-GB" dirty="0"/>
              <a:t>and incorporating the STAS on the agenda of ORASECOM,</a:t>
            </a:r>
            <a:endParaRPr lang="en-US" dirty="0"/>
          </a:p>
          <a:p>
            <a:pPr lvl="0"/>
            <a:r>
              <a:rPr lang="en-GB" dirty="0" smtClean="0"/>
              <a:t>Attracting </a:t>
            </a:r>
            <a:r>
              <a:rPr lang="en-GB" dirty="0"/>
              <a:t>donor interest and eventually funding for STAS-related activities,</a:t>
            </a:r>
            <a:endParaRPr lang="en-US" dirty="0"/>
          </a:p>
          <a:p>
            <a:pPr lvl="0"/>
            <a:r>
              <a:rPr lang="en-GB" dirty="0" smtClean="0"/>
              <a:t>Liaising </a:t>
            </a:r>
            <a:r>
              <a:rPr lang="en-GB" dirty="0"/>
              <a:t>and coordinating joint activities with the SADC Groundwater Management Institute,</a:t>
            </a:r>
            <a:endParaRPr lang="en-US" dirty="0"/>
          </a:p>
          <a:p>
            <a:pPr lvl="0"/>
            <a:r>
              <a:rPr lang="en-GB" dirty="0" smtClean="0"/>
              <a:t>Any </a:t>
            </a:r>
            <a:r>
              <a:rPr lang="en-GB" dirty="0"/>
              <a:t>other matters that may arise or decided upon by the Country Representatives</a:t>
            </a:r>
            <a:r>
              <a:rPr lang="en-GB" dirty="0" smtClean="0"/>
              <a:t>.</a:t>
            </a:r>
            <a:endParaRPr lang="en-US" dirty="0"/>
          </a:p>
        </p:txBody>
      </p:sp>
    </p:spTree>
    <p:extLst>
      <p:ext uri="{BB962C8B-B14F-4D97-AF65-F5344CB8AC3E}">
        <p14:creationId xmlns:p14="http://schemas.microsoft.com/office/powerpoint/2010/main" val="2030733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772400" cy="1143000"/>
          </a:xfrm>
        </p:spPr>
        <p:txBody>
          <a:bodyPr>
            <a:normAutofit/>
          </a:bodyPr>
          <a:lstStyle/>
          <a:p>
            <a:r>
              <a:rPr lang="en-US" sz="4000" b="1" dirty="0" smtClean="0"/>
              <a:t>ORASECOM response</a:t>
            </a:r>
            <a:endParaRPr lang="en-US" sz="4000" b="1" dirty="0"/>
          </a:p>
        </p:txBody>
      </p:sp>
      <p:sp>
        <p:nvSpPr>
          <p:cNvPr id="3" name="Content Placeholder 2"/>
          <p:cNvSpPr>
            <a:spLocks noGrp="1"/>
          </p:cNvSpPr>
          <p:nvPr>
            <p:ph sz="quarter" idx="1"/>
          </p:nvPr>
        </p:nvSpPr>
        <p:spPr>
          <a:xfrm>
            <a:off x="914400" y="1524000"/>
            <a:ext cx="7772400" cy="4572000"/>
          </a:xfrm>
        </p:spPr>
        <p:txBody>
          <a:bodyPr/>
          <a:lstStyle/>
          <a:p>
            <a:r>
              <a:rPr lang="en-US" dirty="0" smtClean="0"/>
              <a:t>Council supports the proposal</a:t>
            </a:r>
          </a:p>
          <a:p>
            <a:r>
              <a:rPr lang="en-US" dirty="0" smtClean="0"/>
              <a:t>Key considerations:</a:t>
            </a:r>
          </a:p>
          <a:p>
            <a:pPr lvl="1"/>
            <a:r>
              <a:rPr lang="en-US" dirty="0" smtClean="0"/>
              <a:t>Provide feedback to ORASECOM</a:t>
            </a:r>
          </a:p>
          <a:p>
            <a:pPr lvl="1"/>
            <a:r>
              <a:rPr lang="en-US" dirty="0" smtClean="0"/>
              <a:t>Share information gathered - housing</a:t>
            </a:r>
          </a:p>
          <a:p>
            <a:pPr lvl="1"/>
            <a:r>
              <a:rPr lang="en-US" dirty="0" smtClean="0"/>
              <a:t>Proper handover of project </a:t>
            </a:r>
          </a:p>
        </p:txBody>
      </p:sp>
    </p:spTree>
    <p:extLst>
      <p:ext uri="{BB962C8B-B14F-4D97-AF65-F5344CB8AC3E}">
        <p14:creationId xmlns:p14="http://schemas.microsoft.com/office/powerpoint/2010/main" val="4198870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400" b="1" dirty="0" smtClean="0">
                <a:solidFill>
                  <a:srgbClr val="3B7A6A"/>
                </a:solidFill>
                <a:latin typeface="Trebuchet MS" pitchFamily="34" charset="0"/>
                <a:sym typeface="Trebuchet MS" pitchFamily="34" charset="0"/>
              </a:rPr>
              <a:t>Some similarities between the STAS MCCM and the NWSAS CM</a:t>
            </a:r>
            <a:endParaRPr lang="en-US" altLang="en-US" sz="2400" b="1" dirty="0"/>
          </a:p>
        </p:txBody>
      </p:sp>
      <p:sp>
        <p:nvSpPr>
          <p:cNvPr id="13" name="Line 13"/>
          <p:cNvSpPr>
            <a:spLocks noChangeShapeType="1"/>
          </p:cNvSpPr>
          <p:nvPr/>
        </p:nvSpPr>
        <p:spPr bwMode="auto">
          <a:xfrm flipV="1">
            <a:off x="1271164" y="692696"/>
            <a:ext cx="6673850" cy="0"/>
          </a:xfrm>
          <a:prstGeom prst="line">
            <a:avLst/>
          </a:prstGeom>
          <a:noFill/>
          <a:ln w="25400">
            <a:solidFill>
              <a:srgbClr val="366CA6"/>
            </a:solidFill>
            <a:round/>
            <a:headEnd/>
            <a:tailEnd/>
          </a:ln>
        </p:spPr>
        <p:txBody>
          <a:bodyPr lIns="0" tIns="0" rIns="0" bIns="0" anchor="ctr"/>
          <a:lstStyle/>
          <a:p>
            <a:endParaRPr lang="en-GB"/>
          </a:p>
        </p:txBody>
      </p:sp>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p:txBody>
      </p:sp>
      <p:graphicFrame>
        <p:nvGraphicFramePr>
          <p:cNvPr id="6" name="Tableau 5"/>
          <p:cNvGraphicFramePr>
            <a:graphicFrameLocks noGrp="1"/>
          </p:cNvGraphicFramePr>
          <p:nvPr>
            <p:extLst>
              <p:ext uri="{D42A27DB-BD31-4B8C-83A1-F6EECF244321}">
                <p14:modId xmlns:p14="http://schemas.microsoft.com/office/powerpoint/2010/main" val="1378190228"/>
              </p:ext>
            </p:extLst>
          </p:nvPr>
        </p:nvGraphicFramePr>
        <p:xfrm>
          <a:off x="395536" y="1248708"/>
          <a:ext cx="8064896" cy="3840480"/>
        </p:xfrm>
        <a:graphic>
          <a:graphicData uri="http://schemas.openxmlformats.org/drawingml/2006/table">
            <a:tbl>
              <a:tblPr firstRow="1" firstCol="1" bandRow="1">
                <a:tableStyleId>{5C22544A-7EE6-4342-B048-85BDC9FD1C3A}</a:tableStyleId>
              </a:tblPr>
              <a:tblGrid>
                <a:gridCol w="2426607">
                  <a:extLst>
                    <a:ext uri="{9D8B030D-6E8A-4147-A177-3AD203B41FA5}">
                      <a16:colId xmlns:a16="http://schemas.microsoft.com/office/drawing/2014/main" val="2681981249"/>
                    </a:ext>
                  </a:extLst>
                </a:gridCol>
                <a:gridCol w="2854831">
                  <a:extLst>
                    <a:ext uri="{9D8B030D-6E8A-4147-A177-3AD203B41FA5}">
                      <a16:colId xmlns:a16="http://schemas.microsoft.com/office/drawing/2014/main" val="1283622645"/>
                    </a:ext>
                  </a:extLst>
                </a:gridCol>
                <a:gridCol w="2783458">
                  <a:extLst>
                    <a:ext uri="{9D8B030D-6E8A-4147-A177-3AD203B41FA5}">
                      <a16:colId xmlns:a16="http://schemas.microsoft.com/office/drawing/2014/main" val="1400172230"/>
                    </a:ext>
                  </a:extLst>
                </a:gridCol>
              </a:tblGrid>
              <a:tr h="182703">
                <a:tc>
                  <a:txBody>
                    <a:bodyPr/>
                    <a:lstStyle/>
                    <a:p>
                      <a:pPr marL="0" marR="0" algn="ctr">
                        <a:lnSpc>
                          <a:spcPct val="150000"/>
                        </a:lnSpc>
                        <a:spcBef>
                          <a:spcPts val="0"/>
                        </a:spcBef>
                        <a:spcAft>
                          <a:spcPts val="0"/>
                        </a:spcAft>
                      </a:pPr>
                      <a:r>
                        <a:rPr lang="en-US" sz="1400" dirty="0">
                          <a:effectLst/>
                        </a:rPr>
                        <a:t>Functions</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ctr">
                        <a:lnSpc>
                          <a:spcPct val="150000"/>
                        </a:lnSpc>
                        <a:spcBef>
                          <a:spcPts val="0"/>
                        </a:spcBef>
                        <a:spcAft>
                          <a:spcPts val="0"/>
                        </a:spcAft>
                      </a:pPr>
                      <a:r>
                        <a:rPr lang="en-US" sz="1400" dirty="0">
                          <a:effectLst/>
                        </a:rPr>
                        <a:t>NWSAS CM</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ctr">
                        <a:lnSpc>
                          <a:spcPct val="150000"/>
                        </a:lnSpc>
                        <a:spcBef>
                          <a:spcPts val="0"/>
                        </a:spcBef>
                        <a:spcAft>
                          <a:spcPts val="0"/>
                        </a:spcAft>
                      </a:pPr>
                      <a:r>
                        <a:rPr lang="en-US" sz="1400">
                          <a:effectLst/>
                        </a:rPr>
                        <a:t>STAS MCCM</a:t>
                      </a:r>
                      <a:endParaRPr lang="fr-FR" sz="1400">
                        <a:effectLst/>
                        <a:latin typeface="Times New Roman" panose="02020603050405020304" pitchFamily="18" charset="0"/>
                        <a:ea typeface="PMingLiU" panose="02020500000000000000" pitchFamily="18" charset="-120"/>
                      </a:endParaRPr>
                    </a:p>
                  </a:txBody>
                  <a:tcPr marL="40410" marR="40410" marT="0" marB="0"/>
                </a:tc>
                <a:extLst>
                  <a:ext uri="{0D108BD9-81ED-4DB2-BD59-A6C34878D82A}">
                    <a16:rowId xmlns:a16="http://schemas.microsoft.com/office/drawing/2014/main" val="1114300395"/>
                  </a:ext>
                </a:extLst>
              </a:tr>
              <a:tr h="365404">
                <a:tc>
                  <a:txBody>
                    <a:bodyPr/>
                    <a:lstStyle/>
                    <a:p>
                      <a:pPr marL="0" marR="0" algn="just">
                        <a:lnSpc>
                          <a:spcPct val="150000"/>
                        </a:lnSpc>
                        <a:spcBef>
                          <a:spcPts val="0"/>
                        </a:spcBef>
                        <a:spcAft>
                          <a:spcPts val="0"/>
                        </a:spcAft>
                      </a:pPr>
                      <a:r>
                        <a:rPr lang="en-US" sz="1400" dirty="0">
                          <a:effectLst/>
                        </a:rPr>
                        <a:t>Political decisions</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dirty="0">
                          <a:effectLst/>
                        </a:rPr>
                        <a:t>Council of Water Ministers </a:t>
                      </a:r>
                      <a:endParaRPr lang="fr-FR" sz="1400" dirty="0">
                        <a:effectLst/>
                      </a:endParaRPr>
                    </a:p>
                    <a:p>
                      <a:pPr marL="0" marR="0" algn="just">
                        <a:lnSpc>
                          <a:spcPct val="150000"/>
                        </a:lnSpc>
                        <a:spcBef>
                          <a:spcPts val="0"/>
                        </a:spcBef>
                        <a:spcAft>
                          <a:spcPts val="0"/>
                        </a:spcAft>
                      </a:pPr>
                      <a:r>
                        <a:rPr lang="en-US" sz="1400" dirty="0">
                          <a:effectLst/>
                        </a:rPr>
                        <a:t>(Ministers level)</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a:effectLst/>
                        </a:rPr>
                        <a:t>Forum of the Parties</a:t>
                      </a:r>
                      <a:endParaRPr lang="fr-FR" sz="1400">
                        <a:effectLst/>
                      </a:endParaRPr>
                    </a:p>
                    <a:p>
                      <a:pPr marL="0" marR="0" algn="just">
                        <a:lnSpc>
                          <a:spcPct val="150000"/>
                        </a:lnSpc>
                        <a:spcBef>
                          <a:spcPts val="0"/>
                        </a:spcBef>
                        <a:spcAft>
                          <a:spcPts val="0"/>
                        </a:spcAft>
                      </a:pPr>
                      <a:r>
                        <a:rPr lang="en-US" sz="1400">
                          <a:effectLst/>
                        </a:rPr>
                        <a:t>(Ministers level)</a:t>
                      </a:r>
                      <a:endParaRPr lang="fr-FR" sz="1400">
                        <a:effectLst/>
                        <a:latin typeface="Times New Roman" panose="02020603050405020304" pitchFamily="18" charset="0"/>
                        <a:ea typeface="PMingLiU" panose="02020500000000000000" pitchFamily="18" charset="-120"/>
                      </a:endParaRPr>
                    </a:p>
                  </a:txBody>
                  <a:tcPr marL="40410" marR="40410" marT="0" marB="0"/>
                </a:tc>
                <a:extLst>
                  <a:ext uri="{0D108BD9-81ED-4DB2-BD59-A6C34878D82A}">
                    <a16:rowId xmlns:a16="http://schemas.microsoft.com/office/drawing/2014/main" val="388425990"/>
                  </a:ext>
                </a:extLst>
              </a:tr>
              <a:tr h="365404">
                <a:tc>
                  <a:txBody>
                    <a:bodyPr/>
                    <a:lstStyle/>
                    <a:p>
                      <a:pPr marL="0" marR="0" algn="just">
                        <a:lnSpc>
                          <a:spcPct val="150000"/>
                        </a:lnSpc>
                        <a:spcBef>
                          <a:spcPts val="0"/>
                        </a:spcBef>
                        <a:spcAft>
                          <a:spcPts val="0"/>
                        </a:spcAft>
                      </a:pPr>
                      <a:r>
                        <a:rPr lang="en-US" sz="1400">
                          <a:effectLst/>
                        </a:rPr>
                        <a:t>Approval of budget for CM</a:t>
                      </a:r>
                      <a:endParaRPr lang="fr-FR" sz="140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dirty="0">
                          <a:effectLst/>
                        </a:rPr>
                        <a:t>Permanent Technical Committee </a:t>
                      </a:r>
                      <a:endParaRPr lang="fr-FR" sz="1400" dirty="0">
                        <a:effectLst/>
                      </a:endParaRPr>
                    </a:p>
                    <a:p>
                      <a:pPr marL="0" marR="0" algn="just">
                        <a:lnSpc>
                          <a:spcPct val="150000"/>
                        </a:lnSpc>
                        <a:spcBef>
                          <a:spcPts val="0"/>
                        </a:spcBef>
                        <a:spcAft>
                          <a:spcPts val="0"/>
                        </a:spcAft>
                      </a:pPr>
                      <a:r>
                        <a:rPr lang="en-US" sz="1400" dirty="0">
                          <a:effectLst/>
                        </a:rPr>
                        <a:t>(Director General level)</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a:effectLst/>
                        </a:rPr>
                        <a:t>Council </a:t>
                      </a:r>
                      <a:endParaRPr lang="fr-FR" sz="1400">
                        <a:effectLst/>
                      </a:endParaRPr>
                    </a:p>
                    <a:p>
                      <a:pPr marL="0" marR="0" algn="just">
                        <a:lnSpc>
                          <a:spcPct val="150000"/>
                        </a:lnSpc>
                        <a:spcBef>
                          <a:spcPts val="0"/>
                        </a:spcBef>
                        <a:spcAft>
                          <a:spcPts val="0"/>
                        </a:spcAft>
                      </a:pPr>
                      <a:r>
                        <a:rPr lang="en-US" sz="1400">
                          <a:effectLst/>
                        </a:rPr>
                        <a:t>(Director General level)</a:t>
                      </a:r>
                      <a:endParaRPr lang="fr-FR" sz="1400">
                        <a:effectLst/>
                        <a:latin typeface="Times New Roman" panose="02020603050405020304" pitchFamily="18" charset="0"/>
                        <a:ea typeface="PMingLiU" panose="02020500000000000000" pitchFamily="18" charset="-120"/>
                      </a:endParaRPr>
                    </a:p>
                  </a:txBody>
                  <a:tcPr marL="40410" marR="40410" marT="0" marB="0"/>
                </a:tc>
                <a:extLst>
                  <a:ext uri="{0D108BD9-81ED-4DB2-BD59-A6C34878D82A}">
                    <a16:rowId xmlns:a16="http://schemas.microsoft.com/office/drawing/2014/main" val="1491318497"/>
                  </a:ext>
                </a:extLst>
              </a:tr>
              <a:tr h="730809">
                <a:tc>
                  <a:txBody>
                    <a:bodyPr/>
                    <a:lstStyle/>
                    <a:p>
                      <a:pPr marL="0" marR="0" algn="just">
                        <a:lnSpc>
                          <a:spcPct val="150000"/>
                        </a:lnSpc>
                        <a:spcBef>
                          <a:spcPts val="0"/>
                        </a:spcBef>
                        <a:spcAft>
                          <a:spcPts val="0"/>
                        </a:spcAft>
                      </a:pPr>
                      <a:r>
                        <a:rPr lang="en-US" sz="1400" dirty="0">
                          <a:effectLst/>
                        </a:rPr>
                        <a:t>Preparation of work program planning and activities in accordance to budget allocated to CM</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dirty="0">
                          <a:effectLst/>
                        </a:rPr>
                        <a:t>Coordination Unit</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dirty="0">
                          <a:effectLst/>
                        </a:rPr>
                        <a:t>Ground Water Hydrology Committee (GWHC)</a:t>
                      </a:r>
                      <a:endParaRPr lang="fr-FR" sz="1400" dirty="0">
                        <a:effectLst/>
                        <a:latin typeface="Times New Roman" panose="02020603050405020304" pitchFamily="18" charset="0"/>
                        <a:ea typeface="PMingLiU" panose="02020500000000000000" pitchFamily="18" charset="-120"/>
                      </a:endParaRPr>
                    </a:p>
                  </a:txBody>
                  <a:tcPr marL="40410" marR="40410" marT="0" marB="0"/>
                </a:tc>
                <a:extLst>
                  <a:ext uri="{0D108BD9-81ED-4DB2-BD59-A6C34878D82A}">
                    <a16:rowId xmlns:a16="http://schemas.microsoft.com/office/drawing/2014/main" val="1700894471"/>
                  </a:ext>
                </a:extLst>
              </a:tr>
              <a:tr h="548107">
                <a:tc>
                  <a:txBody>
                    <a:bodyPr/>
                    <a:lstStyle/>
                    <a:p>
                      <a:pPr marL="0" marR="0" algn="just">
                        <a:lnSpc>
                          <a:spcPct val="150000"/>
                        </a:lnSpc>
                        <a:spcBef>
                          <a:spcPts val="0"/>
                        </a:spcBef>
                        <a:spcAft>
                          <a:spcPts val="0"/>
                        </a:spcAft>
                      </a:pPr>
                      <a:r>
                        <a:rPr lang="en-US" sz="1400">
                          <a:effectLst/>
                        </a:rPr>
                        <a:t>Approval of work program planning and activities</a:t>
                      </a:r>
                      <a:endParaRPr lang="fr-FR" sz="140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dirty="0">
                          <a:effectLst/>
                        </a:rPr>
                        <a:t>Permanent Technical Committee </a:t>
                      </a:r>
                      <a:endParaRPr lang="fr-FR" sz="1400" dirty="0">
                        <a:effectLst/>
                      </a:endParaRPr>
                    </a:p>
                    <a:p>
                      <a:pPr marL="0" marR="0" algn="just">
                        <a:lnSpc>
                          <a:spcPct val="150000"/>
                        </a:lnSpc>
                        <a:spcBef>
                          <a:spcPts val="0"/>
                        </a:spcBef>
                        <a:spcAft>
                          <a:spcPts val="0"/>
                        </a:spcAft>
                      </a:pPr>
                      <a:r>
                        <a:rPr lang="en-US" sz="1400" dirty="0">
                          <a:effectLst/>
                        </a:rPr>
                        <a:t>(Director General level)</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dirty="0">
                          <a:effectLst/>
                        </a:rPr>
                        <a:t>Technical Task Team</a:t>
                      </a:r>
                      <a:endParaRPr lang="fr-FR" sz="1400" dirty="0">
                        <a:effectLst/>
                      </a:endParaRPr>
                    </a:p>
                    <a:p>
                      <a:pPr marL="0" marR="0" algn="just">
                        <a:lnSpc>
                          <a:spcPct val="150000"/>
                        </a:lnSpc>
                        <a:spcBef>
                          <a:spcPts val="0"/>
                        </a:spcBef>
                        <a:spcAft>
                          <a:spcPts val="0"/>
                        </a:spcAft>
                      </a:pPr>
                      <a:r>
                        <a:rPr lang="en-US" sz="1400" dirty="0">
                          <a:effectLst/>
                        </a:rPr>
                        <a:t>(Experts level) followed by Council (Director General level)</a:t>
                      </a:r>
                      <a:endParaRPr lang="fr-FR" sz="1400" dirty="0">
                        <a:effectLst/>
                        <a:latin typeface="Times New Roman" panose="02020603050405020304" pitchFamily="18" charset="0"/>
                        <a:ea typeface="PMingLiU" panose="02020500000000000000" pitchFamily="18" charset="-120"/>
                      </a:endParaRPr>
                    </a:p>
                  </a:txBody>
                  <a:tcPr marL="40410" marR="40410" marT="0" marB="0"/>
                </a:tc>
                <a:extLst>
                  <a:ext uri="{0D108BD9-81ED-4DB2-BD59-A6C34878D82A}">
                    <a16:rowId xmlns:a16="http://schemas.microsoft.com/office/drawing/2014/main" val="1508811854"/>
                  </a:ext>
                </a:extLst>
              </a:tr>
            </a:tbl>
          </a:graphicData>
        </a:graphic>
      </p:graphicFrame>
      <p:sp>
        <p:nvSpPr>
          <p:cNvPr id="7" name="Rectangle 1"/>
          <p:cNvSpPr>
            <a:spLocks noChangeArrowheads="1"/>
          </p:cNvSpPr>
          <p:nvPr/>
        </p:nvSpPr>
        <p:spPr bwMode="auto">
          <a:xfrm>
            <a:off x="266858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022486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400" b="1" dirty="0" smtClean="0">
                <a:solidFill>
                  <a:srgbClr val="3B7A6A"/>
                </a:solidFill>
                <a:latin typeface="Trebuchet MS" pitchFamily="34" charset="0"/>
                <a:sym typeface="Trebuchet MS" pitchFamily="34" charset="0"/>
              </a:rPr>
              <a:t>Some similarities between the STAS MCCM and the NWSAS CM</a:t>
            </a:r>
            <a:endParaRPr lang="en-US" altLang="en-US" sz="2400" b="1" dirty="0"/>
          </a:p>
        </p:txBody>
      </p:sp>
      <p:sp>
        <p:nvSpPr>
          <p:cNvPr id="13" name="Line 13"/>
          <p:cNvSpPr>
            <a:spLocks noChangeShapeType="1"/>
          </p:cNvSpPr>
          <p:nvPr/>
        </p:nvSpPr>
        <p:spPr bwMode="auto">
          <a:xfrm flipV="1">
            <a:off x="1271164" y="692696"/>
            <a:ext cx="6673850" cy="0"/>
          </a:xfrm>
          <a:prstGeom prst="line">
            <a:avLst/>
          </a:prstGeom>
          <a:noFill/>
          <a:ln w="25400">
            <a:solidFill>
              <a:srgbClr val="366CA6"/>
            </a:solidFill>
            <a:round/>
            <a:headEnd/>
            <a:tailEnd/>
          </a:ln>
        </p:spPr>
        <p:txBody>
          <a:bodyPr lIns="0" tIns="0" rIns="0" bIns="0" anchor="ctr"/>
          <a:lstStyle/>
          <a:p>
            <a:endParaRPr lang="en-GB"/>
          </a:p>
        </p:txBody>
      </p:sp>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p:txBody>
      </p:sp>
      <p:graphicFrame>
        <p:nvGraphicFramePr>
          <p:cNvPr id="6" name="Tableau 5"/>
          <p:cNvGraphicFramePr>
            <a:graphicFrameLocks noGrp="1"/>
          </p:cNvGraphicFramePr>
          <p:nvPr>
            <p:extLst>
              <p:ext uri="{D42A27DB-BD31-4B8C-83A1-F6EECF244321}">
                <p14:modId xmlns:p14="http://schemas.microsoft.com/office/powerpoint/2010/main" val="85580408"/>
              </p:ext>
            </p:extLst>
          </p:nvPr>
        </p:nvGraphicFramePr>
        <p:xfrm>
          <a:off x="395536" y="868569"/>
          <a:ext cx="8064896" cy="4800600"/>
        </p:xfrm>
        <a:graphic>
          <a:graphicData uri="http://schemas.openxmlformats.org/drawingml/2006/table">
            <a:tbl>
              <a:tblPr firstRow="1" firstCol="1" bandRow="1">
                <a:tableStyleId>{5C22544A-7EE6-4342-B048-85BDC9FD1C3A}</a:tableStyleId>
              </a:tblPr>
              <a:tblGrid>
                <a:gridCol w="2426607">
                  <a:extLst>
                    <a:ext uri="{9D8B030D-6E8A-4147-A177-3AD203B41FA5}">
                      <a16:colId xmlns:a16="http://schemas.microsoft.com/office/drawing/2014/main" val="2681981249"/>
                    </a:ext>
                  </a:extLst>
                </a:gridCol>
                <a:gridCol w="2854831">
                  <a:extLst>
                    <a:ext uri="{9D8B030D-6E8A-4147-A177-3AD203B41FA5}">
                      <a16:colId xmlns:a16="http://schemas.microsoft.com/office/drawing/2014/main" val="1283622645"/>
                    </a:ext>
                  </a:extLst>
                </a:gridCol>
                <a:gridCol w="2783458">
                  <a:extLst>
                    <a:ext uri="{9D8B030D-6E8A-4147-A177-3AD203B41FA5}">
                      <a16:colId xmlns:a16="http://schemas.microsoft.com/office/drawing/2014/main" val="1400172230"/>
                    </a:ext>
                  </a:extLst>
                </a:gridCol>
              </a:tblGrid>
              <a:tr h="182703">
                <a:tc>
                  <a:txBody>
                    <a:bodyPr/>
                    <a:lstStyle/>
                    <a:p>
                      <a:pPr marL="0" marR="0" algn="ctr">
                        <a:lnSpc>
                          <a:spcPct val="150000"/>
                        </a:lnSpc>
                        <a:spcBef>
                          <a:spcPts val="0"/>
                        </a:spcBef>
                        <a:spcAft>
                          <a:spcPts val="0"/>
                        </a:spcAft>
                      </a:pPr>
                      <a:r>
                        <a:rPr lang="en-US" sz="1400" dirty="0">
                          <a:effectLst/>
                        </a:rPr>
                        <a:t>Functions</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ctr">
                        <a:lnSpc>
                          <a:spcPct val="150000"/>
                        </a:lnSpc>
                        <a:spcBef>
                          <a:spcPts val="0"/>
                        </a:spcBef>
                        <a:spcAft>
                          <a:spcPts val="0"/>
                        </a:spcAft>
                      </a:pPr>
                      <a:r>
                        <a:rPr lang="en-US" sz="1400" dirty="0">
                          <a:effectLst/>
                        </a:rPr>
                        <a:t>NWSAS CM</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ctr">
                        <a:lnSpc>
                          <a:spcPct val="150000"/>
                        </a:lnSpc>
                        <a:spcBef>
                          <a:spcPts val="0"/>
                        </a:spcBef>
                        <a:spcAft>
                          <a:spcPts val="0"/>
                        </a:spcAft>
                      </a:pPr>
                      <a:r>
                        <a:rPr lang="en-US" sz="1400">
                          <a:effectLst/>
                        </a:rPr>
                        <a:t>STAS MCCM</a:t>
                      </a:r>
                      <a:endParaRPr lang="fr-FR" sz="1400">
                        <a:effectLst/>
                        <a:latin typeface="Times New Roman" panose="02020603050405020304" pitchFamily="18" charset="0"/>
                        <a:ea typeface="PMingLiU" panose="02020500000000000000" pitchFamily="18" charset="-120"/>
                      </a:endParaRPr>
                    </a:p>
                  </a:txBody>
                  <a:tcPr marL="40410" marR="40410" marT="0" marB="0"/>
                </a:tc>
                <a:extLst>
                  <a:ext uri="{0D108BD9-81ED-4DB2-BD59-A6C34878D82A}">
                    <a16:rowId xmlns:a16="http://schemas.microsoft.com/office/drawing/2014/main" val="1114300395"/>
                  </a:ext>
                </a:extLst>
              </a:tr>
              <a:tr h="548107">
                <a:tc>
                  <a:txBody>
                    <a:bodyPr/>
                    <a:lstStyle/>
                    <a:p>
                      <a:pPr marL="0" marR="0" algn="just">
                        <a:lnSpc>
                          <a:spcPct val="150000"/>
                        </a:lnSpc>
                        <a:spcBef>
                          <a:spcPts val="0"/>
                        </a:spcBef>
                        <a:spcAft>
                          <a:spcPts val="0"/>
                        </a:spcAft>
                      </a:pPr>
                      <a:r>
                        <a:rPr lang="en-US" sz="1400" dirty="0">
                          <a:effectLst/>
                        </a:rPr>
                        <a:t>Database and model update</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dirty="0">
                          <a:effectLst/>
                        </a:rPr>
                        <a:t>Coordination Unit with the assistance of OSS Water Program</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dirty="0">
                          <a:effectLst/>
                        </a:rPr>
                        <a:t>Ground Water Hydrology Committee (GWHC) with the assistance of National committees</a:t>
                      </a:r>
                      <a:endParaRPr lang="fr-FR" sz="1400" dirty="0">
                        <a:effectLst/>
                        <a:latin typeface="Times New Roman" panose="02020603050405020304" pitchFamily="18" charset="0"/>
                        <a:ea typeface="PMingLiU" panose="02020500000000000000" pitchFamily="18" charset="-120"/>
                      </a:endParaRPr>
                    </a:p>
                  </a:txBody>
                  <a:tcPr marL="40410" marR="40410" marT="0" marB="0"/>
                </a:tc>
                <a:extLst>
                  <a:ext uri="{0D108BD9-81ED-4DB2-BD59-A6C34878D82A}">
                    <a16:rowId xmlns:a16="http://schemas.microsoft.com/office/drawing/2014/main" val="3113777336"/>
                  </a:ext>
                </a:extLst>
              </a:tr>
              <a:tr h="365404">
                <a:tc>
                  <a:txBody>
                    <a:bodyPr/>
                    <a:lstStyle/>
                    <a:p>
                      <a:pPr marL="0" marR="0" algn="just">
                        <a:lnSpc>
                          <a:spcPct val="150000"/>
                        </a:lnSpc>
                        <a:spcBef>
                          <a:spcPts val="0"/>
                        </a:spcBef>
                        <a:spcAft>
                          <a:spcPts val="0"/>
                        </a:spcAft>
                      </a:pPr>
                      <a:r>
                        <a:rPr lang="en-US" sz="1400">
                          <a:effectLst/>
                        </a:rPr>
                        <a:t>Data collection and execution of activities</a:t>
                      </a:r>
                      <a:endParaRPr lang="fr-FR" sz="140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dirty="0">
                          <a:effectLst/>
                        </a:rPr>
                        <a:t>National committees</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dirty="0">
                          <a:effectLst/>
                        </a:rPr>
                        <a:t>National committees (currently GGRETA project focal points)</a:t>
                      </a:r>
                      <a:endParaRPr lang="fr-FR" sz="1400" dirty="0">
                        <a:effectLst/>
                        <a:latin typeface="Times New Roman" panose="02020603050405020304" pitchFamily="18" charset="0"/>
                        <a:ea typeface="PMingLiU" panose="02020500000000000000" pitchFamily="18" charset="-120"/>
                      </a:endParaRPr>
                    </a:p>
                  </a:txBody>
                  <a:tcPr marL="40410" marR="40410" marT="0" marB="0"/>
                </a:tc>
                <a:extLst>
                  <a:ext uri="{0D108BD9-81ED-4DB2-BD59-A6C34878D82A}">
                    <a16:rowId xmlns:a16="http://schemas.microsoft.com/office/drawing/2014/main" val="3188436400"/>
                  </a:ext>
                </a:extLst>
              </a:tr>
              <a:tr h="1096213">
                <a:tc>
                  <a:txBody>
                    <a:bodyPr/>
                    <a:lstStyle/>
                    <a:p>
                      <a:pPr marL="0" marR="0" algn="just">
                        <a:lnSpc>
                          <a:spcPct val="150000"/>
                        </a:lnSpc>
                        <a:spcBef>
                          <a:spcPts val="0"/>
                        </a:spcBef>
                        <a:spcAft>
                          <a:spcPts val="0"/>
                        </a:spcAft>
                      </a:pPr>
                      <a:r>
                        <a:rPr lang="en-US" sz="1400">
                          <a:effectLst/>
                        </a:rPr>
                        <a:t>Ad hoc working groups </a:t>
                      </a:r>
                      <a:endParaRPr lang="fr-FR" sz="140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a:effectLst/>
                        </a:rPr>
                        <a:t>- Experts nominated by the PTC.</a:t>
                      </a:r>
                      <a:endParaRPr lang="fr-FR" sz="1400">
                        <a:effectLst/>
                      </a:endParaRPr>
                    </a:p>
                    <a:p>
                      <a:pPr marL="0" marR="0" algn="just">
                        <a:lnSpc>
                          <a:spcPct val="150000"/>
                        </a:lnSpc>
                        <a:spcBef>
                          <a:spcPts val="0"/>
                        </a:spcBef>
                        <a:spcAft>
                          <a:spcPts val="0"/>
                        </a:spcAft>
                      </a:pPr>
                      <a:r>
                        <a:rPr lang="en-US" sz="1400">
                          <a:effectLst/>
                        </a:rPr>
                        <a:t>- Formed when necessary for the evaluation of studies, or to support the PTC.</a:t>
                      </a:r>
                      <a:endParaRPr lang="fr-FR" sz="1400">
                        <a:effectLst/>
                      </a:endParaRPr>
                    </a:p>
                    <a:p>
                      <a:pPr marL="0" marR="0" algn="just">
                        <a:lnSpc>
                          <a:spcPct val="150000"/>
                        </a:lnSpc>
                        <a:spcBef>
                          <a:spcPts val="0"/>
                        </a:spcBef>
                        <a:spcAft>
                          <a:spcPts val="0"/>
                        </a:spcAft>
                      </a:pPr>
                      <a:r>
                        <a:rPr lang="en-US" sz="1400">
                          <a:effectLst/>
                        </a:rPr>
                        <a:t> </a:t>
                      </a:r>
                      <a:endParaRPr lang="fr-FR" sz="140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dirty="0">
                          <a:effectLst/>
                        </a:rPr>
                        <a:t>- Experts nominated by the Council.</a:t>
                      </a:r>
                      <a:endParaRPr lang="fr-FR" sz="1400" dirty="0">
                        <a:effectLst/>
                      </a:endParaRPr>
                    </a:p>
                    <a:p>
                      <a:pPr marL="0" marR="0" algn="just">
                        <a:lnSpc>
                          <a:spcPct val="150000"/>
                        </a:lnSpc>
                        <a:spcBef>
                          <a:spcPts val="0"/>
                        </a:spcBef>
                        <a:spcAft>
                          <a:spcPts val="0"/>
                        </a:spcAft>
                      </a:pPr>
                      <a:r>
                        <a:rPr lang="en-US" sz="1400" dirty="0">
                          <a:effectLst/>
                        </a:rPr>
                        <a:t>- Formed when necessary for the evaluation of studies, or to support the GWHC.</a:t>
                      </a:r>
                      <a:endParaRPr lang="fr-FR" sz="1400" dirty="0">
                        <a:effectLst/>
                      </a:endParaRPr>
                    </a:p>
                    <a:p>
                      <a:pPr marL="0" marR="0" algn="just">
                        <a:lnSpc>
                          <a:spcPct val="150000"/>
                        </a:lnSpc>
                        <a:spcBef>
                          <a:spcPts val="0"/>
                        </a:spcBef>
                        <a:spcAft>
                          <a:spcPts val="0"/>
                        </a:spcAft>
                      </a:pPr>
                      <a:r>
                        <a:rPr lang="en-US" sz="1400" dirty="0">
                          <a:effectLst/>
                        </a:rPr>
                        <a:t> </a:t>
                      </a:r>
                      <a:endParaRPr lang="fr-FR" sz="1400" dirty="0">
                        <a:effectLst/>
                        <a:latin typeface="Times New Roman" panose="02020603050405020304" pitchFamily="18" charset="0"/>
                        <a:ea typeface="PMingLiU" panose="02020500000000000000" pitchFamily="18" charset="-120"/>
                      </a:endParaRPr>
                    </a:p>
                  </a:txBody>
                  <a:tcPr marL="40410" marR="40410" marT="0" marB="0"/>
                </a:tc>
                <a:extLst>
                  <a:ext uri="{0D108BD9-81ED-4DB2-BD59-A6C34878D82A}">
                    <a16:rowId xmlns:a16="http://schemas.microsoft.com/office/drawing/2014/main" val="296350785"/>
                  </a:ext>
                </a:extLst>
              </a:tr>
              <a:tr h="730809">
                <a:tc>
                  <a:txBody>
                    <a:bodyPr/>
                    <a:lstStyle/>
                    <a:p>
                      <a:pPr marL="0" marR="0" algn="just">
                        <a:lnSpc>
                          <a:spcPct val="150000"/>
                        </a:lnSpc>
                        <a:spcBef>
                          <a:spcPts val="0"/>
                        </a:spcBef>
                        <a:spcAft>
                          <a:spcPts val="0"/>
                        </a:spcAft>
                      </a:pPr>
                      <a:r>
                        <a:rPr lang="en-US" sz="1400">
                          <a:effectLst/>
                        </a:rPr>
                        <a:t>Role of host institution</a:t>
                      </a:r>
                      <a:endParaRPr lang="fr-FR" sz="140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a:effectLst/>
                        </a:rPr>
                        <a:t>- Hosting the CM Coordination Unit.</a:t>
                      </a:r>
                      <a:endParaRPr lang="fr-FR" sz="1400">
                        <a:effectLst/>
                      </a:endParaRPr>
                    </a:p>
                    <a:p>
                      <a:pPr marL="0" marR="0" algn="just">
                        <a:lnSpc>
                          <a:spcPct val="150000"/>
                        </a:lnSpc>
                        <a:spcBef>
                          <a:spcPts val="0"/>
                        </a:spcBef>
                        <a:spcAft>
                          <a:spcPts val="0"/>
                        </a:spcAft>
                      </a:pPr>
                      <a:r>
                        <a:rPr lang="en-US" sz="1400">
                          <a:effectLst/>
                        </a:rPr>
                        <a:t>- Support for the implementation of the NWSAS CM activities.</a:t>
                      </a:r>
                      <a:endParaRPr lang="fr-FR" sz="140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dirty="0">
                          <a:effectLst/>
                        </a:rPr>
                        <a:t>- Support for the implementation of the STAS MCCM activities.</a:t>
                      </a:r>
                      <a:endParaRPr lang="fr-FR" sz="1400" dirty="0">
                        <a:effectLst/>
                        <a:latin typeface="Times New Roman" panose="02020603050405020304" pitchFamily="18" charset="0"/>
                        <a:ea typeface="PMingLiU" panose="02020500000000000000" pitchFamily="18" charset="-120"/>
                      </a:endParaRPr>
                    </a:p>
                  </a:txBody>
                  <a:tcPr marL="40410" marR="40410" marT="0" marB="0"/>
                </a:tc>
                <a:extLst>
                  <a:ext uri="{0D108BD9-81ED-4DB2-BD59-A6C34878D82A}">
                    <a16:rowId xmlns:a16="http://schemas.microsoft.com/office/drawing/2014/main" val="3038701562"/>
                  </a:ext>
                </a:extLst>
              </a:tr>
              <a:tr h="182703">
                <a:tc>
                  <a:txBody>
                    <a:bodyPr/>
                    <a:lstStyle/>
                    <a:p>
                      <a:pPr marL="0" marR="0" algn="just">
                        <a:lnSpc>
                          <a:spcPct val="150000"/>
                        </a:lnSpc>
                        <a:spcBef>
                          <a:spcPts val="0"/>
                        </a:spcBef>
                        <a:spcAft>
                          <a:spcPts val="0"/>
                        </a:spcAft>
                      </a:pPr>
                      <a:r>
                        <a:rPr lang="en-US" sz="1400" dirty="0">
                          <a:effectLst/>
                        </a:rPr>
                        <a:t>Annual budget</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dirty="0">
                          <a:effectLst/>
                        </a:rPr>
                        <a:t>90 000 EUR</a:t>
                      </a:r>
                      <a:endParaRPr lang="fr-FR" sz="1400" dirty="0">
                        <a:effectLst/>
                        <a:latin typeface="Times New Roman" panose="02020603050405020304" pitchFamily="18" charset="0"/>
                        <a:ea typeface="PMingLiU" panose="02020500000000000000" pitchFamily="18" charset="-120"/>
                      </a:endParaRPr>
                    </a:p>
                  </a:txBody>
                  <a:tcPr marL="40410" marR="40410" marT="0" marB="0"/>
                </a:tc>
                <a:tc>
                  <a:txBody>
                    <a:bodyPr/>
                    <a:lstStyle/>
                    <a:p>
                      <a:pPr marL="0" marR="0" algn="just">
                        <a:lnSpc>
                          <a:spcPct val="150000"/>
                        </a:lnSpc>
                        <a:spcBef>
                          <a:spcPts val="0"/>
                        </a:spcBef>
                        <a:spcAft>
                          <a:spcPts val="0"/>
                        </a:spcAft>
                      </a:pPr>
                      <a:r>
                        <a:rPr lang="en-US" sz="1400" dirty="0">
                          <a:effectLst/>
                        </a:rPr>
                        <a:t>Not defined</a:t>
                      </a:r>
                      <a:endParaRPr lang="fr-FR" sz="1400" dirty="0">
                        <a:effectLst/>
                        <a:latin typeface="Times New Roman" panose="02020603050405020304" pitchFamily="18" charset="0"/>
                        <a:ea typeface="PMingLiU" panose="02020500000000000000" pitchFamily="18" charset="-120"/>
                      </a:endParaRPr>
                    </a:p>
                  </a:txBody>
                  <a:tcPr marL="40410" marR="40410" marT="0" marB="0"/>
                </a:tc>
                <a:extLst>
                  <a:ext uri="{0D108BD9-81ED-4DB2-BD59-A6C34878D82A}">
                    <a16:rowId xmlns:a16="http://schemas.microsoft.com/office/drawing/2014/main" val="3904832194"/>
                  </a:ext>
                </a:extLst>
              </a:tr>
            </a:tbl>
          </a:graphicData>
        </a:graphic>
      </p:graphicFrame>
      <p:sp>
        <p:nvSpPr>
          <p:cNvPr id="7" name="Rectangle 1"/>
          <p:cNvSpPr>
            <a:spLocks noChangeArrowheads="1"/>
          </p:cNvSpPr>
          <p:nvPr/>
        </p:nvSpPr>
        <p:spPr bwMode="auto">
          <a:xfrm>
            <a:off x="266858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296111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400" b="1" dirty="0" smtClean="0">
                <a:solidFill>
                  <a:srgbClr val="3B7A6A"/>
                </a:solidFill>
                <a:latin typeface="Trebuchet MS" pitchFamily="34" charset="0"/>
                <a:sym typeface="Trebuchet MS" pitchFamily="34" charset="0"/>
              </a:rPr>
              <a:t>Suggestions for potential cooperation</a:t>
            </a:r>
            <a:endParaRPr lang="en-US" altLang="en-US" sz="2400" b="1" dirty="0"/>
          </a:p>
        </p:txBody>
      </p:sp>
      <p:sp>
        <p:nvSpPr>
          <p:cNvPr id="13" name="Line 13"/>
          <p:cNvSpPr>
            <a:spLocks noChangeShapeType="1"/>
          </p:cNvSpPr>
          <p:nvPr/>
        </p:nvSpPr>
        <p:spPr bwMode="auto">
          <a:xfrm flipV="1">
            <a:off x="1271164" y="692696"/>
            <a:ext cx="6673850" cy="0"/>
          </a:xfrm>
          <a:prstGeom prst="line">
            <a:avLst/>
          </a:prstGeom>
          <a:noFill/>
          <a:ln w="25400">
            <a:solidFill>
              <a:srgbClr val="366CA6"/>
            </a:solidFill>
            <a:round/>
            <a:headEnd/>
            <a:tailEnd/>
          </a:ln>
        </p:spPr>
        <p:txBody>
          <a:bodyPr lIns="0" tIns="0" rIns="0" bIns="0" anchor="ctr"/>
          <a:lstStyle/>
          <a:p>
            <a:endParaRPr lang="en-GB"/>
          </a:p>
        </p:txBody>
      </p:sp>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p:txBody>
      </p:sp>
      <p:sp>
        <p:nvSpPr>
          <p:cNvPr id="7" name="Rectangle 1"/>
          <p:cNvSpPr>
            <a:spLocks noChangeArrowheads="1"/>
          </p:cNvSpPr>
          <p:nvPr/>
        </p:nvSpPr>
        <p:spPr bwMode="auto">
          <a:xfrm>
            <a:off x="266858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4" name="Content Placeholder 2"/>
          <p:cNvSpPr>
            <a:spLocks noGrp="1"/>
          </p:cNvSpPr>
          <p:nvPr>
            <p:ph idx="1"/>
          </p:nvPr>
        </p:nvSpPr>
        <p:spPr>
          <a:xfrm>
            <a:off x="108281" y="1277570"/>
            <a:ext cx="9143999" cy="2154280"/>
          </a:xfrm>
        </p:spPr>
        <p:txBody>
          <a:bodyPr>
            <a:noAutofit/>
          </a:bodyPr>
          <a:lstStyle/>
          <a:p>
            <a:r>
              <a:rPr lang="en-US" sz="2400" dirty="0" smtClean="0"/>
              <a:t>Twinning </a:t>
            </a:r>
            <a:r>
              <a:rPr lang="en-US" sz="2400" dirty="0" err="1"/>
              <a:t>programme</a:t>
            </a:r>
            <a:r>
              <a:rPr lang="en-US" sz="2400" dirty="0"/>
              <a:t> between the NWSAS CM and the STAS </a:t>
            </a:r>
            <a:r>
              <a:rPr lang="en-US" sz="2400" dirty="0" smtClean="0"/>
              <a:t>MCCM.</a:t>
            </a:r>
          </a:p>
          <a:p>
            <a:pPr marL="0" indent="0">
              <a:buNone/>
            </a:pPr>
            <a:endParaRPr lang="en-US" sz="2400" dirty="0" smtClean="0"/>
          </a:p>
          <a:p>
            <a:r>
              <a:rPr lang="en-US" sz="2400" dirty="0" smtClean="0"/>
              <a:t>Could </a:t>
            </a:r>
            <a:r>
              <a:rPr lang="en-US" sz="2400" dirty="0"/>
              <a:t>be taken ahead through a Memorandum of </a:t>
            </a:r>
            <a:r>
              <a:rPr lang="en-US" sz="2400" dirty="0" err="1"/>
              <a:t>Understading</a:t>
            </a:r>
            <a:r>
              <a:rPr lang="en-US" sz="2400" dirty="0"/>
              <a:t> (</a:t>
            </a:r>
            <a:r>
              <a:rPr lang="en-US" sz="2400" dirty="0" err="1"/>
              <a:t>MoU</a:t>
            </a:r>
            <a:r>
              <a:rPr lang="en-US" sz="2400" dirty="0"/>
              <a:t>) between OSS and ORASECOM regarding cooperation, technical assistance, capacity building and information sharing on transboundary aquifers management. </a:t>
            </a:r>
            <a:endParaRPr lang="en-US" sz="2400" dirty="0" smtClean="0"/>
          </a:p>
        </p:txBody>
      </p:sp>
    </p:spTree>
    <p:extLst>
      <p:ext uri="{BB962C8B-B14F-4D97-AF65-F5344CB8AC3E}">
        <p14:creationId xmlns:p14="http://schemas.microsoft.com/office/powerpoint/2010/main" val="354337544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b="1" dirty="0" smtClean="0">
                <a:solidFill>
                  <a:srgbClr val="3B7A6A"/>
                </a:solidFill>
                <a:latin typeface="Trebuchet MS" pitchFamily="34" charset="0"/>
                <a:sym typeface="Trebuchet MS" pitchFamily="34" charset="0"/>
              </a:rPr>
              <a:t>Next </a:t>
            </a:r>
            <a:r>
              <a:rPr lang="en-US" altLang="en-US" sz="2800" b="1" dirty="0" smtClean="0">
                <a:solidFill>
                  <a:srgbClr val="3B7A6A"/>
                </a:solidFill>
                <a:latin typeface="Trebuchet MS" pitchFamily="34" charset="0"/>
                <a:sym typeface="Trebuchet MS" pitchFamily="34" charset="0"/>
              </a:rPr>
              <a:t>meeting </a:t>
            </a:r>
            <a:endParaRPr lang="en-US" altLang="en-US" sz="2800" b="1" dirty="0"/>
          </a:p>
        </p:txBody>
      </p:sp>
      <p:sp>
        <p:nvSpPr>
          <p:cNvPr id="13" name="Line 13"/>
          <p:cNvSpPr>
            <a:spLocks noChangeShapeType="1"/>
          </p:cNvSpPr>
          <p:nvPr/>
        </p:nvSpPr>
        <p:spPr bwMode="auto">
          <a:xfrm flipV="1">
            <a:off x="1287484" y="764704"/>
            <a:ext cx="6673850" cy="0"/>
          </a:xfrm>
          <a:prstGeom prst="line">
            <a:avLst/>
          </a:prstGeom>
          <a:noFill/>
          <a:ln w="25400">
            <a:solidFill>
              <a:srgbClr val="366CA6"/>
            </a:solidFill>
            <a:round/>
            <a:headEnd/>
            <a:tailEnd/>
          </a:ln>
        </p:spPr>
        <p:txBody>
          <a:bodyPr lIns="0" tIns="0" rIns="0" bIns="0" anchor="ctr"/>
          <a:lstStyle/>
          <a:p>
            <a:endParaRPr lang="en-GB"/>
          </a:p>
        </p:txBody>
      </p:sp>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p:txBody>
      </p:sp>
      <p:sp>
        <p:nvSpPr>
          <p:cNvPr id="20" name="Content Placeholder 2"/>
          <p:cNvSpPr>
            <a:spLocks noGrp="1"/>
          </p:cNvSpPr>
          <p:nvPr>
            <p:ph idx="1"/>
          </p:nvPr>
        </p:nvSpPr>
        <p:spPr>
          <a:xfrm>
            <a:off x="225343" y="1341774"/>
            <a:ext cx="8837684" cy="2562173"/>
          </a:xfrm>
        </p:spPr>
        <p:txBody>
          <a:bodyPr>
            <a:noAutofit/>
          </a:bodyPr>
          <a:lstStyle/>
          <a:p>
            <a:r>
              <a:rPr lang="en-US" sz="2400" dirty="0" smtClean="0">
                <a:ea typeface="Trebuchet MS" charset="0"/>
                <a:cs typeface="Trebuchet MS" charset="0"/>
              </a:rPr>
              <a:t>Regional meeting in early 2018 in collaboration with SADC-GMI to present the process that led </a:t>
            </a:r>
            <a:r>
              <a:rPr lang="en-US" sz="2400" dirty="0" smtClean="0">
                <a:ea typeface="Trebuchet MS" charset="0"/>
                <a:cs typeface="Trebuchet MS" charset="0"/>
              </a:rPr>
              <a:t>to t</a:t>
            </a:r>
            <a:r>
              <a:rPr lang="en-US" sz="2400" dirty="0" smtClean="0">
                <a:ea typeface="Trebuchet MS" charset="0"/>
                <a:cs typeface="Trebuchet MS" charset="0"/>
              </a:rPr>
              <a:t>he nesting of the STAS MCCM in ORASECOM to other River Basin Organizations (RBOs), e.g. OKACOM, ZAMCOM, LIMCOM, etc…</a:t>
            </a:r>
            <a:endParaRPr lang="en-US" sz="2000" dirty="0" smtClean="0">
              <a:ea typeface="Trebuchet MS" charset="0"/>
              <a:cs typeface="Trebuchet MS" charset="0"/>
            </a:endParaRPr>
          </a:p>
        </p:txBody>
      </p:sp>
    </p:spTree>
    <p:extLst>
      <p:ext uri="{BB962C8B-B14F-4D97-AF65-F5344CB8AC3E}">
        <p14:creationId xmlns:p14="http://schemas.microsoft.com/office/powerpoint/2010/main" val="194333188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4" name="Content Placeholder 2"/>
          <p:cNvSpPr>
            <a:spLocks noGrp="1"/>
          </p:cNvSpPr>
          <p:nvPr>
            <p:ph idx="1"/>
          </p:nvPr>
        </p:nvSpPr>
        <p:spPr>
          <a:xfrm>
            <a:off x="117071" y="2324988"/>
            <a:ext cx="8837684" cy="2562173"/>
          </a:xfrm>
        </p:spPr>
        <p:txBody>
          <a:bodyPr>
            <a:noAutofit/>
          </a:bodyPr>
          <a:lstStyle/>
          <a:p>
            <a:pPr marL="0" indent="0" algn="ctr">
              <a:buNone/>
            </a:pPr>
            <a:r>
              <a:rPr lang="en-US" sz="4400" b="1" dirty="0" smtClean="0"/>
              <a:t>THANK YOU FOR YOUR ATTENTION!</a:t>
            </a:r>
          </a:p>
          <a:p>
            <a:pPr marL="0" indent="0" algn="ctr">
              <a:buNone/>
            </a:pPr>
            <a:endParaRPr lang="en-US" sz="4400" b="1" dirty="0"/>
          </a:p>
        </p:txBody>
      </p:sp>
      <p:sp>
        <p:nvSpPr>
          <p:cNvPr id="11"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5"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6" name="Groupe 9"/>
          <p:cNvGrpSpPr/>
          <p:nvPr/>
        </p:nvGrpSpPr>
        <p:grpSpPr>
          <a:xfrm>
            <a:off x="395536" y="6345225"/>
            <a:ext cx="8461151" cy="285750"/>
            <a:chOff x="251520" y="3356992"/>
            <a:chExt cx="8461151" cy="285750"/>
          </a:xfrm>
        </p:grpSpPr>
        <p:pic>
          <p:nvPicPr>
            <p:cNvPr id="17" name="Image 6"/>
            <p:cNvPicPr>
              <a:picLocks noChangeAspect="1"/>
            </p:cNvPicPr>
            <p:nvPr/>
          </p:nvPicPr>
          <p:blipFill>
            <a:blip r:embed="rId2"/>
            <a:stretch>
              <a:fillRect/>
            </a:stretch>
          </p:blipFill>
          <p:spPr>
            <a:xfrm>
              <a:off x="251520" y="3356992"/>
              <a:ext cx="6877050" cy="285750"/>
            </a:xfrm>
            <a:prstGeom prst="rect">
              <a:avLst/>
            </a:prstGeom>
          </p:spPr>
        </p:pic>
        <p:pic>
          <p:nvPicPr>
            <p:cNvPr id="18"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p:txBody>
      </p:sp>
    </p:spTree>
    <p:extLst>
      <p:ext uri="{BB962C8B-B14F-4D97-AF65-F5344CB8AC3E}">
        <p14:creationId xmlns:p14="http://schemas.microsoft.com/office/powerpoint/2010/main" val="136391301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b="1" dirty="0" smtClean="0">
                <a:solidFill>
                  <a:srgbClr val="3B7A6A"/>
                </a:solidFill>
                <a:latin typeface="Trebuchet MS" pitchFamily="34" charset="0"/>
                <a:sym typeface="Trebuchet MS" pitchFamily="34" charset="0"/>
              </a:rPr>
              <a:t>The GGRETA project</a:t>
            </a:r>
            <a:endParaRPr lang="en-US" altLang="en-US" sz="2800" b="1" dirty="0"/>
          </a:p>
        </p:txBody>
      </p:sp>
      <p:sp>
        <p:nvSpPr>
          <p:cNvPr id="13" name="Line 13"/>
          <p:cNvSpPr>
            <a:spLocks noChangeShapeType="1"/>
          </p:cNvSpPr>
          <p:nvPr/>
        </p:nvSpPr>
        <p:spPr bwMode="auto">
          <a:xfrm flipV="1">
            <a:off x="1287484" y="764704"/>
            <a:ext cx="6673850" cy="0"/>
          </a:xfrm>
          <a:prstGeom prst="line">
            <a:avLst/>
          </a:prstGeom>
          <a:noFill/>
          <a:ln w="25400">
            <a:solidFill>
              <a:srgbClr val="366CA6"/>
            </a:solidFill>
            <a:round/>
            <a:headEnd/>
            <a:tailEnd/>
          </a:ln>
        </p:spPr>
        <p:txBody>
          <a:bodyPr lIns="0" tIns="0" rIns="0" bIns="0" anchor="ctr"/>
          <a:lstStyle/>
          <a:p>
            <a:endParaRPr lang="en-GB"/>
          </a:p>
        </p:txBody>
      </p:sp>
      <p:sp>
        <p:nvSpPr>
          <p:cNvPr id="14" name="Content Placeholder 2"/>
          <p:cNvSpPr>
            <a:spLocks noGrp="1"/>
          </p:cNvSpPr>
          <p:nvPr>
            <p:ph idx="1"/>
          </p:nvPr>
        </p:nvSpPr>
        <p:spPr>
          <a:xfrm>
            <a:off x="153158" y="1084852"/>
            <a:ext cx="8837684" cy="2562173"/>
          </a:xfrm>
        </p:spPr>
        <p:txBody>
          <a:bodyPr>
            <a:noAutofit/>
          </a:bodyPr>
          <a:lstStyle/>
          <a:p>
            <a:r>
              <a:rPr lang="en-US" sz="2600" b="1" dirty="0" smtClean="0"/>
              <a:t>Governance of Groundwater Resources in </a:t>
            </a:r>
            <a:r>
              <a:rPr lang="en-US" sz="2600" b="1" dirty="0" err="1" smtClean="0"/>
              <a:t>Transboundary</a:t>
            </a:r>
            <a:r>
              <a:rPr lang="en-US" sz="2600" b="1" dirty="0" smtClean="0"/>
              <a:t> Aquifers (GGRETA) project:</a:t>
            </a:r>
          </a:p>
          <a:p>
            <a:pPr lvl="1"/>
            <a:r>
              <a:rPr lang="en-US" sz="2200" dirty="0" smtClean="0"/>
              <a:t>Funded by the Swiss Agency for Development and Cooperation (SDC)</a:t>
            </a:r>
          </a:p>
          <a:p>
            <a:pPr lvl="1"/>
            <a:r>
              <a:rPr lang="en-US" sz="2200" dirty="0" smtClean="0"/>
              <a:t>Implemented by UNESCO International Hydrological </a:t>
            </a:r>
            <a:r>
              <a:rPr lang="en-US" sz="2200" dirty="0" err="1" smtClean="0"/>
              <a:t>Programme</a:t>
            </a:r>
            <a:r>
              <a:rPr lang="en-US" sz="2200" dirty="0" smtClean="0"/>
              <a:t> (IHP)</a:t>
            </a:r>
          </a:p>
          <a:p>
            <a:pPr marL="457200" lvl="1" indent="0">
              <a:buNone/>
            </a:pPr>
            <a:endParaRPr lang="en-US" sz="1800" dirty="0" smtClean="0"/>
          </a:p>
          <a:p>
            <a:r>
              <a:rPr lang="en-GB" sz="2600" b="1" dirty="0" smtClean="0"/>
              <a:t>Phase 1 (2013-2015): </a:t>
            </a:r>
            <a:r>
              <a:rPr lang="en-GB" sz="2200" dirty="0" smtClean="0"/>
              <a:t>In-depth assessment of the STAS</a:t>
            </a:r>
          </a:p>
        </p:txBody>
      </p:sp>
      <p:sp>
        <p:nvSpPr>
          <p:cNvPr id="11"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5"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6" name="Groupe 9"/>
          <p:cNvGrpSpPr/>
          <p:nvPr/>
        </p:nvGrpSpPr>
        <p:grpSpPr>
          <a:xfrm>
            <a:off x="395536" y="6345225"/>
            <a:ext cx="8461151" cy="285750"/>
            <a:chOff x="251520" y="3356992"/>
            <a:chExt cx="8461151" cy="285750"/>
          </a:xfrm>
        </p:grpSpPr>
        <p:pic>
          <p:nvPicPr>
            <p:cNvPr id="17" name="Image 6"/>
            <p:cNvPicPr>
              <a:picLocks noChangeAspect="1"/>
            </p:cNvPicPr>
            <p:nvPr/>
          </p:nvPicPr>
          <p:blipFill>
            <a:blip r:embed="rId2"/>
            <a:stretch>
              <a:fillRect/>
            </a:stretch>
          </p:blipFill>
          <p:spPr>
            <a:xfrm>
              <a:off x="251520" y="3356992"/>
              <a:ext cx="6877050" cy="285750"/>
            </a:xfrm>
            <a:prstGeom prst="rect">
              <a:avLst/>
            </a:prstGeom>
          </p:spPr>
        </p:pic>
        <p:pic>
          <p:nvPicPr>
            <p:cNvPr id="18" name="Image 8"/>
            <p:cNvPicPr>
              <a:picLocks noChangeAspect="1"/>
            </p:cNvPicPr>
            <p:nvPr/>
          </p:nvPicPr>
          <p:blipFill>
            <a:blip r:embed="rId3"/>
            <a:stretch>
              <a:fillRect/>
            </a:stretch>
          </p:blipFill>
          <p:spPr>
            <a:xfrm>
              <a:off x="7236296" y="3380804"/>
              <a:ext cx="1476375" cy="238125"/>
            </a:xfrm>
            <a:prstGeom prst="rect">
              <a:avLst/>
            </a:prstGeom>
          </p:spPr>
        </p:pic>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306" y="3711498"/>
            <a:ext cx="1765452" cy="2417902"/>
          </a:xfrm>
          <a:prstGeom prst="rect">
            <a:avLst/>
          </a:prstGeom>
        </p:spPr>
      </p:pic>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a:p>
            <a:r>
              <a:rPr lang="en-GB" sz="2600" b="1" dirty="0" smtClean="0"/>
              <a:t>Phase 2 (2016-2018): </a:t>
            </a:r>
          </a:p>
          <a:p>
            <a:pPr lvl="1"/>
            <a:r>
              <a:rPr lang="en-GB" sz="2200" dirty="0" smtClean="0"/>
              <a:t>Capacity-building modules on groundwater </a:t>
            </a:r>
            <a:r>
              <a:rPr lang="en-GB" sz="2200" dirty="0" err="1" smtClean="0"/>
              <a:t>modeling</a:t>
            </a:r>
            <a:r>
              <a:rPr lang="en-GB" sz="2200" dirty="0" smtClean="0"/>
              <a:t>, legal and institutional, and gender issues</a:t>
            </a:r>
          </a:p>
          <a:p>
            <a:pPr lvl="1"/>
            <a:r>
              <a:rPr lang="en-GB" sz="2200" dirty="0" smtClean="0"/>
              <a:t>Development of the STAS numerical model</a:t>
            </a:r>
          </a:p>
          <a:p>
            <a:pPr lvl="1"/>
            <a:r>
              <a:rPr lang="en-GB" sz="2200" dirty="0" smtClean="0"/>
              <a:t>Set the baseline for institutionalizing cooperation over the STAS</a:t>
            </a:r>
          </a:p>
        </p:txBody>
      </p:sp>
    </p:spTree>
    <p:extLst>
      <p:ext uri="{BB962C8B-B14F-4D97-AF65-F5344CB8AC3E}">
        <p14:creationId xmlns:p14="http://schemas.microsoft.com/office/powerpoint/2010/main" val="165592405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3"/>
            <a:stretch>
              <a:fillRect/>
            </a:stretch>
          </p:blipFill>
          <p:spPr>
            <a:xfrm>
              <a:off x="251520" y="3356992"/>
              <a:ext cx="6877050" cy="285750"/>
            </a:xfrm>
            <a:prstGeom prst="rect">
              <a:avLst/>
            </a:prstGeom>
          </p:spPr>
        </p:pic>
        <p:pic>
          <p:nvPicPr>
            <p:cNvPr id="9" name="Image 8"/>
            <p:cNvPicPr>
              <a:picLocks noChangeAspect="1"/>
            </p:cNvPicPr>
            <p:nvPr/>
          </p:nvPicPr>
          <p:blipFill>
            <a:blip r:embed="rId4"/>
            <a:stretch>
              <a:fillRect/>
            </a:stretch>
          </p:blipFill>
          <p:spPr>
            <a:xfrm>
              <a:off x="7236296" y="3380804"/>
              <a:ext cx="1476375" cy="238125"/>
            </a:xfrm>
            <a:prstGeom prst="rect">
              <a:avLst/>
            </a:prstGeom>
          </p:spPr>
        </p:pic>
      </p:grpSp>
      <p:sp>
        <p:nvSpPr>
          <p:cNvPr id="12" name="Content Placeholder 2"/>
          <p:cNvSpPr>
            <a:spLocks noGrp="1"/>
          </p:cNvSpPr>
          <p:nvPr>
            <p:ph idx="1"/>
          </p:nvPr>
        </p:nvSpPr>
        <p:spPr>
          <a:xfrm>
            <a:off x="398487" y="2780928"/>
            <a:ext cx="8458200" cy="990600"/>
          </a:xfrm>
        </p:spPr>
        <p:txBody>
          <a:bodyPr>
            <a:noAutofit/>
          </a:bodyPr>
          <a:lstStyle/>
          <a:p>
            <a:pPr algn="ctr">
              <a:buNone/>
            </a:pPr>
            <a:r>
              <a:rPr lang="en-US" sz="4000" b="1" smtClean="0">
                <a:latin typeface="Trebuchet MS"/>
                <a:cs typeface="Trebuchet MS"/>
              </a:rPr>
              <a:t>Capacity-building modules</a:t>
            </a:r>
            <a:endParaRPr lang="en-US" sz="4000" b="1" dirty="0" smtClean="0">
              <a:latin typeface="Trebuchet MS"/>
              <a:cs typeface="Trebuchet MS"/>
            </a:endParaRPr>
          </a:p>
        </p:txBody>
      </p:sp>
    </p:spTree>
    <p:extLst>
      <p:ext uri="{BB962C8B-B14F-4D97-AF65-F5344CB8AC3E}">
        <p14:creationId xmlns:p14="http://schemas.microsoft.com/office/powerpoint/2010/main" val="4214285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b="1" dirty="0" smtClean="0">
                <a:solidFill>
                  <a:srgbClr val="3B7A6A"/>
                </a:solidFill>
                <a:latin typeface="Trebuchet MS" pitchFamily="34" charset="0"/>
                <a:sym typeface="Trebuchet MS" pitchFamily="34" charset="0"/>
              </a:rPr>
              <a:t>Gender surveys</a:t>
            </a:r>
            <a:endParaRPr lang="en-US" altLang="en-US" sz="2800" b="1" dirty="0"/>
          </a:p>
        </p:txBody>
      </p:sp>
      <p:sp>
        <p:nvSpPr>
          <p:cNvPr id="13" name="Line 13"/>
          <p:cNvSpPr>
            <a:spLocks noChangeShapeType="1"/>
          </p:cNvSpPr>
          <p:nvPr/>
        </p:nvSpPr>
        <p:spPr bwMode="auto">
          <a:xfrm flipV="1">
            <a:off x="1287484" y="764704"/>
            <a:ext cx="6673850" cy="0"/>
          </a:xfrm>
          <a:prstGeom prst="line">
            <a:avLst/>
          </a:prstGeom>
          <a:noFill/>
          <a:ln w="25400">
            <a:solidFill>
              <a:srgbClr val="366CA6"/>
            </a:solidFill>
            <a:round/>
            <a:headEnd/>
            <a:tailEnd/>
          </a:ln>
        </p:spPr>
        <p:txBody>
          <a:bodyPr lIns="0" tIns="0" rIns="0" bIns="0" anchor="ctr"/>
          <a:lstStyle/>
          <a:p>
            <a:endParaRPr lang="en-GB"/>
          </a:p>
        </p:txBody>
      </p:sp>
      <p:sp>
        <p:nvSpPr>
          <p:cNvPr id="14" name="Content Placeholder 2"/>
          <p:cNvSpPr>
            <a:spLocks noGrp="1"/>
          </p:cNvSpPr>
          <p:nvPr>
            <p:ph idx="1"/>
          </p:nvPr>
        </p:nvSpPr>
        <p:spPr>
          <a:xfrm>
            <a:off x="153158" y="1084852"/>
            <a:ext cx="8837684" cy="2562173"/>
          </a:xfrm>
        </p:spPr>
        <p:txBody>
          <a:bodyPr>
            <a:noAutofit/>
          </a:bodyPr>
          <a:lstStyle/>
          <a:p>
            <a:r>
              <a:rPr lang="en-US" sz="2200" dirty="0" smtClean="0"/>
              <a:t>Gender surveys were undertaken in coordination with the Department of Water Affaires in Namibia and Botswana in October 2017</a:t>
            </a:r>
          </a:p>
          <a:p>
            <a:r>
              <a:rPr lang="en-US" sz="2200" dirty="0" smtClean="0"/>
              <a:t>Results will be presented by end 2017</a:t>
            </a:r>
          </a:p>
          <a:p>
            <a:r>
              <a:rPr lang="en-US" sz="2200" dirty="0" smtClean="0"/>
              <a:t>Some pictures from </a:t>
            </a:r>
            <a:r>
              <a:rPr lang="en-US" sz="2200" dirty="0" err="1" smtClean="0"/>
              <a:t>Ncojane</a:t>
            </a:r>
            <a:r>
              <a:rPr lang="en-US" sz="2200" dirty="0" smtClean="0"/>
              <a:t>, Botswana:</a:t>
            </a:r>
            <a:endParaRPr lang="en-US" sz="2200" dirty="0"/>
          </a:p>
        </p:txBody>
      </p:sp>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p:txBody>
      </p:sp>
      <p:pic>
        <p:nvPicPr>
          <p:cNvPr id="7" name="Image 6"/>
          <p:cNvPicPr>
            <a:picLocks noChangeAspect="1"/>
          </p:cNvPicPr>
          <p:nvPr/>
        </p:nvPicPr>
        <p:blipFill>
          <a:blip r:embed="rId2"/>
          <a:stretch>
            <a:fillRect/>
          </a:stretch>
        </p:blipFill>
        <p:spPr>
          <a:xfrm>
            <a:off x="298345" y="2977195"/>
            <a:ext cx="3116118" cy="2444617"/>
          </a:xfrm>
          <a:prstGeom prst="rect">
            <a:avLst/>
          </a:prstGeom>
        </p:spPr>
      </p:pic>
      <p:pic>
        <p:nvPicPr>
          <p:cNvPr id="8" name="Image 7"/>
          <p:cNvPicPr>
            <a:picLocks noChangeAspect="1"/>
          </p:cNvPicPr>
          <p:nvPr/>
        </p:nvPicPr>
        <p:blipFill>
          <a:blip r:embed="rId3"/>
          <a:stretch>
            <a:fillRect/>
          </a:stretch>
        </p:blipFill>
        <p:spPr>
          <a:xfrm>
            <a:off x="5236539" y="2995870"/>
            <a:ext cx="3295620" cy="2425942"/>
          </a:xfrm>
          <a:prstGeom prst="rect">
            <a:avLst/>
          </a:prstGeom>
        </p:spPr>
      </p:pic>
      <p:pic>
        <p:nvPicPr>
          <p:cNvPr id="9" name="Image 8"/>
          <p:cNvPicPr>
            <a:picLocks noChangeAspect="1"/>
          </p:cNvPicPr>
          <p:nvPr/>
        </p:nvPicPr>
        <p:blipFill>
          <a:blip r:embed="rId4"/>
          <a:stretch>
            <a:fillRect/>
          </a:stretch>
        </p:blipFill>
        <p:spPr>
          <a:xfrm>
            <a:off x="4813102" y="5155976"/>
            <a:ext cx="4108858" cy="1607524"/>
          </a:xfrm>
          <a:prstGeom prst="rect">
            <a:avLst/>
          </a:prstGeom>
        </p:spPr>
      </p:pic>
      <p:pic>
        <p:nvPicPr>
          <p:cNvPr id="10" name="Image 9"/>
          <p:cNvPicPr>
            <a:picLocks noChangeAspect="1"/>
          </p:cNvPicPr>
          <p:nvPr/>
        </p:nvPicPr>
        <p:blipFill>
          <a:blip r:embed="rId5"/>
          <a:stretch>
            <a:fillRect/>
          </a:stretch>
        </p:blipFill>
        <p:spPr>
          <a:xfrm>
            <a:off x="1287484" y="5058736"/>
            <a:ext cx="3029281" cy="1765354"/>
          </a:xfrm>
          <a:prstGeom prst="rect">
            <a:avLst/>
          </a:prstGeom>
        </p:spPr>
      </p:pic>
    </p:spTree>
    <p:extLst>
      <p:ext uri="{BB962C8B-B14F-4D97-AF65-F5344CB8AC3E}">
        <p14:creationId xmlns:p14="http://schemas.microsoft.com/office/powerpoint/2010/main" val="310602693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3"/>
            <a:stretch>
              <a:fillRect/>
            </a:stretch>
          </p:blipFill>
          <p:spPr>
            <a:xfrm>
              <a:off x="251520" y="3356992"/>
              <a:ext cx="6877050" cy="285750"/>
            </a:xfrm>
            <a:prstGeom prst="rect">
              <a:avLst/>
            </a:prstGeom>
          </p:spPr>
        </p:pic>
        <p:pic>
          <p:nvPicPr>
            <p:cNvPr id="9" name="Image 8"/>
            <p:cNvPicPr>
              <a:picLocks noChangeAspect="1"/>
            </p:cNvPicPr>
            <p:nvPr/>
          </p:nvPicPr>
          <p:blipFill>
            <a:blip r:embed="rId4"/>
            <a:stretch>
              <a:fillRect/>
            </a:stretch>
          </p:blipFill>
          <p:spPr>
            <a:xfrm>
              <a:off x="7236296" y="3380804"/>
              <a:ext cx="1476375" cy="238125"/>
            </a:xfrm>
            <a:prstGeom prst="rect">
              <a:avLst/>
            </a:prstGeom>
          </p:spPr>
        </p:pic>
      </p:grpSp>
      <p:sp>
        <p:nvSpPr>
          <p:cNvPr id="12" name="Content Placeholder 2"/>
          <p:cNvSpPr>
            <a:spLocks noGrp="1"/>
          </p:cNvSpPr>
          <p:nvPr>
            <p:ph idx="1"/>
          </p:nvPr>
        </p:nvSpPr>
        <p:spPr>
          <a:xfrm>
            <a:off x="323528" y="2708920"/>
            <a:ext cx="8458200" cy="990600"/>
          </a:xfrm>
        </p:spPr>
        <p:txBody>
          <a:bodyPr>
            <a:noAutofit/>
          </a:bodyPr>
          <a:lstStyle/>
          <a:p>
            <a:pPr algn="ctr">
              <a:buNone/>
            </a:pPr>
            <a:r>
              <a:rPr lang="en-US" sz="4000" b="1" dirty="0" smtClean="0">
                <a:latin typeface="Trebuchet MS"/>
                <a:cs typeface="Trebuchet MS"/>
              </a:rPr>
              <a:t>Development of the STAS </a:t>
            </a:r>
            <a:r>
              <a:rPr lang="en-US" sz="4000" b="1" dirty="0">
                <a:latin typeface="Trebuchet MS"/>
                <a:cs typeface="Trebuchet MS"/>
              </a:rPr>
              <a:t>N</a:t>
            </a:r>
            <a:r>
              <a:rPr lang="en-US" sz="4000" b="1" dirty="0" smtClean="0">
                <a:latin typeface="Trebuchet MS"/>
                <a:cs typeface="Trebuchet MS"/>
              </a:rPr>
              <a:t>umerical Model</a:t>
            </a:r>
          </a:p>
        </p:txBody>
      </p:sp>
    </p:spTree>
    <p:extLst>
      <p:ext uri="{BB962C8B-B14F-4D97-AF65-F5344CB8AC3E}">
        <p14:creationId xmlns:p14="http://schemas.microsoft.com/office/powerpoint/2010/main" val="515070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b="1" dirty="0" smtClean="0">
                <a:solidFill>
                  <a:srgbClr val="3B7A6A"/>
                </a:solidFill>
                <a:latin typeface="Trebuchet MS" pitchFamily="34" charset="0"/>
                <a:sym typeface="Trebuchet MS" pitchFamily="34" charset="0"/>
              </a:rPr>
              <a:t>STAS Numerical Model - Overview</a:t>
            </a:r>
            <a:endParaRPr lang="en-US" altLang="en-US" sz="2800" b="1" dirty="0"/>
          </a:p>
        </p:txBody>
      </p:sp>
      <p:sp>
        <p:nvSpPr>
          <p:cNvPr id="13" name="Line 13"/>
          <p:cNvSpPr>
            <a:spLocks noChangeShapeType="1"/>
          </p:cNvSpPr>
          <p:nvPr/>
        </p:nvSpPr>
        <p:spPr bwMode="auto">
          <a:xfrm flipV="1">
            <a:off x="1287484" y="764704"/>
            <a:ext cx="6673850" cy="0"/>
          </a:xfrm>
          <a:prstGeom prst="line">
            <a:avLst/>
          </a:prstGeom>
          <a:noFill/>
          <a:ln w="25400">
            <a:solidFill>
              <a:srgbClr val="366CA6"/>
            </a:solidFill>
            <a:round/>
            <a:headEnd/>
            <a:tailEnd/>
          </a:ln>
        </p:spPr>
        <p:txBody>
          <a:bodyPr lIns="0" tIns="0" rIns="0" bIns="0" anchor="ctr"/>
          <a:lstStyle/>
          <a:p>
            <a:endParaRPr lang="en-GB"/>
          </a:p>
        </p:txBody>
      </p:sp>
      <p:sp>
        <p:nvSpPr>
          <p:cNvPr id="14" name="Content Placeholder 2"/>
          <p:cNvSpPr>
            <a:spLocks noGrp="1"/>
          </p:cNvSpPr>
          <p:nvPr>
            <p:ph idx="1"/>
          </p:nvPr>
        </p:nvSpPr>
        <p:spPr>
          <a:xfrm>
            <a:off x="225343" y="1946037"/>
            <a:ext cx="8837684" cy="2562173"/>
          </a:xfrm>
        </p:spPr>
        <p:txBody>
          <a:bodyPr>
            <a:noAutofit/>
          </a:bodyPr>
          <a:lstStyle/>
          <a:p>
            <a:r>
              <a:rPr lang="en-US" sz="2600" b="1" dirty="0" smtClean="0"/>
              <a:t>Currently </a:t>
            </a:r>
            <a:r>
              <a:rPr lang="en-US" sz="2600" b="1" dirty="0" smtClean="0"/>
              <a:t>undertaking </a:t>
            </a:r>
            <a:r>
              <a:rPr lang="en-US" sz="2600" b="1" dirty="0" smtClean="0"/>
              <a:t>calibration process (which has taken longer than expected and led to some delays)</a:t>
            </a:r>
          </a:p>
          <a:p>
            <a:pPr marL="0" indent="0">
              <a:buNone/>
            </a:pPr>
            <a:endParaRPr lang="en-US" sz="2600" b="1" dirty="0" smtClean="0"/>
          </a:p>
          <a:p>
            <a:r>
              <a:rPr lang="en-US" sz="2600" b="1" dirty="0" smtClean="0"/>
              <a:t>Preliminary results/simulations are now expected to be validated with Countries early 2018</a:t>
            </a:r>
            <a:endParaRPr lang="en-US" sz="2000" dirty="0" smtClean="0"/>
          </a:p>
        </p:txBody>
      </p:sp>
      <p:sp>
        <p:nvSpPr>
          <p:cNvPr id="11"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5"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6" name="Groupe 9"/>
          <p:cNvGrpSpPr/>
          <p:nvPr/>
        </p:nvGrpSpPr>
        <p:grpSpPr>
          <a:xfrm>
            <a:off x="395536" y="6345225"/>
            <a:ext cx="8461151" cy="285750"/>
            <a:chOff x="251520" y="3356992"/>
            <a:chExt cx="8461151" cy="285750"/>
          </a:xfrm>
        </p:grpSpPr>
        <p:pic>
          <p:nvPicPr>
            <p:cNvPr id="17" name="Image 6"/>
            <p:cNvPicPr>
              <a:picLocks noChangeAspect="1"/>
            </p:cNvPicPr>
            <p:nvPr/>
          </p:nvPicPr>
          <p:blipFill>
            <a:blip r:embed="rId2"/>
            <a:stretch>
              <a:fillRect/>
            </a:stretch>
          </p:blipFill>
          <p:spPr>
            <a:xfrm>
              <a:off x="251520" y="3356992"/>
              <a:ext cx="6877050" cy="285750"/>
            </a:xfrm>
            <a:prstGeom prst="rect">
              <a:avLst/>
            </a:prstGeom>
          </p:spPr>
        </p:pic>
        <p:pic>
          <p:nvPicPr>
            <p:cNvPr id="18"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p:txBody>
      </p:sp>
    </p:spTree>
    <p:extLst>
      <p:ext uri="{BB962C8B-B14F-4D97-AF65-F5344CB8AC3E}">
        <p14:creationId xmlns:p14="http://schemas.microsoft.com/office/powerpoint/2010/main" val="160172459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6"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0" name="Groupe 9"/>
          <p:cNvGrpSpPr/>
          <p:nvPr/>
        </p:nvGrpSpPr>
        <p:grpSpPr>
          <a:xfrm>
            <a:off x="395536" y="6345225"/>
            <a:ext cx="8461151" cy="285750"/>
            <a:chOff x="251520" y="3356992"/>
            <a:chExt cx="8461151" cy="285750"/>
          </a:xfrm>
        </p:grpSpPr>
        <p:pic>
          <p:nvPicPr>
            <p:cNvPr id="7" name="Image 6"/>
            <p:cNvPicPr>
              <a:picLocks noChangeAspect="1"/>
            </p:cNvPicPr>
            <p:nvPr/>
          </p:nvPicPr>
          <p:blipFill>
            <a:blip r:embed="rId3"/>
            <a:stretch>
              <a:fillRect/>
            </a:stretch>
          </p:blipFill>
          <p:spPr>
            <a:xfrm>
              <a:off x="251520" y="3356992"/>
              <a:ext cx="6877050" cy="285750"/>
            </a:xfrm>
            <a:prstGeom prst="rect">
              <a:avLst/>
            </a:prstGeom>
          </p:spPr>
        </p:pic>
        <p:pic>
          <p:nvPicPr>
            <p:cNvPr id="9" name="Image 8"/>
            <p:cNvPicPr>
              <a:picLocks noChangeAspect="1"/>
            </p:cNvPicPr>
            <p:nvPr/>
          </p:nvPicPr>
          <p:blipFill>
            <a:blip r:embed="rId4"/>
            <a:stretch>
              <a:fillRect/>
            </a:stretch>
          </p:blipFill>
          <p:spPr>
            <a:xfrm>
              <a:off x="7236296" y="3380804"/>
              <a:ext cx="1476375" cy="238125"/>
            </a:xfrm>
            <a:prstGeom prst="rect">
              <a:avLst/>
            </a:prstGeom>
          </p:spPr>
        </p:pic>
      </p:grpSp>
      <p:sp>
        <p:nvSpPr>
          <p:cNvPr id="12" name="Content Placeholder 2"/>
          <p:cNvSpPr>
            <a:spLocks noGrp="1"/>
          </p:cNvSpPr>
          <p:nvPr>
            <p:ph idx="1"/>
          </p:nvPr>
        </p:nvSpPr>
        <p:spPr>
          <a:xfrm>
            <a:off x="398487" y="2780928"/>
            <a:ext cx="8458200" cy="990600"/>
          </a:xfrm>
        </p:spPr>
        <p:txBody>
          <a:bodyPr>
            <a:noAutofit/>
          </a:bodyPr>
          <a:lstStyle/>
          <a:p>
            <a:pPr algn="ctr">
              <a:buNone/>
            </a:pPr>
            <a:r>
              <a:rPr lang="en-US" sz="4000" b="1" dirty="0" smtClean="0">
                <a:latin typeface="Trebuchet MS"/>
                <a:cs typeface="Trebuchet MS"/>
              </a:rPr>
              <a:t>Baseline for institutionalizing cooperation over the STAS</a:t>
            </a:r>
          </a:p>
        </p:txBody>
      </p:sp>
    </p:spTree>
    <p:extLst>
      <p:ext uri="{BB962C8B-B14F-4D97-AF65-F5344CB8AC3E}">
        <p14:creationId xmlns:p14="http://schemas.microsoft.com/office/powerpoint/2010/main" val="2945836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p:cNvSpPr>
          <p:nvPr/>
        </p:nvSpPr>
        <p:spPr bwMode="auto">
          <a:xfrm>
            <a:off x="2443387" y="3535041"/>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5715" tIns="35715" rIns="35715" bIns="35715"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fontAlgn="base" hangingPunct="0">
              <a:spcBef>
                <a:spcPct val="0"/>
              </a:spcBef>
              <a:spcAft>
                <a:spcPct val="0"/>
              </a:spcAft>
            </a:pPr>
            <a:endParaRPr lang="en-US" altLang="en-US" dirty="0" smtClean="0"/>
          </a:p>
        </p:txBody>
      </p:sp>
      <p:sp>
        <p:nvSpPr>
          <p:cNvPr id="2" name="Rectangle 30" descr="tile_paper_medgray"/>
          <p:cNvSpPr>
            <a:spLocks/>
          </p:cNvSpPr>
          <p:nvPr/>
        </p:nvSpPr>
        <p:spPr bwMode="auto">
          <a:xfrm>
            <a:off x="4535913" y="-70095"/>
            <a:ext cx="72176" cy="46166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endParaRPr lang="fr-FR" altLang="fr-FR" sz="2500">
              <a:solidFill>
                <a:srgbClr val="000000"/>
              </a:solidFill>
              <a:sym typeface="Helvetica Light" charset="0"/>
            </a:endParaRPr>
          </a:p>
        </p:txBody>
      </p:sp>
      <p:sp>
        <p:nvSpPr>
          <p:cNvPr id="3" name="Rectangle 31" descr="tile_paper_medgray"/>
          <p:cNvSpPr>
            <a:spLocks/>
          </p:cNvSpPr>
          <p:nvPr/>
        </p:nvSpPr>
        <p:spPr bwMode="auto">
          <a:xfrm>
            <a:off x="4519591" y="868569"/>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4" name="Rectangle 32" descr="tile_paper_medgray"/>
          <p:cNvSpPr>
            <a:spLocks/>
          </p:cNvSpPr>
          <p:nvPr/>
        </p:nvSpPr>
        <p:spPr bwMode="auto">
          <a:xfrm>
            <a:off x="4519591" y="1745911"/>
            <a:ext cx="104818" cy="24525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p>
            <a:pPr algn="ctr" defTabSz="410730" eaLnBrk="0" fontAlgn="base" hangingPunct="0">
              <a:spcBef>
                <a:spcPct val="0"/>
              </a:spcBef>
              <a:spcAft>
                <a:spcPct val="0"/>
              </a:spcAft>
              <a:defRPr/>
            </a:pPr>
            <a:r>
              <a:rPr lang="en-GB" altLang="fr-FR" sz="1100" b="1">
                <a:solidFill>
                  <a:srgbClr val="000000"/>
                </a:solidFill>
                <a:latin typeface="Calibri" pitchFamily="34" charset="0"/>
                <a:cs typeface="Times New Roman" pitchFamily="18" charset="0"/>
                <a:sym typeface="Helvetica Light" charset="0"/>
              </a:rPr>
              <a:t> </a:t>
            </a:r>
            <a:endParaRPr lang="en-GB" altLang="fr-FR" sz="2500">
              <a:solidFill>
                <a:srgbClr val="000000"/>
              </a:solidFill>
              <a:sym typeface="Helvetica Light" charset="0"/>
            </a:endParaRPr>
          </a:p>
        </p:txBody>
      </p:sp>
      <p:sp>
        <p:nvSpPr>
          <p:cNvPr id="5" name="Rectangle 33" descr="tile_paper_medgray"/>
          <p:cNvSpPr>
            <a:spLocks/>
          </p:cNvSpPr>
          <p:nvPr/>
        </p:nvSpPr>
        <p:spPr bwMode="auto">
          <a:xfrm>
            <a:off x="4608089" y="2727578"/>
            <a:ext cx="72192" cy="626125"/>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xmlns="">
                <a:blipFill dpi="0" rotWithShape="0">
                  <a:blip/>
                  <a:srcRect/>
                  <a:tile tx="0" ty="0" sx="100000" sy="100000" flip="none" algn="tl"/>
                </a:blip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Lst>
        </p:spPr>
        <p:txBody>
          <a:bodyPr wrap="none" lIns="35715" tIns="35715" rIns="35715" bIns="35715" anchor="ctr">
            <a:spAutoFit/>
          </a:bodyPr>
          <a:lstStyle>
            <a:lvl1pPr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tabLst>
                <a:tab pos="800100" algn="l"/>
              </a:tabLst>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tabLst>
                <a:tab pos="800100" algn="l"/>
              </a:tabLst>
              <a:defRPr sz="3600">
                <a:solidFill>
                  <a:srgbClr val="000000"/>
                </a:solidFill>
                <a:latin typeface="Helvetica Light" charset="0"/>
                <a:ea typeface="Helvetica Light" charset="0"/>
                <a:cs typeface="Helvetica Light" charset="0"/>
                <a:sym typeface="Helvetica Light" charset="0"/>
              </a:defRPr>
            </a:lvl9pPr>
          </a:lstStyle>
          <a:p>
            <a:pPr algn="ctr" defTabSz="410730" fontAlgn="base" hangingPunct="0">
              <a:spcBef>
                <a:spcPct val="0"/>
              </a:spcBef>
              <a:spcAft>
                <a:spcPct val="0"/>
              </a:spcAft>
              <a:defRPr/>
            </a:pPr>
            <a:endParaRPr lang="fr-FR" altLang="fr-FR" smtClean="0"/>
          </a:p>
        </p:txBody>
      </p:sp>
      <p:sp>
        <p:nvSpPr>
          <p:cNvPr id="27" name="AutoShape 11"/>
          <p:cNvSpPr>
            <a:spLocks/>
          </p:cNvSpPr>
          <p:nvPr/>
        </p:nvSpPr>
        <p:spPr bwMode="auto">
          <a:xfrm>
            <a:off x="0" y="3741424"/>
            <a:ext cx="9036496"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endParaRPr lang="en-US" altLang="en-US" sz="2400" dirty="0"/>
          </a:p>
        </p:txBody>
      </p:sp>
      <p:sp>
        <p:nvSpPr>
          <p:cNvPr id="12" name="AutoShape 11"/>
          <p:cNvSpPr>
            <a:spLocks/>
          </p:cNvSpPr>
          <p:nvPr/>
        </p:nvSpPr>
        <p:spPr bwMode="auto">
          <a:xfrm>
            <a:off x="0" y="191496"/>
            <a:ext cx="9108504"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b="1" dirty="0" smtClean="0">
                <a:solidFill>
                  <a:srgbClr val="3B7A6A"/>
                </a:solidFill>
                <a:latin typeface="Trebuchet MS" pitchFamily="34" charset="0"/>
                <a:sym typeface="Trebuchet MS" pitchFamily="34" charset="0"/>
              </a:rPr>
              <a:t>Key dates</a:t>
            </a:r>
            <a:endParaRPr lang="en-US" altLang="en-US" sz="2800" b="1" dirty="0"/>
          </a:p>
        </p:txBody>
      </p:sp>
      <p:sp>
        <p:nvSpPr>
          <p:cNvPr id="13" name="Line 13"/>
          <p:cNvSpPr>
            <a:spLocks noChangeShapeType="1"/>
          </p:cNvSpPr>
          <p:nvPr/>
        </p:nvSpPr>
        <p:spPr bwMode="auto">
          <a:xfrm flipV="1">
            <a:off x="1271164" y="692696"/>
            <a:ext cx="6673850" cy="0"/>
          </a:xfrm>
          <a:prstGeom prst="line">
            <a:avLst/>
          </a:prstGeom>
          <a:noFill/>
          <a:ln w="25400">
            <a:solidFill>
              <a:srgbClr val="366CA6"/>
            </a:solidFill>
            <a:round/>
            <a:headEnd/>
            <a:tailEnd/>
          </a:ln>
        </p:spPr>
        <p:txBody>
          <a:bodyPr lIns="0" tIns="0" rIns="0" bIns="0" anchor="ctr"/>
          <a:lstStyle/>
          <a:p>
            <a:endParaRPr lang="en-GB"/>
          </a:p>
        </p:txBody>
      </p:sp>
      <p:sp>
        <p:nvSpPr>
          <p:cNvPr id="14" name="Content Placeholder 2"/>
          <p:cNvSpPr>
            <a:spLocks noGrp="1"/>
          </p:cNvSpPr>
          <p:nvPr>
            <p:ph idx="1"/>
          </p:nvPr>
        </p:nvSpPr>
        <p:spPr>
          <a:xfrm>
            <a:off x="-24195" y="751511"/>
            <a:ext cx="9143999" cy="2562173"/>
          </a:xfrm>
        </p:spPr>
        <p:txBody>
          <a:bodyPr>
            <a:noAutofit/>
          </a:bodyPr>
          <a:lstStyle/>
          <a:p>
            <a:r>
              <a:rPr lang="en-US" sz="2600" b="1" dirty="0" smtClean="0"/>
              <a:t>May 2017 (3</a:t>
            </a:r>
            <a:r>
              <a:rPr lang="en-US" sz="2600" b="1" baseline="30000" dirty="0" smtClean="0"/>
              <a:t>rd</a:t>
            </a:r>
            <a:r>
              <a:rPr lang="en-US" sz="2600" b="1" dirty="0"/>
              <a:t> ORASECOM Ground Water Hydrology Committee </a:t>
            </a:r>
            <a:r>
              <a:rPr lang="en-US" sz="2600" b="1" dirty="0" smtClean="0"/>
              <a:t>Meeting): </a:t>
            </a:r>
            <a:endParaRPr lang="en-US" sz="2600" b="1" dirty="0" smtClean="0"/>
          </a:p>
          <a:p>
            <a:pPr lvl="1"/>
            <a:r>
              <a:rPr lang="en-US" sz="2200" dirty="0" smtClean="0"/>
              <a:t>Namibia presents a proposal to nest the STAS Multi-Country Cooperation Mechanism (MCCM) structure into the ORASECOM Ground Water Hydrology Committee. </a:t>
            </a:r>
          </a:p>
          <a:p>
            <a:pPr lvl="1"/>
            <a:endParaRPr lang="en-US" sz="2200" dirty="0"/>
          </a:p>
          <a:p>
            <a:r>
              <a:rPr lang="en-US" sz="2600" b="1" dirty="0" smtClean="0"/>
              <a:t>August 2017 (ORASECOM Council Meeting): </a:t>
            </a:r>
            <a:endParaRPr lang="en-US" sz="2600" b="1" dirty="0"/>
          </a:p>
          <a:p>
            <a:pPr lvl="1"/>
            <a:r>
              <a:rPr lang="en-US" sz="2200" dirty="0" smtClean="0"/>
              <a:t>Commissioners support the nesting of the STAS MCCM at the ORASECOM Council Meeting. </a:t>
            </a:r>
          </a:p>
          <a:p>
            <a:pPr lvl="1"/>
            <a:endParaRPr lang="en-US" sz="2200" dirty="0"/>
          </a:p>
          <a:p>
            <a:r>
              <a:rPr lang="en-US" sz="2600" b="1" dirty="0" smtClean="0"/>
              <a:t>September 2017</a:t>
            </a:r>
            <a:r>
              <a:rPr lang="en-US" sz="2600" b="1" dirty="0"/>
              <a:t>: </a:t>
            </a:r>
          </a:p>
          <a:p>
            <a:pPr lvl="1"/>
            <a:r>
              <a:rPr lang="en-US" sz="2200" dirty="0" smtClean="0"/>
              <a:t>Study visit to the Observatory of the Sahara and Sahel (OSS) in Tunisia to share experiences on institutionalizing cooperation over transboundary aquifers.</a:t>
            </a:r>
            <a:endParaRPr lang="en-US" sz="2200" dirty="0"/>
          </a:p>
        </p:txBody>
      </p:sp>
      <p:sp>
        <p:nvSpPr>
          <p:cNvPr id="11" name="Line 9"/>
          <p:cNvSpPr>
            <a:spLocks noChangeShapeType="1"/>
          </p:cNvSpPr>
          <p:nvPr/>
        </p:nvSpPr>
        <p:spPr bwMode="auto">
          <a:xfrm>
            <a:off x="467544" y="6237312"/>
            <a:ext cx="8089900"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5" name="Line 10"/>
          <p:cNvSpPr>
            <a:spLocks noChangeShapeType="1"/>
          </p:cNvSpPr>
          <p:nvPr/>
        </p:nvSpPr>
        <p:spPr bwMode="auto">
          <a:xfrm>
            <a:off x="459607" y="6681812"/>
            <a:ext cx="810577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grpSp>
        <p:nvGrpSpPr>
          <p:cNvPr id="16" name="Groupe 9"/>
          <p:cNvGrpSpPr/>
          <p:nvPr/>
        </p:nvGrpSpPr>
        <p:grpSpPr>
          <a:xfrm>
            <a:off x="395536" y="6345225"/>
            <a:ext cx="8461151" cy="285750"/>
            <a:chOff x="251520" y="3356992"/>
            <a:chExt cx="8461151" cy="285750"/>
          </a:xfrm>
        </p:grpSpPr>
        <p:pic>
          <p:nvPicPr>
            <p:cNvPr id="17" name="Image 6"/>
            <p:cNvPicPr>
              <a:picLocks noChangeAspect="1"/>
            </p:cNvPicPr>
            <p:nvPr/>
          </p:nvPicPr>
          <p:blipFill>
            <a:blip r:embed="rId2"/>
            <a:stretch>
              <a:fillRect/>
            </a:stretch>
          </p:blipFill>
          <p:spPr>
            <a:xfrm>
              <a:off x="251520" y="3356992"/>
              <a:ext cx="6877050" cy="285750"/>
            </a:xfrm>
            <a:prstGeom prst="rect">
              <a:avLst/>
            </a:prstGeom>
          </p:spPr>
        </p:pic>
        <p:pic>
          <p:nvPicPr>
            <p:cNvPr id="18" name="Image 8"/>
            <p:cNvPicPr>
              <a:picLocks noChangeAspect="1"/>
            </p:cNvPicPr>
            <p:nvPr/>
          </p:nvPicPr>
          <p:blipFill>
            <a:blip r:embed="rId3"/>
            <a:stretch>
              <a:fillRect/>
            </a:stretch>
          </p:blipFill>
          <p:spPr>
            <a:xfrm>
              <a:off x="7236296" y="3380804"/>
              <a:ext cx="1476375" cy="238125"/>
            </a:xfrm>
            <a:prstGeom prst="rect">
              <a:avLst/>
            </a:prstGeom>
          </p:spPr>
        </p:pic>
      </p:grpSp>
      <p:sp>
        <p:nvSpPr>
          <p:cNvPr id="19" name="Content Placeholder 2"/>
          <p:cNvSpPr txBox="1">
            <a:spLocks/>
          </p:cNvSpPr>
          <p:nvPr/>
        </p:nvSpPr>
        <p:spPr>
          <a:xfrm>
            <a:off x="153158" y="3470079"/>
            <a:ext cx="6939122"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800" dirty="0" smtClean="0"/>
          </a:p>
        </p:txBody>
      </p:sp>
    </p:spTree>
    <p:extLst>
      <p:ext uri="{BB962C8B-B14F-4D97-AF65-F5344CB8AC3E}">
        <p14:creationId xmlns:p14="http://schemas.microsoft.com/office/powerpoint/2010/main" val="908184072"/>
      </p:ext>
    </p:extLst>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7477</TotalTime>
  <Words>1862</Words>
  <Application>Microsoft Office PowerPoint</Application>
  <PresentationFormat>Affichage à l'écran (4:3)</PresentationFormat>
  <Paragraphs>302</Paragraphs>
  <Slides>27</Slides>
  <Notes>5</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27</vt:i4>
      </vt:variant>
    </vt:vector>
  </HeadingPairs>
  <TitlesOfParts>
    <vt:vector size="43" baseType="lpstr">
      <vt:lpstr>MS Mincho</vt:lpstr>
      <vt:lpstr>PMingLiU</vt:lpstr>
      <vt:lpstr>Arial</vt:lpstr>
      <vt:lpstr>Calibri</vt:lpstr>
      <vt:lpstr>Cambria</vt:lpstr>
      <vt:lpstr>Franklin Gothic Book</vt:lpstr>
      <vt:lpstr>Helvetica Light</vt:lpstr>
      <vt:lpstr>Perpetua</vt:lpstr>
      <vt:lpstr>Tahoma</vt:lpstr>
      <vt:lpstr>Times New Roman</vt:lpstr>
      <vt:lpstr>Trebuchet MS</vt:lpstr>
      <vt:lpstr>Wingdings 2</vt:lpstr>
      <vt:lpstr>ヒラギノ角ゴ Pro W3</vt:lpstr>
      <vt:lpstr>Office Theme</vt:lpstr>
      <vt:lpstr>Equity</vt:lpstr>
      <vt:lpstr>1_Office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Nesting a Multi-Country Cooperation Mechanism (MCCM) for the Stampriet Transboundary Aquifer System (STAS) in ORASECOM </vt:lpstr>
      <vt:lpstr>www.orasecom.org</vt:lpstr>
      <vt:lpstr>Présentation PowerPoint</vt:lpstr>
      <vt:lpstr>Advantages</vt:lpstr>
      <vt:lpstr>Présentation PowerPoint</vt:lpstr>
      <vt:lpstr>Future Functions</vt:lpstr>
      <vt:lpstr>ORASECOM response</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del Val Alonso</dc:creator>
  <cp:lastModifiedBy>Carvalho Resende, Tales</cp:lastModifiedBy>
  <cp:revision>624</cp:revision>
  <dcterms:created xsi:type="dcterms:W3CDTF">2015-11-27T19:16:17Z</dcterms:created>
  <dcterms:modified xsi:type="dcterms:W3CDTF">2017-10-27T16:24:31Z</dcterms:modified>
</cp:coreProperties>
</file>